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9" r:id="rId2"/>
    <p:sldMasterId id="2147483669" r:id="rId3"/>
  </p:sldMasterIdLst>
  <p:notesMasterIdLst>
    <p:notesMasterId r:id="rId20"/>
  </p:notesMasterIdLst>
  <p:sldIdLst>
    <p:sldId id="713" r:id="rId4"/>
    <p:sldId id="708" r:id="rId5"/>
    <p:sldId id="716" r:id="rId6"/>
    <p:sldId id="725" r:id="rId7"/>
    <p:sldId id="707" r:id="rId8"/>
    <p:sldId id="709" r:id="rId9"/>
    <p:sldId id="730" r:id="rId10"/>
    <p:sldId id="712" r:id="rId11"/>
    <p:sldId id="710" r:id="rId12"/>
    <p:sldId id="731" r:id="rId13"/>
    <p:sldId id="732" r:id="rId14"/>
    <p:sldId id="719" r:id="rId15"/>
    <p:sldId id="717" r:id="rId16"/>
    <p:sldId id="720" r:id="rId17"/>
    <p:sldId id="721" r:id="rId18"/>
    <p:sldId id="722" r:id="rId19"/>
  </p:sldIdLst>
  <p:sldSz cx="9144000" cy="6858000" type="screen4x3"/>
  <p:notesSz cx="931386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5915" autoAdjust="0"/>
  </p:normalViewPr>
  <p:slideViewPr>
    <p:cSldViewPr>
      <p:cViewPr varScale="1">
        <p:scale>
          <a:sx n="110" d="100"/>
          <a:sy n="110" d="100"/>
        </p:scale>
        <p:origin x="16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20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600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5701" y="0"/>
            <a:ext cx="403600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5/3/21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3225" y="515938"/>
            <a:ext cx="3427413" cy="257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387" y="3257550"/>
            <a:ext cx="745109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Secularists/Liberals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Actors who wish to separate religion from politics. They draw on liberal democratic values and universal human rights principles. The term "liberal" has the same meaning in the Tunisian context.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Islamists/Conservatives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Actors who wish to incorporate elements of religion into politics. They draw on religion (Islam in the Tunisian case) and democratic values that align with religion. The term "conservative" is </a:t>
            </a:r>
            <a:r>
              <a:rPr lang="en-US" altLang="en-US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used to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describe Islamists in the Tunisian context. </a:t>
            </a:r>
          </a:p>
          <a:p>
            <a:pPr lvl="0" eaLnBrk="0" hangingPunct="0"/>
            <a:r>
              <a:rPr lang="en-US" altLang="en-US" sz="1200" b="1" i="1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 Insider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1200" kern="1200" dirty="0">
                <a:solidFill>
                  <a:srgbClr val="000000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Forming relationships with key political actors (political parties and foreign donors) and providing input on drafts of gender legislation during the democratic transition. </a:t>
            </a:r>
            <a:endParaRPr lang="en-US" altLang="en-US" sz="1200" b="1" i="1" kern="1200" dirty="0">
              <a:solidFill>
                <a:srgbClr val="000000"/>
              </a:solidFill>
              <a:latin typeface="Calibri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en-US" altLang="en-US" sz="1200" b="1" i="1" kern="1200" dirty="0">
                <a:solidFill>
                  <a:srgbClr val="000000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Coalition</a:t>
            </a:r>
            <a:r>
              <a:rPr lang="en-US" altLang="en-US" sz="1200" kern="1200" dirty="0">
                <a:solidFill>
                  <a:srgbClr val="000000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"distinct activist groups that mutually agree to cooperate and work towards a common goal" (McCammon and Moon 2015: 327). </a:t>
            </a:r>
            <a:endParaRPr lang="en-US" altLang="en-US" sz="1200" b="1" i="1" kern="1200" dirty="0">
              <a:solidFill>
                <a:schemeClr val="tx1"/>
              </a:solidFill>
              <a:latin typeface="Calibri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en-US" altLang="en-US" sz="1200" b="1" i="1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Professionalization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CSO’s ability to become embedded in formal structures, establish headquarters, engage political actors, and make its ideas diffuse (or mainstream) (</a:t>
            </a:r>
            <a:r>
              <a:rPr lang="en-US" altLang="en-US" sz="1200" kern="1200" dirty="0" err="1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Bosi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200" kern="1200" dirty="0" err="1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Giugni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Uba 2016, Garner and </a:t>
            </a:r>
            <a:r>
              <a:rPr lang="en-US" altLang="en-US" sz="1200" kern="1200" dirty="0" err="1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Zald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1987, Lang 1997, Peterson 2016, </a:t>
            </a:r>
            <a:r>
              <a:rPr lang="en-US" altLang="en-US" sz="1200" kern="1200" dirty="0" err="1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Staggenborg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1996 &amp;2013, Suh 2011 &amp; 2014, Threlfall 1999, </a:t>
            </a:r>
            <a:r>
              <a:rPr lang="en-US" altLang="en-US" sz="1200" kern="1200" dirty="0" err="1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Zald</a:t>
            </a:r>
            <a:r>
              <a:rPr lang="en-US" altLang="en-US" sz="1200" kern="12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Ash 1966, Zucker 1987). </a:t>
            </a:r>
            <a:endParaRPr lang="en-US" alt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Civil Society Organizations (CSO)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I refer to women's rights organizations in this study as CSOs. These CSOs: 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(1) autonomous from the state; (2) politically represented and shape the interests of individuals; and (3) directly involved in the implementation and execution of state policies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(Cohen and Rogers 1993).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1"/>
            <a:ext cx="403600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5701" y="6513911"/>
            <a:ext cx="403600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tabLst/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43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MMC:ADD A CLAUSE LIKE BUT PARTICIPATION RECEDES AFTER ….OR SOMETHING TO MAKE THAT STATEMENT MORE EXPLICITLY CONNECTED TO YOUR PUZZLE/RESEARCH QUESTION.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Women often participate politically </a:t>
            </a:r>
            <a:r>
              <a:rPr lang="en-US" sz="1200" b="1" dirty="0">
                <a:solidFill>
                  <a:schemeClr val="tx1"/>
                </a:solidFill>
              </a:rPr>
              <a:t>only in revolutions and early years of democratic transition</a:t>
            </a:r>
            <a:r>
              <a:rPr lang="en-US" sz="1200" dirty="0">
                <a:solidFill>
                  <a:schemeClr val="tx1"/>
                </a:solidFill>
              </a:rPr>
              <a:t>; nationalists and conservatives sideline and silence them (Ferree 2012; Sadiqi 2016; </a:t>
            </a:r>
            <a:r>
              <a:rPr lang="en-US" sz="1200" dirty="0" err="1">
                <a:solidFill>
                  <a:schemeClr val="tx1"/>
                </a:solidFill>
              </a:rPr>
              <a:t>Tadros</a:t>
            </a:r>
            <a:r>
              <a:rPr lang="en-US" sz="1200" dirty="0">
                <a:solidFill>
                  <a:schemeClr val="tx1"/>
                </a:solidFill>
              </a:rPr>
              <a:t> 2020).</a:t>
            </a:r>
          </a:p>
          <a:p>
            <a:r>
              <a:rPr lang="en-US" sz="1200" dirty="0">
                <a:solidFill>
                  <a:schemeClr val="tx1"/>
                </a:solidFill>
              </a:rPr>
              <a:t>Women participate politically </a:t>
            </a:r>
            <a:r>
              <a:rPr lang="en-US" sz="1200" b="1" i="1" dirty="0">
                <a:solidFill>
                  <a:schemeClr val="tx1"/>
                </a:solidFill>
              </a:rPr>
              <a:t>throughout</a:t>
            </a:r>
            <a:r>
              <a:rPr lang="en-US" sz="1200" dirty="0">
                <a:solidFill>
                  <a:schemeClr val="tx1"/>
                </a:solidFill>
              </a:rPr>
              <a:t> democratic transitions in post-civil war contexts. Men’s exile and death creates a political power vacuum that women often fill (Badri &amp;Tripp 2017; </a:t>
            </a:r>
            <a:r>
              <a:rPr lang="en-US" sz="1200" dirty="0" err="1">
                <a:solidFill>
                  <a:schemeClr val="tx1"/>
                </a:solidFill>
              </a:rPr>
              <a:t>Basu</a:t>
            </a:r>
            <a:r>
              <a:rPr lang="en-US" sz="1200" dirty="0">
                <a:solidFill>
                  <a:schemeClr val="tx1"/>
                </a:solidFill>
              </a:rPr>
              <a:t> 2016; </a:t>
            </a:r>
            <a:r>
              <a:rPr lang="en-US" sz="1200" dirty="0" err="1">
                <a:solidFill>
                  <a:schemeClr val="tx1"/>
                </a:solidFill>
              </a:rPr>
              <a:t>Viterna</a:t>
            </a:r>
            <a:r>
              <a:rPr lang="en-US" sz="1200" dirty="0">
                <a:solidFill>
                  <a:schemeClr val="tx1"/>
                </a:solidFill>
              </a:rPr>
              <a:t> a&amp; Fallon 2008).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8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41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9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8000" b="1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Evidence: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i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Tounissiet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&amp; LET created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HQ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in capital &amp; various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branches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in the interior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Engaged multiple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political 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Made their ideas on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violence 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mainstream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Provided input on </a:t>
            </a:r>
            <a:r>
              <a:rPr lang="en-US" sz="8000" b="1" i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every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draft gender legislation since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Drafted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annual reports </a:t>
            </a: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to donors and the public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Learned to engage </a:t>
            </a:r>
            <a:r>
              <a:rPr lang="en-US" sz="8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media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37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="1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r>
              <a:rPr lang="en-US" sz="2000" b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Evidence: </a:t>
            </a:r>
            <a:r>
              <a:rPr lang="en-US" sz="2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LET and </a:t>
            </a:r>
            <a:r>
              <a:rPr lang="en-US" sz="2000" i="1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Tounissiet </a:t>
            </a:r>
            <a:r>
              <a:rPr lang="en-US" sz="2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worked to combat gender-based violence and implement comprehensive gender quotas.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They faced two threats: extremism and a return to authoritarianism.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74355-CE0D-4C68-A6CB-C364ED71B3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1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480"/>
            <a:ext cx="8229600" cy="39319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78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5988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5960"/>
            <a:ext cx="4038600" cy="40233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5960"/>
            <a:ext cx="4038600" cy="40233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6750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87" y="85534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27846"/>
            <a:ext cx="5111750" cy="54015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687" y="2135506"/>
            <a:ext cx="3008313" cy="4189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964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05400"/>
            <a:ext cx="5486400" cy="5676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3090"/>
            <a:ext cx="5486400" cy="8039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6138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908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637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750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158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043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0687" y="85534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1227846"/>
            <a:ext cx="5111750" cy="54015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687" y="2135506"/>
            <a:ext cx="3008313" cy="4189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02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5105400"/>
            <a:ext cx="5486400" cy="5676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3090"/>
            <a:ext cx="5486400" cy="8039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670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607993" y="964011"/>
            <a:ext cx="3429000" cy="68349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133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5037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6" r:id="rId6"/>
    <p:sldLayoutId id="2147483657" r:id="rId7"/>
    <p:sldLayoutId id="2147483658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0280"/>
            <a:ext cx="82296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82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7" r:id="rId5"/>
    <p:sldLayoutId id="2147483668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39963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16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7" r:id="rId5"/>
    <p:sldLayoutId id="2147483678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759F-8CCA-7946-8BBE-EC92CF2F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58125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j-lt"/>
              </a:rPr>
              <a:t>Women’s Movements During Democratic Transitions: The Case of Tunisia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DD3C3-94A6-D44B-A0BF-C4A30AB56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514600"/>
            <a:ext cx="5257800" cy="406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err="1">
                <a:latin typeface="+mn-lt"/>
              </a:rPr>
              <a:t>Maro</a:t>
            </a:r>
            <a:r>
              <a:rPr lang="en-US" sz="2800" b="1" dirty="0">
                <a:latin typeface="+mn-lt"/>
              </a:rPr>
              <a:t> Youssef, PhD</a:t>
            </a:r>
          </a:p>
          <a:p>
            <a:pPr marL="0" indent="0" algn="ctr">
              <a:buNone/>
            </a:pPr>
            <a:r>
              <a:rPr lang="en-US" sz="2800" dirty="0">
                <a:latin typeface="+mn-lt"/>
              </a:rPr>
              <a:t>The University of Texas at Austin</a:t>
            </a:r>
          </a:p>
          <a:p>
            <a:pPr marL="0" indent="0" algn="ctr">
              <a:buNone/>
            </a:pPr>
            <a:r>
              <a:rPr lang="en-US" sz="2800" dirty="0">
                <a:latin typeface="+mn-lt"/>
              </a:rPr>
              <a:t>Department of Sociology</a:t>
            </a:r>
          </a:p>
          <a:p>
            <a:pPr marL="0" indent="0" algn="ctr">
              <a:buNone/>
            </a:pPr>
            <a:r>
              <a:rPr lang="en-US" sz="2800" dirty="0">
                <a:latin typeface="+mn-lt"/>
              </a:rPr>
              <a:t>Spring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5C23F4-F3CC-F644-AE4B-00C4E1C27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590944"/>
            <a:ext cx="2819400" cy="22588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82485C-0C21-A546-8B00-AF0610E3F1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76148"/>
            <a:ext cx="1892300" cy="29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5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EFB93-492D-D046-929C-F3D86284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153400" cy="12192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CAE1D-E37A-034D-B4CB-A30F3BDF9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382000" cy="4648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 argue </a:t>
            </a:r>
            <a:r>
              <a:rPr lang="en-US" sz="2000" i="1" dirty="0">
                <a:latin typeface="+mn-lt"/>
              </a:rPr>
              <a:t>Tounissiet and la Ligue des </a:t>
            </a:r>
            <a:r>
              <a:rPr lang="en-US" sz="2000" i="1" dirty="0" err="1">
                <a:latin typeface="+mn-lt"/>
              </a:rPr>
              <a:t>Électrices</a:t>
            </a:r>
            <a:r>
              <a:rPr lang="en-US" sz="2000" i="1" dirty="0">
                <a:latin typeface="+mn-lt"/>
              </a:rPr>
              <a:t> Tunisiennes </a:t>
            </a:r>
            <a:r>
              <a:rPr lang="en-US" sz="2000" dirty="0">
                <a:latin typeface="+mn-lt"/>
              </a:rPr>
              <a:t>(LET) became political insiders and remained active </a:t>
            </a:r>
            <a:r>
              <a:rPr lang="en-US" sz="2000" b="1" i="1" dirty="0">
                <a:latin typeface="+mn-lt"/>
              </a:rPr>
              <a:t>throughout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 democratic transition in Tunisia by: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Professionalizing</a:t>
            </a:r>
            <a:r>
              <a:rPr lang="en-US" sz="2000" dirty="0">
                <a:latin typeface="+mn-lt"/>
              </a:rPr>
              <a:t> their organizations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 Forming an “</a:t>
            </a:r>
            <a:r>
              <a:rPr lang="en-US" sz="2000" b="1" dirty="0">
                <a:latin typeface="+mn-lt"/>
              </a:rPr>
              <a:t>unlikely feminist coalition”</a:t>
            </a:r>
            <a:r>
              <a:rPr lang="en-US" sz="2000" dirty="0">
                <a:latin typeface="+mn-lt"/>
              </a:rPr>
              <a:t> </a:t>
            </a:r>
            <a:endParaRPr lang="en-US" sz="2000" b="1" dirty="0">
              <a:latin typeface="+mn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4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B2447-84E9-5842-8E7E-77060EB4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j-lt"/>
              </a:rPr>
              <a:t>Findings: Islamist Women’s Activism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7441-C74B-D941-A41A-1A1D9B7C0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5105400"/>
          </a:xfrm>
        </p:spPr>
        <p:txBody>
          <a:bodyPr>
            <a:normAutofit/>
          </a:bodyPr>
          <a:lstStyle/>
          <a:p>
            <a:r>
              <a:rPr lang="en-US" sz="2000" b="1" i="1" dirty="0">
                <a:latin typeface="+mn-lt"/>
              </a:rPr>
              <a:t>Tounissiet</a:t>
            </a:r>
            <a:r>
              <a:rPr lang="en-US" sz="2000" b="1" dirty="0">
                <a:latin typeface="+mn-lt"/>
              </a:rPr>
              <a:t> advocated for reforms aligned with the democratic transition. However, they fought against reforms that challenged religion.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Transitional justice for past abuses under dictatorship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Eliminating violence against women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Implementing comprehensive electoral gender quotas.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They resisted reform to inheritance law, based on Islamic law</a:t>
            </a:r>
          </a:p>
          <a:p>
            <a:pPr marL="457200" lvl="1" indent="0">
              <a:buNone/>
            </a:pPr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Scholarly contribution: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Conservative women’s rights organizations do participate in democratic transitions.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Not all of them join counter-movements. </a:t>
            </a:r>
            <a:r>
              <a:rPr lang="en-US" sz="2000" i="1" dirty="0">
                <a:latin typeface="+mn-lt"/>
              </a:rPr>
              <a:t>Tounissiet </a:t>
            </a:r>
            <a:r>
              <a:rPr lang="en-US" sz="2000" dirty="0">
                <a:latin typeface="+mn-lt"/>
              </a:rPr>
              <a:t>advocated for increasing women’s political rights, as long as those rights did not threaten religion.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6484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FE64-0D7C-6C48-A548-7149FE34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1524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j-lt"/>
              </a:rPr>
              <a:t>Findings: Professionalization</a:t>
            </a:r>
            <a:endParaRPr lang="en-US" b="1" i="1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94F55-AC21-704A-AF6C-50AC22E3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LET and </a:t>
            </a:r>
            <a:r>
              <a:rPr lang="en-US" sz="2000" b="1" i="1" dirty="0">
                <a:latin typeface="+mn-lt"/>
              </a:rPr>
              <a:t>Tounissiet</a:t>
            </a:r>
            <a:r>
              <a:rPr lang="en-US" sz="2000" b="1" dirty="0">
                <a:latin typeface="+mn-lt"/>
              </a:rPr>
              <a:t> used foreign donor aid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Create headquarters in the capital &amp; various branches in the interior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Engage different political actors through oral and written briefs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Draft annual reports for donors and the public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Learn to engage media</a:t>
            </a:r>
          </a:p>
          <a:p>
            <a:pPr marL="457200" lvl="1" indent="0">
              <a:buNone/>
            </a:pPr>
            <a:endParaRPr lang="en-US" sz="12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As professionalized organizations, LET &amp; </a:t>
            </a:r>
            <a:r>
              <a:rPr lang="en-US" sz="2000" b="1" i="1" dirty="0">
                <a:latin typeface="+mn-lt"/>
              </a:rPr>
              <a:t>Tounissiet</a:t>
            </a:r>
            <a:r>
              <a:rPr lang="en-US" sz="2000" b="1" dirty="0">
                <a:latin typeface="+mn-lt"/>
              </a:rPr>
              <a:t> became political insiders and: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Made their ideas on political violence mainstream (which became part of the 2017 gender-based violence law)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Provided input on </a:t>
            </a:r>
            <a:r>
              <a:rPr lang="en-US" sz="2000" i="1" dirty="0">
                <a:latin typeface="+mn-lt"/>
              </a:rPr>
              <a:t>every</a:t>
            </a:r>
            <a:r>
              <a:rPr lang="en-US" sz="2000" dirty="0">
                <a:latin typeface="+mn-lt"/>
              </a:rPr>
              <a:t> draft piece of gender legislation since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Some of their founders entered politics and became part of the state</a:t>
            </a:r>
          </a:p>
          <a:p>
            <a:pPr marL="457200" lvl="1" indent="0">
              <a:buNone/>
            </a:pPr>
            <a:endParaRPr lang="en-US" sz="12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Contribution to gender politics:</a:t>
            </a:r>
            <a:r>
              <a:rPr lang="en-US" sz="2000" dirty="0">
                <a:latin typeface="+mn-lt"/>
              </a:rPr>
              <a:t> Tunisia shows women’s organizations can become political insiders and remain active </a:t>
            </a:r>
            <a:r>
              <a:rPr lang="en-US" sz="2000" b="1" i="1" dirty="0">
                <a:latin typeface="+mn-lt"/>
              </a:rPr>
              <a:t>throughout</a:t>
            </a:r>
            <a:r>
              <a:rPr lang="en-US" sz="2000" dirty="0">
                <a:latin typeface="+mn-lt"/>
              </a:rPr>
              <a:t> the democratic transition.</a:t>
            </a:r>
          </a:p>
        </p:txBody>
      </p:sp>
    </p:spTree>
    <p:extLst>
      <p:ext uri="{BB962C8B-B14F-4D97-AF65-F5344CB8AC3E}">
        <p14:creationId xmlns:p14="http://schemas.microsoft.com/office/powerpoint/2010/main" val="114721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85193-50B2-334F-9AD3-A742DA866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j-lt"/>
              </a:rPr>
              <a:t>Findings: An </a:t>
            </a:r>
            <a:r>
              <a:rPr lang="en-US" b="1" i="1" dirty="0">
                <a:latin typeface="+mj-lt"/>
              </a:rPr>
              <a:t>Unlikely Feminist Coalition</a:t>
            </a:r>
            <a:endParaRPr lang="en-US" i="1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22CF-C0B7-CE48-A9AA-416F88AF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08" y="1752600"/>
            <a:ext cx="8630292" cy="4953000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+mn-lt"/>
              </a:rPr>
              <a:t>In 2018, LET and </a:t>
            </a:r>
            <a:r>
              <a:rPr lang="en-US" sz="2000" b="1" i="1" dirty="0">
                <a:latin typeface="+mn-lt"/>
              </a:rPr>
              <a:t>Tounissiet</a:t>
            </a:r>
            <a:r>
              <a:rPr lang="en-US" sz="2000" b="1" dirty="0">
                <a:latin typeface="+mn-lt"/>
              </a:rPr>
              <a:t> formed a short-term “unlikely feminist coalition” around similar threats, common tasks, a collective feminist identity, and shared gendered-grievances.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Lobbied for comprehensive electoral gender quotas (achieved)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Advocated for full implementation of 2017 gender-based violence law (remains ongoing concern)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Their cooperation showed some women’s issues were bipartisan, despite ideological differences</a:t>
            </a:r>
          </a:p>
          <a:p>
            <a:pPr marL="457200" lvl="1" indent="0">
              <a:buNone/>
            </a:pPr>
            <a:endParaRPr lang="en-US" sz="20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Contribution to gender politics &amp; social movement coalition literature:</a:t>
            </a:r>
            <a:endParaRPr lang="en-US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Women's rights organizations form conservative-liberal coalitions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 call this type of cooperation an "unlikely feminist coalition"</a:t>
            </a:r>
          </a:p>
          <a:p>
            <a:endParaRPr lang="en-US" sz="25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10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E4D8A-0C74-A44D-8779-59905FA7D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9400"/>
            <a:ext cx="8077200" cy="17018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j-lt"/>
              </a:rPr>
              <a:t>Negative Case: </a:t>
            </a:r>
            <a:r>
              <a:rPr lang="en-US" b="1" i="1" dirty="0" err="1">
                <a:latin typeface="+mj-lt"/>
              </a:rPr>
              <a:t>Nissa</a:t>
            </a:r>
            <a:r>
              <a:rPr lang="en-US" b="1" i="1" dirty="0">
                <a:latin typeface="+mj-lt"/>
              </a:rPr>
              <a:t> Tounissiet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56C4B-C81D-EA44-AB12-898447DD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90220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Established by Islamist women in 2011</a:t>
            </a:r>
          </a:p>
          <a:p>
            <a:r>
              <a:rPr lang="en-US" sz="2000" dirty="0">
                <a:latin typeface="+mn-lt"/>
              </a:rPr>
              <a:t>Did receive foreign donor seed money (2011-2014)</a:t>
            </a:r>
          </a:p>
          <a:p>
            <a:r>
              <a:rPr lang="en-US" sz="2000" dirty="0">
                <a:latin typeface="+mn-lt"/>
              </a:rPr>
              <a:t>Did become political insiders early on through specialization in transitional justice</a:t>
            </a:r>
          </a:p>
          <a:p>
            <a:r>
              <a:rPr lang="en-US" sz="2000" dirty="0">
                <a:latin typeface="+mn-lt"/>
              </a:rPr>
              <a:t>Did not professionalize</a:t>
            </a:r>
          </a:p>
          <a:p>
            <a:r>
              <a:rPr lang="en-US" sz="2000" dirty="0">
                <a:latin typeface="+mn-lt"/>
              </a:rPr>
              <a:t>Did not form a coalition with any secularist organization</a:t>
            </a:r>
          </a:p>
          <a:p>
            <a:r>
              <a:rPr lang="en-US" sz="2000" dirty="0">
                <a:latin typeface="+mn-lt"/>
              </a:rPr>
              <a:t>Disappeared after 2014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9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B1CAF-71FF-9A47-B7BD-CDFBD93B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494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Recap: Key Takeaways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E95B3-65FD-4742-AF33-FA7396997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467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LET and </a:t>
            </a:r>
            <a:r>
              <a:rPr lang="en-US" sz="2000" i="1" dirty="0">
                <a:latin typeface="+mn-lt"/>
              </a:rPr>
              <a:t>Tounissiet</a:t>
            </a:r>
            <a:r>
              <a:rPr lang="en-US" sz="2000" dirty="0">
                <a:latin typeface="+mn-lt"/>
              </a:rPr>
              <a:t> became political insiders and remained active </a:t>
            </a:r>
            <a:r>
              <a:rPr lang="en-US" sz="2000" b="1" i="1" dirty="0">
                <a:latin typeface="+mn-lt"/>
              </a:rPr>
              <a:t>throughout</a:t>
            </a:r>
            <a:r>
              <a:rPr lang="en-US" sz="2000" dirty="0">
                <a:latin typeface="+mn-lt"/>
              </a:rPr>
              <a:t> the democratic transition.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They used foreign donor aid to</a:t>
            </a:r>
            <a:r>
              <a:rPr lang="en-US" sz="2000" b="1" dirty="0">
                <a:latin typeface="+mn-lt"/>
              </a:rPr>
              <a:t> professionalize</a:t>
            </a:r>
            <a:r>
              <a:rPr lang="en-US" sz="2000" dirty="0">
                <a:latin typeface="+mn-lt"/>
              </a:rPr>
              <a:t>. </a:t>
            </a:r>
          </a:p>
          <a:p>
            <a:r>
              <a:rPr lang="en-US" sz="2000" dirty="0">
                <a:latin typeface="+mn-lt"/>
              </a:rPr>
              <a:t>They formed an </a:t>
            </a:r>
            <a:r>
              <a:rPr lang="en-US" sz="2000" b="1" dirty="0">
                <a:latin typeface="+mn-lt"/>
              </a:rPr>
              <a:t>unlikely</a:t>
            </a:r>
            <a:r>
              <a:rPr lang="en-US" sz="2000" dirty="0"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feminist coalition </a:t>
            </a:r>
            <a:r>
              <a:rPr lang="en-US" sz="2000" dirty="0">
                <a:latin typeface="+mn-lt"/>
              </a:rPr>
              <a:t>around similar threats, common tasks, a collective feminist identity, and shared gendered-grievances.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949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3C9E-6BFC-244A-864D-87D059F5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Policy Recommendations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D5D17-E29A-F047-A36A-30C53AB23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1"/>
            <a:ext cx="8382000" cy="4749800"/>
          </a:xfrm>
        </p:spPr>
        <p:txBody>
          <a:bodyPr>
            <a:normAutofit fontScale="92500"/>
          </a:bodyPr>
          <a:lstStyle/>
          <a:p>
            <a:r>
              <a:rPr lang="en-US" sz="2600" b="1" i="1" u="sng" dirty="0">
                <a:latin typeface="+mn-lt"/>
              </a:rPr>
              <a:t>Foreign Donors</a:t>
            </a:r>
            <a:r>
              <a:rPr lang="en-US" sz="2600" b="1" i="1" dirty="0">
                <a:latin typeface="+mn-lt"/>
              </a:rPr>
              <a:t>: </a:t>
            </a:r>
            <a:r>
              <a:rPr lang="en-US" sz="2600" dirty="0">
                <a:latin typeface="+mn-lt"/>
              </a:rPr>
              <a:t>support local women’s rights organizations </a:t>
            </a:r>
            <a:r>
              <a:rPr lang="en-US" sz="2600" b="1" i="1" dirty="0">
                <a:latin typeface="+mn-lt"/>
              </a:rPr>
              <a:t>throughout</a:t>
            </a:r>
            <a:r>
              <a:rPr lang="en-US" sz="2600" dirty="0">
                <a:latin typeface="+mn-lt"/>
              </a:rPr>
              <a:t> democratic transitions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Ask local women’s rights organizations about their needs.</a:t>
            </a:r>
            <a:endParaRPr lang="en-US" sz="26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Offer financial and technical assistance.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Support organizations across the ideological and political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Engage local political actors on women’s issues.</a:t>
            </a:r>
          </a:p>
          <a:p>
            <a:pPr marL="457200" lvl="1" indent="0">
              <a:buNone/>
            </a:pPr>
            <a:endParaRPr lang="en-US" sz="2200" dirty="0">
              <a:latin typeface="+mn-lt"/>
            </a:endParaRPr>
          </a:p>
          <a:p>
            <a:r>
              <a:rPr lang="en-US" sz="2600" b="1" i="1" u="sng" dirty="0">
                <a:latin typeface="+mn-lt"/>
              </a:rPr>
              <a:t>Local Women’s Rights Organizations: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Identify a need and specialize in a few key issues.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Apply for and use foreign donor funds to professionalize.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Find common ground with others and form alliances to get bipartisan and broad support on gender issues.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264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DE034-C407-6541-9794-BDEFF79B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5C226-D232-A84C-85A9-27503CB8F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1"/>
            <a:ext cx="8458200" cy="4648199"/>
          </a:xfr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Secularists/Liberals: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Actors who wish to separate religion from politics. They draw on liberal democratic values and universal human rights.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latin typeface="+mn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Islamists/Conservatives: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Actors who wish to incorporate elements of religion into politics. They draw on religion and democratic values that align with religious beliefs (Islam in Tunisia).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Political Insider: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Actors who form relationships with key political actors and provide feedback on drafts of legislation.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13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3CE5-5196-CD40-AFA5-F91C1B9C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778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j-lt"/>
              </a:rPr>
              <a:t>Theories on Women’s Political Participation During Democratization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D09E-0CB8-1D40-B5DA-CF48AF0F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5037"/>
            <a:ext cx="8458200" cy="442436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+mn-lt"/>
              </a:rPr>
              <a:t>Women politically participate in</a:t>
            </a:r>
            <a:r>
              <a:rPr lang="en-US" sz="2200" b="1" dirty="0">
                <a:latin typeface="+mn-lt"/>
              </a:rPr>
              <a:t> revolutions </a:t>
            </a:r>
            <a:r>
              <a:rPr lang="en-US" sz="2200" dirty="0">
                <a:latin typeface="+mn-lt"/>
              </a:rPr>
              <a:t>and</a:t>
            </a:r>
            <a:r>
              <a:rPr lang="en-US" sz="2200" b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during</a:t>
            </a:r>
            <a:r>
              <a:rPr lang="en-US" sz="2200" b="1" dirty="0">
                <a:latin typeface="+mn-lt"/>
              </a:rPr>
              <a:t> early years of democratic transitions, </a:t>
            </a:r>
            <a:r>
              <a:rPr lang="en-US" sz="2200" dirty="0">
                <a:latin typeface="+mn-lt"/>
              </a:rPr>
              <a:t>but </a:t>
            </a:r>
            <a:r>
              <a:rPr lang="en-US" sz="2200" b="1" dirty="0">
                <a:latin typeface="+mn-lt"/>
              </a:rPr>
              <a:t>participation recedes after </a:t>
            </a:r>
            <a:r>
              <a:rPr lang="en-US" sz="2200" dirty="0">
                <a:latin typeface="+mn-lt"/>
              </a:rPr>
              <a:t>(Ferree 2012; Sadiqi 2016; </a:t>
            </a:r>
            <a:r>
              <a:rPr lang="en-US" sz="2200" dirty="0" err="1">
                <a:latin typeface="+mn-lt"/>
              </a:rPr>
              <a:t>Tadros</a:t>
            </a:r>
            <a:r>
              <a:rPr lang="en-US" sz="2200" dirty="0">
                <a:latin typeface="+mn-lt"/>
              </a:rPr>
              <a:t> 2020). </a:t>
            </a:r>
          </a:p>
          <a:p>
            <a:pPr marL="0" indent="0">
              <a:buNone/>
            </a:pP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Women’s continuous political participation is </a:t>
            </a:r>
            <a:r>
              <a:rPr lang="en-US" sz="2200" b="1" i="1" dirty="0">
                <a:latin typeface="+mn-lt"/>
              </a:rPr>
              <a:t>ONLY </a:t>
            </a:r>
            <a:r>
              <a:rPr lang="en-US" sz="2200" dirty="0">
                <a:latin typeface="+mn-lt"/>
              </a:rPr>
              <a:t>in post-civil war contexts (Badri &amp;Tripp 2017; </a:t>
            </a:r>
            <a:r>
              <a:rPr lang="en-US" sz="2200" dirty="0" err="1">
                <a:latin typeface="+mn-lt"/>
              </a:rPr>
              <a:t>Basu</a:t>
            </a:r>
            <a:r>
              <a:rPr lang="en-US" sz="2200" dirty="0">
                <a:latin typeface="+mn-lt"/>
              </a:rPr>
              <a:t> 2016; </a:t>
            </a:r>
            <a:r>
              <a:rPr lang="en-US" sz="2200" dirty="0" err="1">
                <a:latin typeface="+mn-lt"/>
              </a:rPr>
              <a:t>Viterna</a:t>
            </a:r>
            <a:r>
              <a:rPr lang="en-US" sz="2200" dirty="0">
                <a:latin typeface="+mn-lt"/>
              </a:rPr>
              <a:t> &amp; Fallon 2008).</a:t>
            </a:r>
          </a:p>
          <a:p>
            <a:pPr marL="0" indent="0">
              <a:buNone/>
            </a:pP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Conservative/Islamist women often join counter-movements to curtail women’s rights during democratization (</a:t>
            </a:r>
            <a:r>
              <a:rPr lang="en-US" sz="2200" dirty="0" err="1">
                <a:latin typeface="+mn-lt"/>
              </a:rPr>
              <a:t>Jad</a:t>
            </a:r>
            <a:r>
              <a:rPr lang="en-US" sz="2200" dirty="0">
                <a:latin typeface="+mn-lt"/>
              </a:rPr>
              <a:t> 2010, 2011 &amp; 2018; Rinaldo 2008, 2013 &amp; 2019; </a:t>
            </a:r>
            <a:r>
              <a:rPr lang="en-US" sz="2200" dirty="0" err="1">
                <a:latin typeface="+mn-lt"/>
              </a:rPr>
              <a:t>Somer</a:t>
            </a:r>
            <a:r>
              <a:rPr lang="en-US" sz="2200" dirty="0">
                <a:latin typeface="+mn-lt"/>
              </a:rPr>
              <a:t> 2017).</a:t>
            </a:r>
          </a:p>
          <a:p>
            <a:pPr marL="0" indent="0">
              <a:buNone/>
            </a:pP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324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357B-A850-41BB-AA68-4470A9DB4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z="4400" b="1" dirty="0">
                <a:latin typeface="+mn-lt"/>
              </a:rPr>
              <a:t>Gaps in the Scholarship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5396D-F052-45A5-9F1C-9EC4A495B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1"/>
            <a:ext cx="8458200" cy="49022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There is no explanation for women’s political participation </a:t>
            </a:r>
            <a:r>
              <a:rPr lang="en-US" sz="2000" b="1" i="1" dirty="0">
                <a:latin typeface="+mn-lt"/>
              </a:rPr>
              <a:t>throughout </a:t>
            </a:r>
            <a:r>
              <a:rPr lang="en-US" sz="2000" dirty="0">
                <a:latin typeface="+mn-lt"/>
              </a:rPr>
              <a:t>democratic</a:t>
            </a:r>
            <a:r>
              <a:rPr lang="en-US" sz="2000" b="1" i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transitions in non-civil war contexts.</a:t>
            </a: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Islamist-secularist women’s cooperation is under-studied in gender politics and area studies.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Yet, in the case of Tunisia, where I studied women’s political participation, I found that two women’s rights organizations (one Islamist and one secularist) became political insiders and remained active </a:t>
            </a:r>
            <a:r>
              <a:rPr lang="en-US" sz="2000" b="1" i="1" dirty="0">
                <a:latin typeface="+mn-lt"/>
              </a:rPr>
              <a:t>throughout</a:t>
            </a:r>
            <a:r>
              <a:rPr lang="en-US" sz="2000" dirty="0">
                <a:latin typeface="+mn-lt"/>
              </a:rPr>
              <a:t> the democratic transition.</a:t>
            </a:r>
          </a:p>
        </p:txBody>
      </p:sp>
    </p:spTree>
    <p:extLst>
      <p:ext uri="{BB962C8B-B14F-4D97-AF65-F5344CB8AC3E}">
        <p14:creationId xmlns:p14="http://schemas.microsoft.com/office/powerpoint/2010/main" val="18554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10668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Tunisia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69F3FBB5-010E-5F49-8359-18EEF55695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689" y="1676400"/>
            <a:ext cx="4385874" cy="48106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791C29-9D4C-144C-99B7-0E722704CD94}"/>
              </a:ext>
            </a:extLst>
          </p:cNvPr>
          <p:cNvSpPr txBox="1"/>
          <p:nvPr/>
        </p:nvSpPr>
        <p:spPr>
          <a:xfrm>
            <a:off x="4572000" y="1224422"/>
            <a:ext cx="269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CA3D1-7066-ED4F-ADAD-27FCBD1A1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799"/>
            <a:ext cx="9067800" cy="12954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j-lt"/>
              </a:rPr>
              <a:t>The Puzzle: Women’s Activism in Tunisia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FB136-A3A4-9A48-B7D9-72607ADCF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8534400" cy="4597400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Women participated in the 2010-2011 revolution.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latin typeface="+mn-lt"/>
              <a:ea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They created </a:t>
            </a:r>
            <a:r>
              <a:rPr lang="en-US" altLang="en-US" sz="2000" b="1" dirty="0">
                <a:latin typeface="+mn-lt"/>
                <a:ea typeface="Calibri" panose="020F0502020204030204" pitchFamily="34" charset="0"/>
              </a:rPr>
              <a:t>300 new organizations </a:t>
            </a: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after the revolution. This included Islamists for the first time.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latin typeface="+mn-lt"/>
              <a:ea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Most women’s rights organizations actively sought, and received, aid from foreign donors.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latin typeface="+mn-lt"/>
              <a:ea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+mn-lt"/>
                <a:ea typeface="Calibri" panose="020F0502020204030204" pitchFamily="34" charset="0"/>
              </a:rPr>
              <a:t>Twelve</a:t>
            </a: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 women’s advocacy organizations remained active </a:t>
            </a:r>
            <a:r>
              <a:rPr lang="en-US" altLang="en-US" sz="2000" b="1" i="1" dirty="0">
                <a:latin typeface="+mn-lt"/>
                <a:ea typeface="Calibri" panose="020F0502020204030204" pitchFamily="34" charset="0"/>
              </a:rPr>
              <a:t>throughout</a:t>
            </a:r>
            <a:r>
              <a:rPr lang="en-US" altLang="en-US" sz="20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en-US" altLang="en-US" sz="2000" dirty="0">
                <a:latin typeface="+mn-lt"/>
                <a:ea typeface="Calibri" panose="020F0502020204030204" pitchFamily="34" charset="0"/>
              </a:rPr>
              <a:t>the democratic transition</a:t>
            </a:r>
            <a:r>
              <a:rPr lang="en-US" altLang="en-US" sz="2000" i="1" dirty="0">
                <a:latin typeface="+mn-lt"/>
                <a:ea typeface="Calibri" panose="020F0502020204030204" pitchFamily="34" charset="0"/>
              </a:rPr>
              <a:t>.</a:t>
            </a:r>
          </a:p>
          <a:p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204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25FE-2E2C-564E-92E5-25757785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4478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DDC64-D15C-DF45-9FFA-9D48FADD0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57400"/>
            <a:ext cx="8686800" cy="4571999"/>
          </a:xfrm>
        </p:spPr>
        <p:txBody>
          <a:bodyPr>
            <a:normAutofit/>
          </a:bodyPr>
          <a:lstStyle/>
          <a:p>
            <a:r>
              <a:rPr lang="en-US" sz="2000" i="1" dirty="0">
                <a:latin typeface="+mn-lt"/>
              </a:rPr>
              <a:t>Under what conditions do women’s rights</a:t>
            </a:r>
            <a:r>
              <a:rPr lang="en-US" sz="2000" dirty="0">
                <a:latin typeface="+mn-lt"/>
              </a:rPr>
              <a:t> </a:t>
            </a:r>
            <a:r>
              <a:rPr lang="en-US" sz="2000" i="1" dirty="0">
                <a:latin typeface="+mn-lt"/>
              </a:rPr>
              <a:t>organizations, founded immediately after a revolution, remain politically active throughout democratic transitions?</a:t>
            </a:r>
          </a:p>
          <a:p>
            <a:pPr marL="0" indent="0">
              <a:buNone/>
            </a:pPr>
            <a:endParaRPr lang="en-US" i="1" dirty="0">
              <a:latin typeface="+mn-lt"/>
            </a:endParaRP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6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7A7BF-972C-BD4D-9890-F6BC387D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371600"/>
          </a:xfrm>
        </p:spPr>
        <p:txBody>
          <a:bodyPr/>
          <a:lstStyle/>
          <a:p>
            <a:pPr algn="ctr"/>
            <a:r>
              <a:rPr lang="en-US" b="1" dirty="0">
                <a:latin typeface="+mj-lt"/>
              </a:rPr>
              <a:t>Methodology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7C2C1-B41A-4640-B273-D856C594B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876800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+mn-lt"/>
              </a:rPr>
              <a:t>Ethnographic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69 In-person Interviews: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Women’s rights organizations, foreign donors, state officials, and Tunisia country experts.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Over 7 months in Tunisia and Washington D.C. (2018-2019).</a:t>
            </a:r>
          </a:p>
          <a:p>
            <a:pPr marL="914400" lvl="2" indent="0">
              <a:buNone/>
            </a:pPr>
            <a:endParaRPr lang="en-US" sz="2000" dirty="0">
              <a:latin typeface="+mn-lt"/>
            </a:endParaRPr>
          </a:p>
          <a:p>
            <a:pPr marL="914400" lvl="2" indent="0">
              <a:buNone/>
            </a:pPr>
            <a:endParaRPr lang="en-US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Participant observations</a:t>
            </a:r>
            <a:r>
              <a:rPr lang="en-US" sz="2000" dirty="0">
                <a:latin typeface="+mn-lt"/>
              </a:rPr>
              <a:t> of organizational meetings, parliamentary sessions, and donor events.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0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6C-1777-E546-9834-62B323464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j-lt"/>
              </a:rPr>
              <a:t>The Case: LET and </a:t>
            </a:r>
            <a:r>
              <a:rPr lang="en-US" b="1" i="1" dirty="0">
                <a:latin typeface="+mj-lt"/>
              </a:rPr>
              <a:t>Tounissiet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EA569-C9A0-4F48-85B0-C32E2EE1B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4191000" cy="4673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Both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Created in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Remain active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Provided feedback on</a:t>
            </a:r>
            <a:r>
              <a:rPr lang="en-US" sz="2000" b="1" dirty="0">
                <a:latin typeface="+mn-lt"/>
              </a:rPr>
              <a:t> all </a:t>
            </a:r>
            <a:r>
              <a:rPr lang="en-US" sz="2000" dirty="0">
                <a:latin typeface="+mn-lt"/>
              </a:rPr>
              <a:t>gender-related draft legislation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Used foreign aid to professionalize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Formed a feminist coalition</a:t>
            </a:r>
          </a:p>
          <a:p>
            <a:endParaRPr lang="en-US" sz="20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86A9D-666B-46AF-A977-5A333CB80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4495800" y="1905000"/>
            <a:ext cx="4191000" cy="4597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Islamist </a:t>
            </a:r>
            <a:r>
              <a:rPr lang="en-US" sz="2400" i="1" dirty="0">
                <a:latin typeface="+mn-lt"/>
              </a:rPr>
              <a:t>Tounissiet </a:t>
            </a:r>
            <a:r>
              <a:rPr lang="en-US" sz="2400" dirty="0">
                <a:latin typeface="+mn-lt"/>
              </a:rPr>
              <a:t>focused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Electoral gender quotas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Transitional justice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Gender-based violence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Secularist </a:t>
            </a:r>
            <a:r>
              <a:rPr lang="en-US" sz="2400" i="1" dirty="0">
                <a:latin typeface="+mn-lt"/>
              </a:rPr>
              <a:t>la Ligue des </a:t>
            </a:r>
            <a:r>
              <a:rPr lang="en-US" sz="2400" i="1" dirty="0" err="1">
                <a:latin typeface="+mn-lt"/>
              </a:rPr>
              <a:t>Électrices</a:t>
            </a:r>
            <a:r>
              <a:rPr lang="en-US" sz="2400" i="1" dirty="0">
                <a:latin typeface="+mn-lt"/>
              </a:rPr>
              <a:t> Tunisiennes </a:t>
            </a:r>
            <a:r>
              <a:rPr lang="en-US" sz="2400" dirty="0">
                <a:latin typeface="+mn-lt"/>
              </a:rPr>
              <a:t>(LET) focused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Electoral gender quotas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Gender-based violence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3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1_04_10 PPT Defense" id="{0FDBEB14-F8BB-0042-B09E-9C16A18B59D5}" vid="{5CF2E430-D66D-EF40-9808-E47ABBA16330}"/>
    </a:ext>
  </a:extLst>
</a:theme>
</file>

<file path=ppt/theme/theme2.xml><?xml version="1.0" encoding="utf-8"?>
<a:theme xmlns:a="http://schemas.openxmlformats.org/drawingml/2006/main" name="4-3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1_04_10 PPT Defense" id="{0FDBEB14-F8BB-0042-B09E-9C16A18B59D5}" vid="{FECB535F-6D3F-E642-891D-ADA5E719936D}"/>
    </a:ext>
  </a:extLst>
</a:theme>
</file>

<file path=ppt/theme/theme3.xml><?xml version="1.0" encoding="utf-8"?>
<a:theme xmlns:a="http://schemas.openxmlformats.org/drawingml/2006/main" name="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1_04_10 PPT Defense" id="{0FDBEB14-F8BB-0042-B09E-9C16A18B59D5}" vid="{F09D91D3-777A-B14E-B8E6-4FC65AB0D512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4-3 Dark Background</Template>
  <TotalTime>182</TotalTime>
  <Words>1161</Words>
  <Application>Microsoft Macintosh PowerPoint</Application>
  <PresentationFormat>On-screen Show (4:3)</PresentationFormat>
  <Paragraphs>144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4-3 Dark Background</vt:lpstr>
      <vt:lpstr>4-3 Light Background</vt:lpstr>
      <vt:lpstr>4-3 White Backgroud</vt:lpstr>
      <vt:lpstr>Women’s Movements During Democratic Transitions: The Case of Tunisia</vt:lpstr>
      <vt:lpstr>Key Concepts</vt:lpstr>
      <vt:lpstr>Theories on Women’s Political Participation During Democratization</vt:lpstr>
      <vt:lpstr>Gaps in the Scholarship</vt:lpstr>
      <vt:lpstr>Tunisia</vt:lpstr>
      <vt:lpstr>The Puzzle: Women’s Activism in Tunisia</vt:lpstr>
      <vt:lpstr>Research Question</vt:lpstr>
      <vt:lpstr>Methodology</vt:lpstr>
      <vt:lpstr>The Case: LET and Tounissiet</vt:lpstr>
      <vt:lpstr>Argument</vt:lpstr>
      <vt:lpstr>Findings: Islamist Women’s Activism</vt:lpstr>
      <vt:lpstr>Findings: Professionalization</vt:lpstr>
      <vt:lpstr>Findings: An Unlikely Feminist Coalition</vt:lpstr>
      <vt:lpstr>Negative Case: Nissa Tounissiet</vt:lpstr>
      <vt:lpstr>Recap: Key Takeaways</vt:lpstr>
      <vt:lpstr>Policy Recommendations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Movements during Democratic Transitions: The Case of Tunisia</dc:title>
  <dc:subject/>
  <dc:creator>Maro Youssef</dc:creator>
  <cp:keywords/>
  <dc:description/>
  <cp:lastModifiedBy>Youssef, Maro</cp:lastModifiedBy>
  <cp:revision>43</cp:revision>
  <cp:lastPrinted>2011-01-24T02:49:42Z</cp:lastPrinted>
  <dcterms:created xsi:type="dcterms:W3CDTF">2021-04-10T19:07:31Z</dcterms:created>
  <dcterms:modified xsi:type="dcterms:W3CDTF">2021-05-03T21:02:11Z</dcterms:modified>
  <cp:category/>
</cp:coreProperties>
</file>