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342" r:id="rId3"/>
    <p:sldId id="293" r:id="rId4"/>
    <p:sldId id="292" r:id="rId5"/>
    <p:sldId id="303" r:id="rId6"/>
    <p:sldId id="350" r:id="rId7"/>
    <p:sldId id="341" r:id="rId8"/>
    <p:sldId id="348" r:id="rId9"/>
    <p:sldId id="344" r:id="rId10"/>
    <p:sldId id="347" r:id="rId11"/>
    <p:sldId id="343" r:id="rId12"/>
    <p:sldId id="354" r:id="rId13"/>
    <p:sldId id="353" r:id="rId14"/>
    <p:sldId id="356" r:id="rId15"/>
    <p:sldId id="357" r:id="rId16"/>
    <p:sldId id="360" r:id="rId17"/>
    <p:sldId id="359" r:id="rId18"/>
    <p:sldId id="362" r:id="rId19"/>
    <p:sldId id="274" r:id="rId20"/>
    <p:sldId id="275" r:id="rId21"/>
    <p:sldId id="3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79788" autoAdjust="0"/>
  </p:normalViewPr>
  <p:slideViewPr>
    <p:cSldViewPr snapToGrid="0">
      <p:cViewPr varScale="1">
        <p:scale>
          <a:sx n="91" d="100"/>
          <a:sy n="91" d="100"/>
        </p:scale>
        <p:origin x="16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dullahts\Dropbox\Sociology%20Grad%20School\Dissertation\Project%201%20DhormoFinance\Paper%203%20Fictional%20Endogeneity\Submission%20to%20Mabel%20Berezin%20Class\Tables%20Comparative%20Hisotrica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752896816539392E-3"/>
          <c:y val="0.25033879945352538"/>
          <c:w val="0.89861111111111114"/>
          <c:h val="0.58889763779527571"/>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C5C-45AA-AC35-8828F4150ED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C5C-45AA-AC35-8828F4150ED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C5C-45AA-AC35-8828F4150EDC}"/>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3C5C-45AA-AC35-8828F4150EDC}"/>
              </c:ext>
            </c:extLst>
          </c:dPt>
          <c:dLbls>
            <c:dLbl>
              <c:idx val="0"/>
              <c:layout>
                <c:manualLayout>
                  <c:x val="1.8090191426987055E-3"/>
                  <c:y val="4.2099592341772483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0.12165653734648799"/>
                      <c:h val="0.11251878060218255"/>
                    </c:manualLayout>
                  </c15:layout>
                </c:ext>
                <c:ext xmlns:c16="http://schemas.microsoft.com/office/drawing/2014/chart" uri="{C3380CC4-5D6E-409C-BE32-E72D297353CC}">
                  <c16:uniqueId val="{00000001-3C5C-45AA-AC35-8828F4150EDC}"/>
                </c:ext>
              </c:extLst>
            </c:dLbl>
            <c:dLbl>
              <c:idx val="1"/>
              <c:layout>
                <c:manualLayout>
                  <c:x val="-4.958464493156281E-2"/>
                  <c:y val="-6.284513520247885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5C-45AA-AC35-8828F4150EDC}"/>
                </c:ext>
              </c:extLst>
            </c:dLbl>
            <c:dLbl>
              <c:idx val="2"/>
              <c:layout>
                <c:manualLayout>
                  <c:x val="-3.0602977417600957E-2"/>
                  <c:y val="5.5944148158038097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5C-45AA-AC35-8828F4150EDC}"/>
                </c:ext>
              </c:extLst>
            </c:dLbl>
            <c:dLbl>
              <c:idx val="3"/>
              <c:layout>
                <c:manualLayout>
                  <c:x val="6.7085836818781441E-2"/>
                  <c:y val="6.4301155558192874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C5C-45AA-AC35-8828F4150EDC}"/>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Sheet5!$A$5:$A$8</c:f>
              <c:strCache>
                <c:ptCount val="4"/>
                <c:pt idx="0">
                  <c:v>Islamic banking</c:v>
                </c:pt>
                <c:pt idx="1">
                  <c:v>Sukuk, Bonds</c:v>
                </c:pt>
                <c:pt idx="2">
                  <c:v>Islamic funds</c:v>
                </c:pt>
                <c:pt idx="3">
                  <c:v>Takaful, Insurance</c:v>
                </c:pt>
              </c:strCache>
            </c:strRef>
          </c:cat>
          <c:val>
            <c:numRef>
              <c:f>Sheet5!$B$5:$B$8</c:f>
              <c:numCache>
                <c:formatCode>0%</c:formatCode>
                <c:ptCount val="4"/>
                <c:pt idx="0">
                  <c:v>0.78900000000000003</c:v>
                </c:pt>
                <c:pt idx="1">
                  <c:v>0.16800000000000001</c:v>
                </c:pt>
                <c:pt idx="2">
                  <c:v>0.03</c:v>
                </c:pt>
                <c:pt idx="3">
                  <c:v>1.2999999999999999E-2</c:v>
                </c:pt>
              </c:numCache>
            </c:numRef>
          </c:val>
          <c:extLst>
            <c:ext xmlns:c16="http://schemas.microsoft.com/office/drawing/2014/chart" uri="{C3380CC4-5D6E-409C-BE32-E72D297353CC}">
              <c16:uniqueId val="{00000008-3C5C-45AA-AC35-8828F4150EDC}"/>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71122786859456566"/>
          <c:y val="0.22743000874890634"/>
          <c:w val="0.28824654623347257"/>
          <c:h val="0.5920144356955380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C7B1A-8501-4426-A328-769B10BB7070}" type="datetimeFigureOut">
              <a:rPr lang="en-US" smtClean="0"/>
              <a:t>6/1/2021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5C98A-B120-4046-BC69-6305F9E9AE4C}" type="slidenum">
              <a:rPr lang="en-US" smtClean="0"/>
              <a:t>‹#›</a:t>
            </a:fld>
            <a:endParaRPr lang="en-US"/>
          </a:p>
        </p:txBody>
      </p:sp>
    </p:spTree>
    <p:extLst>
      <p:ext uri="{BB962C8B-B14F-4D97-AF65-F5344CB8AC3E}">
        <p14:creationId xmlns:p14="http://schemas.microsoft.com/office/powerpoint/2010/main" val="207631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9C11F8-3099-4C20-9FD9-41915B17A9BD}" type="slidenum">
              <a:rPr lang="en-US" smtClean="0"/>
              <a:t>4</a:t>
            </a:fld>
            <a:endParaRPr lang="en-US"/>
          </a:p>
        </p:txBody>
      </p:sp>
    </p:spTree>
    <p:extLst>
      <p:ext uri="{BB962C8B-B14F-4D97-AF65-F5344CB8AC3E}">
        <p14:creationId xmlns:p14="http://schemas.microsoft.com/office/powerpoint/2010/main" val="102299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what do we hear about Islamic finance in the literature</a:t>
            </a:r>
          </a:p>
          <a:p>
            <a:pPr marL="228600" indent="-228600">
              <a:buAutoNum type="arabicParenBoth"/>
            </a:pPr>
            <a:r>
              <a:rPr lang="en-US" dirty="0"/>
              <a:t>It’s a plot of the Muslim world to create a religious and cultural hegemony </a:t>
            </a:r>
          </a:p>
          <a:p>
            <a:pPr marL="228600" indent="-228600">
              <a:buAutoNum type="arabicParenBoth"/>
            </a:pPr>
            <a:r>
              <a:rPr lang="en-US" dirty="0"/>
              <a:t>It’s a tool that capitalists use to involve Muslim people to exploit them in the name of Islam</a:t>
            </a:r>
          </a:p>
          <a:p>
            <a:pPr marL="228600" indent="-228600">
              <a:buAutoNum type="arabicParenBoth"/>
            </a:pPr>
            <a:r>
              <a:rPr lang="en-US" dirty="0"/>
              <a:t>It’s a violation of Islamic piety </a:t>
            </a:r>
          </a:p>
          <a:p>
            <a:pPr marL="228600" indent="-228600">
              <a:buAutoNum type="arabicParenBoth"/>
            </a:pPr>
            <a:r>
              <a:rPr lang="en-US" dirty="0"/>
              <a:t>It’s value-based institution that violates notions of economic efficiency. It should die out. </a:t>
            </a:r>
          </a:p>
          <a:p>
            <a:endParaRPr lang="en-US" dirty="0"/>
          </a:p>
          <a:p>
            <a:endParaRPr lang="en-US" dirty="0"/>
          </a:p>
          <a:p>
            <a:r>
              <a:rPr lang="en-US" dirty="0"/>
              <a:t>Khan, K. (2015). Islamic banking in Pakistan. </a:t>
            </a:r>
          </a:p>
          <a:p>
            <a:r>
              <a:rPr lang="en-US" dirty="0"/>
              <a:t>Irfan, H. (2014). Heaven’s bankers. </a:t>
            </a:r>
          </a:p>
          <a:p>
            <a:r>
              <a:rPr lang="en-US" dirty="0"/>
              <a:t>Fadel, M. (2008). </a:t>
            </a:r>
            <a:r>
              <a:rPr lang="en-US" dirty="0" err="1"/>
              <a:t>Riba</a:t>
            </a:r>
            <a:r>
              <a:rPr lang="en-US" dirty="0"/>
              <a:t>, efficiency, and prudential regulation: preliminary thought. Wisconsin International Law Journal. </a:t>
            </a:r>
          </a:p>
          <a:p>
            <a:r>
              <a:rPr lang="en-US" dirty="0" err="1"/>
              <a:t>Pitluck</a:t>
            </a:r>
            <a:r>
              <a:rPr lang="en-US" dirty="0"/>
              <a:t>, A. Z. (2012). Islamic banking and finance: alternative or façade? </a:t>
            </a:r>
          </a:p>
        </p:txBody>
      </p:sp>
      <p:sp>
        <p:nvSpPr>
          <p:cNvPr id="4" name="Slide Number Placeholder 3"/>
          <p:cNvSpPr>
            <a:spLocks noGrp="1"/>
          </p:cNvSpPr>
          <p:nvPr>
            <p:ph type="sldNum" sz="quarter" idx="5"/>
          </p:nvPr>
        </p:nvSpPr>
        <p:spPr/>
        <p:txBody>
          <a:bodyPr/>
          <a:lstStyle/>
          <a:p>
            <a:fld id="{329C11F8-3099-4C20-9FD9-41915B17A9BD}" type="slidenum">
              <a:rPr lang="en-US" smtClean="0"/>
              <a:t>5</a:t>
            </a:fld>
            <a:endParaRPr lang="en-US"/>
          </a:p>
        </p:txBody>
      </p:sp>
    </p:spTree>
    <p:extLst>
      <p:ext uri="{BB962C8B-B14F-4D97-AF65-F5344CB8AC3E}">
        <p14:creationId xmlns:p14="http://schemas.microsoft.com/office/powerpoint/2010/main" val="3059366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9C11F8-3099-4C20-9FD9-41915B17A9BD}" type="slidenum">
              <a:rPr lang="en-US" smtClean="0"/>
              <a:t>6</a:t>
            </a:fld>
            <a:endParaRPr lang="en-US"/>
          </a:p>
        </p:txBody>
      </p:sp>
    </p:spTree>
    <p:extLst>
      <p:ext uri="{BB962C8B-B14F-4D97-AF65-F5344CB8AC3E}">
        <p14:creationId xmlns:p14="http://schemas.microsoft.com/office/powerpoint/2010/main" val="418121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9C11F8-3099-4C20-9FD9-41915B17A9BD}" type="slidenum">
              <a:rPr lang="en-US" smtClean="0"/>
              <a:t>7</a:t>
            </a:fld>
            <a:endParaRPr lang="en-US"/>
          </a:p>
        </p:txBody>
      </p:sp>
    </p:spTree>
    <p:extLst>
      <p:ext uri="{BB962C8B-B14F-4D97-AF65-F5344CB8AC3E}">
        <p14:creationId xmlns:p14="http://schemas.microsoft.com/office/powerpoint/2010/main" val="3329621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E5C98A-B120-4046-BC69-6305F9E9AE4C}" type="slidenum">
              <a:rPr lang="en-US" smtClean="0"/>
              <a:t>14</a:t>
            </a:fld>
            <a:endParaRPr lang="en-US"/>
          </a:p>
        </p:txBody>
      </p:sp>
    </p:spTree>
    <p:extLst>
      <p:ext uri="{BB962C8B-B14F-4D97-AF65-F5344CB8AC3E}">
        <p14:creationId xmlns:p14="http://schemas.microsoft.com/office/powerpoint/2010/main" val="345456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98BBB-0C5B-4E9A-8D8E-60572A7E64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43BA04-FDD7-433A-BBCD-DB7E535D7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FB4D00-DE77-48CB-B171-9C1511F539C0}"/>
              </a:ext>
            </a:extLst>
          </p:cNvPr>
          <p:cNvSpPr>
            <a:spLocks noGrp="1"/>
          </p:cNvSpPr>
          <p:nvPr>
            <p:ph type="dt" sz="half" idx="10"/>
          </p:nvPr>
        </p:nvSpPr>
        <p:spPr/>
        <p:txBody>
          <a:bodyPr/>
          <a:lstStyle/>
          <a:p>
            <a:fld id="{94D992B5-0A58-4D22-BE45-DB2F1092E311}" type="datetime1">
              <a:rPr lang="en-US" smtClean="0"/>
              <a:t>6/1/2021</a:t>
            </a:fld>
            <a:endParaRPr lang="en-US"/>
          </a:p>
        </p:txBody>
      </p:sp>
      <p:sp>
        <p:nvSpPr>
          <p:cNvPr id="5" name="Footer Placeholder 4">
            <a:extLst>
              <a:ext uri="{FF2B5EF4-FFF2-40B4-BE49-F238E27FC236}">
                <a16:creationId xmlns:a16="http://schemas.microsoft.com/office/drawing/2014/main" id="{DF3D2482-A73C-43CD-9BE4-F613B71B3ACA}"/>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6" name="Slide Number Placeholder 5">
            <a:extLst>
              <a:ext uri="{FF2B5EF4-FFF2-40B4-BE49-F238E27FC236}">
                <a16:creationId xmlns:a16="http://schemas.microsoft.com/office/drawing/2014/main" id="{CF8D5BDA-5744-4560-AC21-38F6E91821A3}"/>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391739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E324-4670-4167-8066-313105BEE6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1289E-6389-4287-BC1A-9205CB1CA9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73D4DF-FD4D-4630-ACC2-5EB487D6995A}"/>
              </a:ext>
            </a:extLst>
          </p:cNvPr>
          <p:cNvSpPr>
            <a:spLocks noGrp="1"/>
          </p:cNvSpPr>
          <p:nvPr>
            <p:ph type="dt" sz="half" idx="10"/>
          </p:nvPr>
        </p:nvSpPr>
        <p:spPr/>
        <p:txBody>
          <a:bodyPr/>
          <a:lstStyle/>
          <a:p>
            <a:fld id="{32834B81-C12B-4581-9C29-4243B37631E6}" type="datetime1">
              <a:rPr lang="en-US" smtClean="0"/>
              <a:t>6/1/2021</a:t>
            </a:fld>
            <a:endParaRPr lang="en-US"/>
          </a:p>
        </p:txBody>
      </p:sp>
      <p:sp>
        <p:nvSpPr>
          <p:cNvPr id="5" name="Footer Placeholder 4">
            <a:extLst>
              <a:ext uri="{FF2B5EF4-FFF2-40B4-BE49-F238E27FC236}">
                <a16:creationId xmlns:a16="http://schemas.microsoft.com/office/drawing/2014/main" id="{5315D609-4711-4D31-97F6-DAFFD94B804E}"/>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6" name="Slide Number Placeholder 5">
            <a:extLst>
              <a:ext uri="{FF2B5EF4-FFF2-40B4-BE49-F238E27FC236}">
                <a16:creationId xmlns:a16="http://schemas.microsoft.com/office/drawing/2014/main" id="{203BE24E-C333-4AF7-9D59-1BB19F0B22B4}"/>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112998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7371C8-1921-4EE8-A9EC-7B224AEDF0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64DE50-62E3-4084-8443-4EEB329853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3A443-E0ED-4EB1-BA2A-59636E0BC5F5}"/>
              </a:ext>
            </a:extLst>
          </p:cNvPr>
          <p:cNvSpPr>
            <a:spLocks noGrp="1"/>
          </p:cNvSpPr>
          <p:nvPr>
            <p:ph type="dt" sz="half" idx="10"/>
          </p:nvPr>
        </p:nvSpPr>
        <p:spPr/>
        <p:txBody>
          <a:bodyPr/>
          <a:lstStyle/>
          <a:p>
            <a:fld id="{AAC7EAC9-66FB-4061-8E86-5D615B63EF16}" type="datetime1">
              <a:rPr lang="en-US" smtClean="0"/>
              <a:t>6/1/2021</a:t>
            </a:fld>
            <a:endParaRPr lang="en-US"/>
          </a:p>
        </p:txBody>
      </p:sp>
      <p:sp>
        <p:nvSpPr>
          <p:cNvPr id="5" name="Footer Placeholder 4">
            <a:extLst>
              <a:ext uri="{FF2B5EF4-FFF2-40B4-BE49-F238E27FC236}">
                <a16:creationId xmlns:a16="http://schemas.microsoft.com/office/drawing/2014/main" id="{EA6C6D8C-68D0-4193-A723-45350455EFA2}"/>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6" name="Slide Number Placeholder 5">
            <a:extLst>
              <a:ext uri="{FF2B5EF4-FFF2-40B4-BE49-F238E27FC236}">
                <a16:creationId xmlns:a16="http://schemas.microsoft.com/office/drawing/2014/main" id="{D6304750-620C-4349-96CB-7C2F18280949}"/>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363637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9C44C-8EE2-4A90-9354-1B7077ED18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3E34D-C18B-4308-8F2B-30D9CFC0E9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25E100-7AB9-4764-8347-A834BB2FA21B}"/>
              </a:ext>
            </a:extLst>
          </p:cNvPr>
          <p:cNvSpPr>
            <a:spLocks noGrp="1"/>
          </p:cNvSpPr>
          <p:nvPr>
            <p:ph type="dt" sz="half" idx="10"/>
          </p:nvPr>
        </p:nvSpPr>
        <p:spPr/>
        <p:txBody>
          <a:bodyPr/>
          <a:lstStyle/>
          <a:p>
            <a:fld id="{2FE2059A-3C63-4408-A3F1-CDB9246E3938}" type="datetime1">
              <a:rPr lang="en-US" smtClean="0"/>
              <a:t>6/1/2021</a:t>
            </a:fld>
            <a:endParaRPr lang="en-US"/>
          </a:p>
        </p:txBody>
      </p:sp>
      <p:sp>
        <p:nvSpPr>
          <p:cNvPr id="5" name="Footer Placeholder 4">
            <a:extLst>
              <a:ext uri="{FF2B5EF4-FFF2-40B4-BE49-F238E27FC236}">
                <a16:creationId xmlns:a16="http://schemas.microsoft.com/office/drawing/2014/main" id="{3B297D44-DA8D-42C2-A594-E6DD6B3BB293}"/>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6" name="Slide Number Placeholder 5">
            <a:extLst>
              <a:ext uri="{FF2B5EF4-FFF2-40B4-BE49-F238E27FC236}">
                <a16:creationId xmlns:a16="http://schemas.microsoft.com/office/drawing/2014/main" id="{B136F5C3-9B6A-44A2-9110-8B4BC11C9E18}"/>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75914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5E8E4-E4C2-4555-9B9D-DB530497A6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B419ED-6DFF-4ADC-B2EE-C6BA3247B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9962F3-4A0B-4399-97E2-B759E5902DF2}"/>
              </a:ext>
            </a:extLst>
          </p:cNvPr>
          <p:cNvSpPr>
            <a:spLocks noGrp="1"/>
          </p:cNvSpPr>
          <p:nvPr>
            <p:ph type="dt" sz="half" idx="10"/>
          </p:nvPr>
        </p:nvSpPr>
        <p:spPr/>
        <p:txBody>
          <a:bodyPr/>
          <a:lstStyle/>
          <a:p>
            <a:fld id="{6557D745-0473-415C-8B41-F2B9D3384C84}" type="datetime1">
              <a:rPr lang="en-US" smtClean="0"/>
              <a:t>6/1/2021</a:t>
            </a:fld>
            <a:endParaRPr lang="en-US"/>
          </a:p>
        </p:txBody>
      </p:sp>
      <p:sp>
        <p:nvSpPr>
          <p:cNvPr id="5" name="Footer Placeholder 4">
            <a:extLst>
              <a:ext uri="{FF2B5EF4-FFF2-40B4-BE49-F238E27FC236}">
                <a16:creationId xmlns:a16="http://schemas.microsoft.com/office/drawing/2014/main" id="{CA919EAA-345B-463C-BFCF-BFE902442E1E}"/>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6" name="Slide Number Placeholder 5">
            <a:extLst>
              <a:ext uri="{FF2B5EF4-FFF2-40B4-BE49-F238E27FC236}">
                <a16:creationId xmlns:a16="http://schemas.microsoft.com/office/drawing/2014/main" id="{07999313-0D7F-4DAF-B5B8-4F772B798E2B}"/>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243786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8974-5DFB-4202-8BF7-122146BF7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A204BE-DC5A-44DB-BF99-7A93CA56F5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5C631F-880F-4957-B483-6F8B6F7797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D172C9-6F1D-477C-946D-E4C2877A5233}"/>
              </a:ext>
            </a:extLst>
          </p:cNvPr>
          <p:cNvSpPr>
            <a:spLocks noGrp="1"/>
          </p:cNvSpPr>
          <p:nvPr>
            <p:ph type="dt" sz="half" idx="10"/>
          </p:nvPr>
        </p:nvSpPr>
        <p:spPr/>
        <p:txBody>
          <a:bodyPr/>
          <a:lstStyle/>
          <a:p>
            <a:fld id="{FF1456B3-E7B3-499E-AD13-D6E6D387CF08}" type="datetime1">
              <a:rPr lang="en-US" smtClean="0"/>
              <a:t>6/1/2021</a:t>
            </a:fld>
            <a:endParaRPr lang="en-US"/>
          </a:p>
        </p:txBody>
      </p:sp>
      <p:sp>
        <p:nvSpPr>
          <p:cNvPr id="6" name="Footer Placeholder 5">
            <a:extLst>
              <a:ext uri="{FF2B5EF4-FFF2-40B4-BE49-F238E27FC236}">
                <a16:creationId xmlns:a16="http://schemas.microsoft.com/office/drawing/2014/main" id="{77A5F82D-9A99-424F-BCFD-E9A02F8D20F4}"/>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7" name="Slide Number Placeholder 6">
            <a:extLst>
              <a:ext uri="{FF2B5EF4-FFF2-40B4-BE49-F238E27FC236}">
                <a16:creationId xmlns:a16="http://schemas.microsoft.com/office/drawing/2014/main" id="{451C8F95-BE2C-45DB-91F7-CEB8E524D23A}"/>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14525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F567-B45C-4153-A0C5-2CB11D26D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3C74DC-A5A3-4059-9973-09F5388DC6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1B79FA-EF10-4EE7-B203-4779940D8E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6F2DE2-B539-4A5A-8260-E0D1FE3F99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985B1B-C1A9-4F22-995D-1EA3223EE0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5BFDEE-1E41-40A5-9072-0B7DC7E67112}"/>
              </a:ext>
            </a:extLst>
          </p:cNvPr>
          <p:cNvSpPr>
            <a:spLocks noGrp="1"/>
          </p:cNvSpPr>
          <p:nvPr>
            <p:ph type="dt" sz="half" idx="10"/>
          </p:nvPr>
        </p:nvSpPr>
        <p:spPr/>
        <p:txBody>
          <a:bodyPr/>
          <a:lstStyle/>
          <a:p>
            <a:fld id="{ED2FE40B-F8AD-478E-8C6D-19619E4FA575}" type="datetime1">
              <a:rPr lang="en-US" smtClean="0"/>
              <a:t>6/1/2021</a:t>
            </a:fld>
            <a:endParaRPr lang="en-US"/>
          </a:p>
        </p:txBody>
      </p:sp>
      <p:sp>
        <p:nvSpPr>
          <p:cNvPr id="8" name="Footer Placeholder 7">
            <a:extLst>
              <a:ext uri="{FF2B5EF4-FFF2-40B4-BE49-F238E27FC236}">
                <a16:creationId xmlns:a16="http://schemas.microsoft.com/office/drawing/2014/main" id="{41C3BB40-03DC-4620-A462-E4FC4A8F0A58}"/>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9" name="Slide Number Placeholder 8">
            <a:extLst>
              <a:ext uri="{FF2B5EF4-FFF2-40B4-BE49-F238E27FC236}">
                <a16:creationId xmlns:a16="http://schemas.microsoft.com/office/drawing/2014/main" id="{9BFB32C8-B4A5-44B5-8EA8-8ACA270D9FED}"/>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244494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99F1-26E4-465F-A613-88F3A7CF40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F160B3-E2BC-4359-AEE7-4DD82BEA129D}"/>
              </a:ext>
            </a:extLst>
          </p:cNvPr>
          <p:cNvSpPr>
            <a:spLocks noGrp="1"/>
          </p:cNvSpPr>
          <p:nvPr>
            <p:ph type="dt" sz="half" idx="10"/>
          </p:nvPr>
        </p:nvSpPr>
        <p:spPr/>
        <p:txBody>
          <a:bodyPr/>
          <a:lstStyle/>
          <a:p>
            <a:fld id="{60597558-32F1-440E-BAD1-072CB18531BA}" type="datetime1">
              <a:rPr lang="en-US" smtClean="0"/>
              <a:t>6/1/2021</a:t>
            </a:fld>
            <a:endParaRPr lang="en-US"/>
          </a:p>
        </p:txBody>
      </p:sp>
      <p:sp>
        <p:nvSpPr>
          <p:cNvPr id="4" name="Footer Placeholder 3">
            <a:extLst>
              <a:ext uri="{FF2B5EF4-FFF2-40B4-BE49-F238E27FC236}">
                <a16:creationId xmlns:a16="http://schemas.microsoft.com/office/drawing/2014/main" id="{F5C16CB1-314D-4AFD-8D60-69E8C71913E7}"/>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F393C26F-3DD8-4EAE-83B0-D8D643D4117D}"/>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272628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C54402-988E-4DBD-9EEA-64A62893AE02}"/>
              </a:ext>
            </a:extLst>
          </p:cNvPr>
          <p:cNvSpPr>
            <a:spLocks noGrp="1"/>
          </p:cNvSpPr>
          <p:nvPr>
            <p:ph type="dt" sz="half" idx="10"/>
          </p:nvPr>
        </p:nvSpPr>
        <p:spPr/>
        <p:txBody>
          <a:bodyPr/>
          <a:lstStyle/>
          <a:p>
            <a:fld id="{8EBC46F7-940C-4D85-8209-8514685AD358}" type="datetime1">
              <a:rPr lang="en-US" smtClean="0"/>
              <a:t>6/1/2021</a:t>
            </a:fld>
            <a:endParaRPr lang="en-US"/>
          </a:p>
        </p:txBody>
      </p:sp>
      <p:sp>
        <p:nvSpPr>
          <p:cNvPr id="3" name="Footer Placeholder 2">
            <a:extLst>
              <a:ext uri="{FF2B5EF4-FFF2-40B4-BE49-F238E27FC236}">
                <a16:creationId xmlns:a16="http://schemas.microsoft.com/office/drawing/2014/main" id="{8D5E408C-5596-4603-995F-9358D09E242D}"/>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4" name="Slide Number Placeholder 3">
            <a:extLst>
              <a:ext uri="{FF2B5EF4-FFF2-40B4-BE49-F238E27FC236}">
                <a16:creationId xmlns:a16="http://schemas.microsoft.com/office/drawing/2014/main" id="{6D04CB56-3A43-4AA4-814D-72E0B8C0DB40}"/>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91753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5F3B-A2BA-4490-AFAE-72740CB077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94020D-FAF0-4FA4-985D-837347C53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6E86D-C7B5-4B98-8A23-A33E95853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8D3D88-940B-4B19-A025-8ED69D46EC61}"/>
              </a:ext>
            </a:extLst>
          </p:cNvPr>
          <p:cNvSpPr>
            <a:spLocks noGrp="1"/>
          </p:cNvSpPr>
          <p:nvPr>
            <p:ph type="dt" sz="half" idx="10"/>
          </p:nvPr>
        </p:nvSpPr>
        <p:spPr/>
        <p:txBody>
          <a:bodyPr/>
          <a:lstStyle/>
          <a:p>
            <a:fld id="{FF3CB98E-11B9-4158-BE12-6565FCD54B61}" type="datetime1">
              <a:rPr lang="en-US" smtClean="0"/>
              <a:t>6/1/2021</a:t>
            </a:fld>
            <a:endParaRPr lang="en-US"/>
          </a:p>
        </p:txBody>
      </p:sp>
      <p:sp>
        <p:nvSpPr>
          <p:cNvPr id="6" name="Footer Placeholder 5">
            <a:extLst>
              <a:ext uri="{FF2B5EF4-FFF2-40B4-BE49-F238E27FC236}">
                <a16:creationId xmlns:a16="http://schemas.microsoft.com/office/drawing/2014/main" id="{EAEF0ECF-5976-4F71-8259-18F5A763B38A}"/>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7" name="Slide Number Placeholder 6">
            <a:extLst>
              <a:ext uri="{FF2B5EF4-FFF2-40B4-BE49-F238E27FC236}">
                <a16:creationId xmlns:a16="http://schemas.microsoft.com/office/drawing/2014/main" id="{81EA29DD-289F-45F0-B536-F845BD4FC77A}"/>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99758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6A97-BCB5-4721-AACD-3A404C838E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5068AD-13B3-4376-8A48-42628586E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149134-5689-43EA-AAD0-8CBBE4796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4F0641-500C-4B47-89A3-5A265339C252}"/>
              </a:ext>
            </a:extLst>
          </p:cNvPr>
          <p:cNvSpPr>
            <a:spLocks noGrp="1"/>
          </p:cNvSpPr>
          <p:nvPr>
            <p:ph type="dt" sz="half" idx="10"/>
          </p:nvPr>
        </p:nvSpPr>
        <p:spPr/>
        <p:txBody>
          <a:bodyPr/>
          <a:lstStyle/>
          <a:p>
            <a:fld id="{093E21F7-6619-4B56-A801-1E1C576B89F3}" type="datetime1">
              <a:rPr lang="en-US" smtClean="0"/>
              <a:t>6/1/2021</a:t>
            </a:fld>
            <a:endParaRPr lang="en-US"/>
          </a:p>
        </p:txBody>
      </p:sp>
      <p:sp>
        <p:nvSpPr>
          <p:cNvPr id="6" name="Footer Placeholder 5">
            <a:extLst>
              <a:ext uri="{FF2B5EF4-FFF2-40B4-BE49-F238E27FC236}">
                <a16:creationId xmlns:a16="http://schemas.microsoft.com/office/drawing/2014/main" id="{F1D7C764-ECCB-452E-B74B-1CA935A0FBCE}"/>
              </a:ext>
            </a:extLst>
          </p:cNvPr>
          <p:cNvSpPr>
            <a:spLocks noGrp="1"/>
          </p:cNvSpPr>
          <p:nvPr>
            <p:ph type="ftr" sz="quarter" idx="11"/>
          </p:nvPr>
        </p:nvSpPr>
        <p:spPr/>
        <p:txBody>
          <a:body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7" name="Slide Number Placeholder 6">
            <a:extLst>
              <a:ext uri="{FF2B5EF4-FFF2-40B4-BE49-F238E27FC236}">
                <a16:creationId xmlns:a16="http://schemas.microsoft.com/office/drawing/2014/main" id="{50EB971C-9D1B-4ADD-88CE-88F54C965558}"/>
              </a:ext>
            </a:extLst>
          </p:cNvPr>
          <p:cNvSpPr>
            <a:spLocks noGrp="1"/>
          </p:cNvSpPr>
          <p:nvPr>
            <p:ph type="sldNum" sz="quarter" idx="12"/>
          </p:nvPr>
        </p:nvSpPr>
        <p:spPr/>
        <p:txBody>
          <a:bodyPr/>
          <a:lstStyle/>
          <a:p>
            <a:fld id="{12C2CDAB-D5CA-42B9-A2DB-CB96900DA1AC}" type="slidenum">
              <a:rPr lang="en-US" smtClean="0"/>
              <a:t>‹#›</a:t>
            </a:fld>
            <a:endParaRPr lang="en-US"/>
          </a:p>
        </p:txBody>
      </p:sp>
    </p:spTree>
    <p:extLst>
      <p:ext uri="{BB962C8B-B14F-4D97-AF65-F5344CB8AC3E}">
        <p14:creationId xmlns:p14="http://schemas.microsoft.com/office/powerpoint/2010/main" val="349191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29C586-F111-40F4-ACC7-F4AC187A8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01B68C-4D52-4582-B3A5-E9666096B3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10E9C-A892-4279-BF6D-A1C35978C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5D6EB-D617-422F-B6BB-6AF6061F04C3}" type="datetime1">
              <a:rPr lang="en-US" smtClean="0"/>
              <a:t>6/1/2021</a:t>
            </a:fld>
            <a:endParaRPr lang="en-US"/>
          </a:p>
        </p:txBody>
      </p:sp>
      <p:sp>
        <p:nvSpPr>
          <p:cNvPr id="5" name="Footer Placeholder 4">
            <a:extLst>
              <a:ext uri="{FF2B5EF4-FFF2-40B4-BE49-F238E27FC236}">
                <a16:creationId xmlns:a16="http://schemas.microsoft.com/office/drawing/2014/main" id="{E0A85B80-2720-4918-B000-89E91D1C0C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 Dissertation Research of Abdullah Shahid at Cornell University. Supported by Cornell University, Global Religion Research Initiative of University of Notre Dame, and Society for the Scientific Study of Religion. </a:t>
            </a:r>
          </a:p>
        </p:txBody>
      </p:sp>
      <p:sp>
        <p:nvSpPr>
          <p:cNvPr id="6" name="Slide Number Placeholder 5">
            <a:extLst>
              <a:ext uri="{FF2B5EF4-FFF2-40B4-BE49-F238E27FC236}">
                <a16:creationId xmlns:a16="http://schemas.microsoft.com/office/drawing/2014/main" id="{02C09CA2-5327-4190-824F-943873D96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2CDAB-D5CA-42B9-A2DB-CB96900DA1AC}" type="slidenum">
              <a:rPr lang="en-US" smtClean="0"/>
              <a:t>‹#›</a:t>
            </a:fld>
            <a:endParaRPr lang="en-US"/>
          </a:p>
        </p:txBody>
      </p:sp>
    </p:spTree>
    <p:extLst>
      <p:ext uri="{BB962C8B-B14F-4D97-AF65-F5344CB8AC3E}">
        <p14:creationId xmlns:p14="http://schemas.microsoft.com/office/powerpoint/2010/main" val="29294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is58@cornel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sdb.org/public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orldbank.org/en/about/annual-report" TargetMode="External"/><Relationship Id="rId2" Type="http://schemas.openxmlformats.org/officeDocument/2006/relationships/hyperlink" Target="https://datacatalog.worldbank.org/dataset/world-development-indicator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ais58@cornell.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9720C-0530-45C3-8AE7-797C28608FD6}"/>
              </a:ext>
            </a:extLst>
          </p:cNvPr>
          <p:cNvSpPr>
            <a:spLocks noGrp="1"/>
          </p:cNvSpPr>
          <p:nvPr>
            <p:ph type="ctrTitle"/>
          </p:nvPr>
        </p:nvSpPr>
        <p:spPr>
          <a:xfrm>
            <a:off x="1511300" y="794427"/>
            <a:ext cx="9829800" cy="1565753"/>
          </a:xfrm>
        </p:spPr>
        <p:txBody>
          <a:bodyPr>
            <a:normAutofit fontScale="90000"/>
          </a:bodyPr>
          <a:lstStyle/>
          <a:p>
            <a:r>
              <a:rPr lang="en-US" sz="5400" dirty="0"/>
              <a:t>Paper 2: Emergence of Islamic Finance</a:t>
            </a:r>
          </a:p>
        </p:txBody>
      </p:sp>
      <p:sp>
        <p:nvSpPr>
          <p:cNvPr id="3" name="Subtitle 2">
            <a:extLst>
              <a:ext uri="{FF2B5EF4-FFF2-40B4-BE49-F238E27FC236}">
                <a16:creationId xmlns:a16="http://schemas.microsoft.com/office/drawing/2014/main" id="{FC5C5010-8526-4E1F-9E27-EDEA1E017134}"/>
              </a:ext>
            </a:extLst>
          </p:cNvPr>
          <p:cNvSpPr>
            <a:spLocks noGrp="1"/>
          </p:cNvSpPr>
          <p:nvPr>
            <p:ph type="subTitle" idx="1"/>
          </p:nvPr>
        </p:nvSpPr>
        <p:spPr>
          <a:xfrm>
            <a:off x="1511300" y="2601119"/>
            <a:ext cx="9144000" cy="1655762"/>
          </a:xfrm>
        </p:spPr>
        <p:txBody>
          <a:bodyPr>
            <a:normAutofit lnSpcReduction="10000"/>
          </a:bodyPr>
          <a:lstStyle/>
          <a:p>
            <a:r>
              <a:rPr lang="en-US" dirty="0"/>
              <a:t>Abdullah Shahid</a:t>
            </a:r>
          </a:p>
          <a:p>
            <a:r>
              <a:rPr lang="en-US" dirty="0"/>
              <a:t>PhD Candidate in Sociology</a:t>
            </a:r>
          </a:p>
          <a:p>
            <a:r>
              <a:rPr lang="en-US" dirty="0"/>
              <a:t>Cornell University, Ithaca, NY</a:t>
            </a:r>
          </a:p>
          <a:p>
            <a:r>
              <a:rPr lang="en-US" dirty="0"/>
              <a:t>Email: </a:t>
            </a:r>
            <a:r>
              <a:rPr lang="en-US" dirty="0">
                <a:hlinkClick r:id="rId2"/>
              </a:rPr>
              <a:t>ais58@cornell.edu</a:t>
            </a:r>
            <a:endParaRPr lang="en-US" dirty="0"/>
          </a:p>
        </p:txBody>
      </p:sp>
      <p:sp>
        <p:nvSpPr>
          <p:cNvPr id="6" name="Footer Placeholder 3">
            <a:extLst>
              <a:ext uri="{FF2B5EF4-FFF2-40B4-BE49-F238E27FC236}">
                <a16:creationId xmlns:a16="http://schemas.microsoft.com/office/drawing/2014/main" id="{66E22A03-7331-4792-8CC1-FA392205267C}"/>
              </a:ext>
            </a:extLst>
          </p:cNvPr>
          <p:cNvSpPr>
            <a:spLocks noGrp="1"/>
          </p:cNvSpPr>
          <p:nvPr>
            <p:ph type="ftr" sz="quarter" idx="11"/>
          </p:nvPr>
        </p:nvSpPr>
        <p:spPr>
          <a:xfrm>
            <a:off x="2612686" y="6299194"/>
            <a:ext cx="6941228"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8" name="Slide Number Placeholder 7">
            <a:extLst>
              <a:ext uri="{FF2B5EF4-FFF2-40B4-BE49-F238E27FC236}">
                <a16:creationId xmlns:a16="http://schemas.microsoft.com/office/drawing/2014/main" id="{F914E75C-800E-47EE-9299-DD6A1D5AE50D}"/>
              </a:ext>
            </a:extLst>
          </p:cNvPr>
          <p:cNvSpPr>
            <a:spLocks noGrp="1"/>
          </p:cNvSpPr>
          <p:nvPr>
            <p:ph type="sldNum" sz="quarter" idx="12"/>
          </p:nvPr>
        </p:nvSpPr>
        <p:spPr/>
        <p:txBody>
          <a:bodyPr/>
          <a:lstStyle/>
          <a:p>
            <a:fld id="{12C2CDAB-D5CA-42B9-A2DB-CB96900DA1AC}" type="slidenum">
              <a:rPr lang="en-US" smtClean="0"/>
              <a:t>1</a:t>
            </a:fld>
            <a:endParaRPr lang="en-US"/>
          </a:p>
        </p:txBody>
      </p:sp>
      <p:sp>
        <p:nvSpPr>
          <p:cNvPr id="9" name="Subtitle 2">
            <a:extLst>
              <a:ext uri="{FF2B5EF4-FFF2-40B4-BE49-F238E27FC236}">
                <a16:creationId xmlns:a16="http://schemas.microsoft.com/office/drawing/2014/main" id="{19EC60E5-0E80-4DD3-BAAF-53175191AF3B}"/>
              </a:ext>
            </a:extLst>
          </p:cNvPr>
          <p:cNvSpPr txBox="1">
            <a:spLocks/>
          </p:cNvSpPr>
          <p:nvPr/>
        </p:nvSpPr>
        <p:spPr>
          <a:xfrm>
            <a:off x="2141921" y="4956563"/>
            <a:ext cx="7908158" cy="8560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dirty="0"/>
              <a:t>**The author is conducting further analyses for all the papers in this presentation. Full papers will be available for distribution in Fall 2021. The author is grateful to Prof David Strang, Prof Diane Burton, and Prof Richard Swedberg for their guidance in this project. The author also acknowledges the sincere research assistance of the following Cornell undergraduate students: Annie Fu, Tanmay Bansal, Christopher Elliott, and </a:t>
            </a:r>
            <a:r>
              <a:rPr lang="en-US" sz="1200" b="0" i="0" dirty="0">
                <a:solidFill>
                  <a:srgbClr val="202124"/>
                </a:solidFill>
                <a:effectLst/>
              </a:rPr>
              <a:t>Shreya Subramanian. </a:t>
            </a:r>
            <a:endParaRPr lang="en-US" sz="1200" dirty="0"/>
          </a:p>
        </p:txBody>
      </p:sp>
    </p:spTree>
    <p:extLst>
      <p:ext uri="{BB962C8B-B14F-4D97-AF65-F5344CB8AC3E}">
        <p14:creationId xmlns:p14="http://schemas.microsoft.com/office/powerpoint/2010/main" val="191311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27F2-5681-4984-9D4A-BDED9A9DD837}"/>
              </a:ext>
            </a:extLst>
          </p:cNvPr>
          <p:cNvSpPr>
            <a:spLocks noGrp="1"/>
          </p:cNvSpPr>
          <p:nvPr>
            <p:ph type="title"/>
          </p:nvPr>
        </p:nvSpPr>
        <p:spPr/>
        <p:txBody>
          <a:bodyPr/>
          <a:lstStyle/>
          <a:p>
            <a:r>
              <a:rPr lang="en-US" dirty="0"/>
              <a:t>Hypotheses (cont’d)</a:t>
            </a:r>
          </a:p>
        </p:txBody>
      </p:sp>
      <p:sp>
        <p:nvSpPr>
          <p:cNvPr id="3" name="Content Placeholder 2">
            <a:extLst>
              <a:ext uri="{FF2B5EF4-FFF2-40B4-BE49-F238E27FC236}">
                <a16:creationId xmlns:a16="http://schemas.microsoft.com/office/drawing/2014/main" id="{141E7EA7-4D25-4DEA-AD1A-9F09FDAC4E23}"/>
              </a:ext>
            </a:extLst>
          </p:cNvPr>
          <p:cNvSpPr>
            <a:spLocks noGrp="1"/>
          </p:cNvSpPr>
          <p:nvPr>
            <p:ph idx="1"/>
          </p:nvPr>
        </p:nvSpPr>
        <p:spPr>
          <a:xfrm>
            <a:off x="838200" y="1557109"/>
            <a:ext cx="10934700" cy="4602391"/>
          </a:xfrm>
        </p:spPr>
        <p:txBody>
          <a:bodyPr>
            <a:normAutofit/>
          </a:bodyPr>
          <a:lstStyle/>
          <a:p>
            <a:pPr marL="0" indent="0">
              <a:buNone/>
            </a:pPr>
            <a:r>
              <a:rPr lang="en-US" sz="1600" b="1" i="1" dirty="0"/>
              <a:t>Geographic Clustering Hypothesis</a:t>
            </a:r>
          </a:p>
          <a:p>
            <a:pPr marL="0" indent="0">
              <a:buNone/>
            </a:pPr>
            <a:endParaRPr lang="en-US" sz="1600" i="1" dirty="0"/>
          </a:p>
          <a:p>
            <a:pPr marL="0" indent="0">
              <a:buNone/>
            </a:pPr>
            <a:r>
              <a:rPr lang="en-US" sz="1600" dirty="0"/>
              <a:t>H13: Islamic finance appears earlier in the countries that are geographically closer to Saudi Arabia. </a:t>
            </a:r>
          </a:p>
          <a:p>
            <a:pPr marL="0" indent="0">
              <a:buNone/>
            </a:pPr>
            <a:endParaRPr lang="en-US" sz="1600" i="1" dirty="0"/>
          </a:p>
          <a:p>
            <a:pPr marL="0" indent="0">
              <a:buNone/>
            </a:pPr>
            <a:r>
              <a:rPr lang="en-US" sz="1600" b="1" i="1" dirty="0"/>
              <a:t>Global Influence &amp; Conflict  Hypotheses </a:t>
            </a:r>
          </a:p>
          <a:p>
            <a:pPr marL="0" indent="0">
              <a:buNone/>
            </a:pPr>
            <a:endParaRPr lang="en-US" sz="1600" b="1" i="1" dirty="0"/>
          </a:p>
          <a:p>
            <a:pPr marL="0" indent="0">
              <a:buNone/>
            </a:pPr>
            <a:r>
              <a:rPr lang="en-US" sz="1600" dirty="0"/>
              <a:t>H14: Islamic finance appears earlier in the countries with higher financing from Islamic Development Bank. </a:t>
            </a:r>
          </a:p>
          <a:p>
            <a:pPr marL="0" indent="0">
              <a:buNone/>
            </a:pPr>
            <a:r>
              <a:rPr lang="en-US" sz="1600" dirty="0"/>
              <a:t>H15: Islamic finance appears earlier in the countries with </a:t>
            </a:r>
            <a:r>
              <a:rPr lang="en-US" sz="1600" i="1" dirty="0"/>
              <a:t>lower</a:t>
            </a:r>
            <a:r>
              <a:rPr lang="en-US" sz="1600" dirty="0"/>
              <a:t> financing from World Bank. </a:t>
            </a:r>
          </a:p>
          <a:p>
            <a:pPr marL="0" indent="0">
              <a:buNone/>
            </a:pPr>
            <a:r>
              <a:rPr lang="en-US" sz="1600" dirty="0"/>
              <a:t>H16: Islamic finance appears earlier in the countries with </a:t>
            </a:r>
            <a:r>
              <a:rPr lang="en-US" sz="1600" i="1" dirty="0"/>
              <a:t>lower</a:t>
            </a:r>
            <a:r>
              <a:rPr lang="en-US" sz="1600" dirty="0"/>
              <a:t> financing from International Monetary Fund (IMF).</a:t>
            </a:r>
          </a:p>
          <a:p>
            <a:pPr marL="0" indent="0">
              <a:buNone/>
            </a:pPr>
            <a:r>
              <a:rPr lang="en-US" sz="1600" dirty="0"/>
              <a:t>H17: Islamic finance appears earlier in the countries with high financing from both World Bank and Islamic Development Bank. </a:t>
            </a:r>
          </a:p>
          <a:p>
            <a:pPr marL="0" indent="0">
              <a:buNone/>
            </a:pPr>
            <a:r>
              <a:rPr lang="en-US" sz="1600" dirty="0"/>
              <a:t>H18: Islamic finance appears earlier in the countries that vote like Saudi Arabia in the United Nations. </a:t>
            </a:r>
          </a:p>
          <a:p>
            <a:pPr marL="0" indent="0">
              <a:buNone/>
            </a:pPr>
            <a:r>
              <a:rPr lang="en-US" sz="1600" dirty="0"/>
              <a:t>H19: Islamic finance appears later in the countries that vote like the United States in the United Nations. </a:t>
            </a:r>
          </a:p>
          <a:p>
            <a:pPr marL="0" indent="0">
              <a:buNone/>
            </a:pPr>
            <a:endParaRPr lang="en-US" sz="1600" dirty="0"/>
          </a:p>
          <a:p>
            <a:endParaRPr lang="en-US" sz="1600" dirty="0"/>
          </a:p>
        </p:txBody>
      </p:sp>
      <p:sp>
        <p:nvSpPr>
          <p:cNvPr id="4" name="Footer Placeholder 3">
            <a:extLst>
              <a:ext uri="{FF2B5EF4-FFF2-40B4-BE49-F238E27FC236}">
                <a16:creationId xmlns:a16="http://schemas.microsoft.com/office/drawing/2014/main" id="{88C83550-DF7E-4AC0-9412-102E9B091503}"/>
              </a:ext>
            </a:extLst>
          </p:cNvPr>
          <p:cNvSpPr>
            <a:spLocks noGrp="1"/>
          </p:cNvSpPr>
          <p:nvPr>
            <p:ph type="ftr" sz="quarter" idx="11"/>
          </p:nvPr>
        </p:nvSpPr>
        <p:spPr>
          <a:xfrm>
            <a:off x="2498271" y="6362700"/>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F0F9EC35-E74C-41CB-826A-B0DED6B7957C}"/>
              </a:ext>
            </a:extLst>
          </p:cNvPr>
          <p:cNvSpPr>
            <a:spLocks noGrp="1"/>
          </p:cNvSpPr>
          <p:nvPr>
            <p:ph type="sldNum" sz="quarter" idx="12"/>
          </p:nvPr>
        </p:nvSpPr>
        <p:spPr/>
        <p:txBody>
          <a:bodyPr/>
          <a:lstStyle/>
          <a:p>
            <a:fld id="{12C2CDAB-D5CA-42B9-A2DB-CB96900DA1AC}" type="slidenum">
              <a:rPr lang="en-US" smtClean="0"/>
              <a:t>10</a:t>
            </a:fld>
            <a:endParaRPr lang="en-US"/>
          </a:p>
        </p:txBody>
      </p:sp>
    </p:spTree>
    <p:extLst>
      <p:ext uri="{BB962C8B-B14F-4D97-AF65-F5344CB8AC3E}">
        <p14:creationId xmlns:p14="http://schemas.microsoft.com/office/powerpoint/2010/main" val="157870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025B3D-B664-45C1-A476-38961214B96E}"/>
              </a:ext>
            </a:extLst>
          </p:cNvPr>
          <p:cNvSpPr>
            <a:spLocks noGrp="1"/>
          </p:cNvSpPr>
          <p:nvPr>
            <p:ph idx="1"/>
          </p:nvPr>
        </p:nvSpPr>
        <p:spPr>
          <a:xfrm>
            <a:off x="838200" y="1847850"/>
            <a:ext cx="10515600" cy="4351338"/>
          </a:xfrm>
        </p:spPr>
        <p:txBody>
          <a:bodyPr>
            <a:normAutofit fontScale="92500" lnSpcReduction="10000"/>
          </a:bodyPr>
          <a:lstStyle/>
          <a:p>
            <a:pPr marL="0" indent="0">
              <a:buNone/>
            </a:pPr>
            <a:r>
              <a:rPr lang="en-US" sz="2400" b="1" i="1" dirty="0"/>
              <a:t>Identifying the first instance of Islamic finance organization in a country </a:t>
            </a:r>
          </a:p>
          <a:p>
            <a:endParaRPr lang="en-US" sz="2400" u="sng" dirty="0"/>
          </a:p>
          <a:p>
            <a:r>
              <a:rPr lang="en-US" sz="2400" u="sng" dirty="0"/>
              <a:t>Sources: </a:t>
            </a:r>
            <a:r>
              <a:rPr lang="en-US" sz="2400" dirty="0"/>
              <a:t>Google books, Google Scholar, Google Ngram, New York Times, Thomson Reuters, Factiva, Lexis Nexis, and Islamic Finance News country profiles, websites of the federal/central banks of all countries, and Islamic finance competitiveness reports by global consulting firms (e.g., Ernst &amp; Young), ProQuest, Organizational of Islamic Cooperation publications, Islamic Development Bank data and publications, IMF, World Bank, OECD, Oxford encyclopedia.</a:t>
            </a:r>
          </a:p>
          <a:p>
            <a:endParaRPr lang="en-US" sz="2400" dirty="0"/>
          </a:p>
          <a:p>
            <a:r>
              <a:rPr lang="en-US" sz="2400" u="sng" dirty="0"/>
              <a:t>Search terms: </a:t>
            </a:r>
            <a:r>
              <a:rPr lang="en-US" sz="2400" dirty="0"/>
              <a:t>“Islamic” / “Islam” &amp; ‘country name’ with : “finance”, “bank”, “fund”, “profit sharing”, “insurance”, “mutual fund”, “index funds”, and “bond”. Single search items:  “sukuk”, “shariah”, “sharia”, “zakat”, “hajj”, “pilgrimage”. Country specific search terms are also considered (e.g., special finance houses of Turkey). </a:t>
            </a:r>
          </a:p>
          <a:p>
            <a:endParaRPr lang="en-US" sz="2400" dirty="0"/>
          </a:p>
        </p:txBody>
      </p:sp>
      <p:sp>
        <p:nvSpPr>
          <p:cNvPr id="4" name="Footer Placeholder 3">
            <a:extLst>
              <a:ext uri="{FF2B5EF4-FFF2-40B4-BE49-F238E27FC236}">
                <a16:creationId xmlns:a16="http://schemas.microsoft.com/office/drawing/2014/main" id="{C142BBE6-103D-4BDB-A9CD-441BDF852C89}"/>
              </a:ext>
            </a:extLst>
          </p:cNvPr>
          <p:cNvSpPr>
            <a:spLocks noGrp="1"/>
          </p:cNvSpPr>
          <p:nvPr>
            <p:ph type="ftr" sz="quarter" idx="11"/>
          </p:nvPr>
        </p:nvSpPr>
        <p:spPr>
          <a:xfrm>
            <a:off x="3581401" y="6361339"/>
            <a:ext cx="6709228"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05638DA2-D114-4143-A314-88F5091A535F}"/>
              </a:ext>
            </a:extLst>
          </p:cNvPr>
          <p:cNvSpPr>
            <a:spLocks noGrp="1"/>
          </p:cNvSpPr>
          <p:nvPr>
            <p:ph type="sldNum" sz="quarter" idx="12"/>
          </p:nvPr>
        </p:nvSpPr>
        <p:spPr/>
        <p:txBody>
          <a:bodyPr/>
          <a:lstStyle/>
          <a:p>
            <a:fld id="{12C2CDAB-D5CA-42B9-A2DB-CB96900DA1AC}" type="slidenum">
              <a:rPr lang="en-US" smtClean="0"/>
              <a:t>11</a:t>
            </a:fld>
            <a:endParaRPr lang="en-US"/>
          </a:p>
        </p:txBody>
      </p:sp>
      <p:sp>
        <p:nvSpPr>
          <p:cNvPr id="6" name="Title 1">
            <a:extLst>
              <a:ext uri="{FF2B5EF4-FFF2-40B4-BE49-F238E27FC236}">
                <a16:creationId xmlns:a16="http://schemas.microsoft.com/office/drawing/2014/main" id="{1D360A08-AEA2-4267-9D7A-4EDB7C20C86C}"/>
              </a:ext>
            </a:extLst>
          </p:cNvPr>
          <p:cNvSpPr>
            <a:spLocks noGrp="1"/>
          </p:cNvSpPr>
          <p:nvPr>
            <p:ph type="title"/>
          </p:nvPr>
        </p:nvSpPr>
        <p:spPr>
          <a:xfrm>
            <a:off x="838200" y="365125"/>
            <a:ext cx="10515600" cy="1325563"/>
          </a:xfrm>
        </p:spPr>
        <p:txBody>
          <a:bodyPr/>
          <a:lstStyle/>
          <a:p>
            <a:r>
              <a:rPr lang="en-US" dirty="0"/>
              <a:t>Data and Methods </a:t>
            </a:r>
          </a:p>
        </p:txBody>
      </p:sp>
    </p:spTree>
    <p:extLst>
      <p:ext uri="{BB962C8B-B14F-4D97-AF65-F5344CB8AC3E}">
        <p14:creationId xmlns:p14="http://schemas.microsoft.com/office/powerpoint/2010/main" val="2415717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B45E-5FB1-4020-9E46-CEDFA4F76601}"/>
              </a:ext>
            </a:extLst>
          </p:cNvPr>
          <p:cNvSpPr>
            <a:spLocks noGrp="1"/>
          </p:cNvSpPr>
          <p:nvPr>
            <p:ph type="title"/>
          </p:nvPr>
        </p:nvSpPr>
        <p:spPr>
          <a:xfrm>
            <a:off x="838200" y="0"/>
            <a:ext cx="10515600" cy="1325563"/>
          </a:xfrm>
        </p:spPr>
        <p:txBody>
          <a:bodyPr/>
          <a:lstStyle/>
          <a:p>
            <a:r>
              <a:rPr lang="en-US" dirty="0"/>
              <a:t>Data and Methods (cont’d)</a:t>
            </a:r>
          </a:p>
        </p:txBody>
      </p:sp>
      <p:sp>
        <p:nvSpPr>
          <p:cNvPr id="3" name="Content Placeholder 2">
            <a:extLst>
              <a:ext uri="{FF2B5EF4-FFF2-40B4-BE49-F238E27FC236}">
                <a16:creationId xmlns:a16="http://schemas.microsoft.com/office/drawing/2014/main" id="{A800CF74-2A85-418B-871D-71D866BFED4E}"/>
              </a:ext>
            </a:extLst>
          </p:cNvPr>
          <p:cNvSpPr>
            <a:spLocks noGrp="1"/>
          </p:cNvSpPr>
          <p:nvPr>
            <p:ph idx="1"/>
          </p:nvPr>
        </p:nvSpPr>
        <p:spPr>
          <a:xfrm>
            <a:off x="838199" y="1206500"/>
            <a:ext cx="10515599" cy="5149848"/>
          </a:xfrm>
        </p:spPr>
        <p:txBody>
          <a:bodyPr>
            <a:normAutofit lnSpcReduction="10000"/>
          </a:bodyPr>
          <a:lstStyle/>
          <a:p>
            <a:r>
              <a:rPr lang="en-US" sz="1800" b="1" dirty="0"/>
              <a:t>Event history/ duration dependence models</a:t>
            </a:r>
          </a:p>
          <a:p>
            <a:endParaRPr lang="en-US" sz="1800" i="1" dirty="0"/>
          </a:p>
          <a:p>
            <a:pPr lvl="1"/>
            <a:r>
              <a:rPr lang="en-US" sz="1400" i="1" u="sng" dirty="0"/>
              <a:t>Unit of Analysis:  </a:t>
            </a:r>
            <a:r>
              <a:rPr lang="en-US" sz="1400" i="1" dirty="0"/>
              <a:t>Country-year observations, 186 countries in total, year 1975 – 2016</a:t>
            </a:r>
          </a:p>
          <a:p>
            <a:pPr lvl="2"/>
            <a:r>
              <a:rPr lang="en-US" sz="1200" i="1" dirty="0"/>
              <a:t>The first instance earlier than 1975 are considered 1975. </a:t>
            </a:r>
          </a:p>
          <a:p>
            <a:pPr lvl="2"/>
            <a:r>
              <a:rPr lang="en-US" sz="1200" i="1" dirty="0"/>
              <a:t>Three countries have such instances. </a:t>
            </a:r>
            <a:endParaRPr lang="en-US" sz="1400" dirty="0"/>
          </a:p>
          <a:p>
            <a:pPr marL="457200" lvl="1" indent="0">
              <a:buNone/>
            </a:pPr>
            <a:endParaRPr lang="en-US" sz="1400" dirty="0"/>
          </a:p>
          <a:p>
            <a:pPr lvl="1"/>
            <a:r>
              <a:rPr lang="en-US" sz="1400" u="sng" dirty="0"/>
              <a:t>Dependent variable: </a:t>
            </a:r>
            <a:r>
              <a:rPr lang="en-US" sz="1400" dirty="0"/>
              <a:t>duration (the number of periods/years </a:t>
            </a:r>
            <a:r>
              <a:rPr lang="en-US" sz="1400" i="1" dirty="0"/>
              <a:t>without any instance </a:t>
            </a:r>
            <a:r>
              <a:rPr lang="en-US" sz="1400" dirty="0"/>
              <a:t>of Islamic finance organization) or event(the first instance of Islamic finance organization)</a:t>
            </a:r>
          </a:p>
          <a:p>
            <a:pPr lvl="1"/>
            <a:endParaRPr lang="en-US" sz="1400" dirty="0"/>
          </a:p>
          <a:p>
            <a:pPr lvl="1"/>
            <a:r>
              <a:rPr lang="en-US" sz="1400" i="1" u="sng" dirty="0"/>
              <a:t>Explanatory Variables </a:t>
            </a:r>
            <a:r>
              <a:rPr lang="en-US" sz="1400" dirty="0"/>
              <a:t>(lagged by a year to account for endogeneity, as applicable): gdp growth rate, financial development (index from IMF), credit rating (continuous variable), Former British colony (1= the country is a former British colony, 0 = else), common law (1= common law, 0 = else),  Muslim majority (1 = the country is Muslim majority, 0 = else), Muslim majority British colony (1= the country is a Muslim majority former British colony, 0 = else), Sunni over Shia (1 = Sunni population &gt; Shia, 0 = else), Arabic as an official language (1= Arabic as official language, 0=else), English as an official language (1= English as official language, 0 = else), French as an official language (1= French as official language, 0=else), Similarity to Saudi Arabia in United Nations voting (continuous measure of cosine similarity), Distance from Saudi Arabia (log transformed continuous distance value),  IDB engagement (sum of IDB financing in the country so far, 1+log transformed) World bank engagement (sum of world bank financing in the country so far, 1+log transformed), IMF financing (sum of IMF financing in the county so far, 1+log transformed).</a:t>
            </a:r>
          </a:p>
          <a:p>
            <a:pPr lvl="1"/>
            <a:endParaRPr lang="en-US" sz="1400" dirty="0"/>
          </a:p>
          <a:p>
            <a:pPr lvl="1"/>
            <a:r>
              <a:rPr lang="en-US" sz="1400" dirty="0"/>
              <a:t>Several variables had imputed country-years based on available country years. Details of imputations are available upon request. </a:t>
            </a:r>
          </a:p>
          <a:p>
            <a:pPr lvl="1"/>
            <a:endParaRPr lang="en-US" sz="1400" dirty="0"/>
          </a:p>
          <a:p>
            <a:pPr lvl="1"/>
            <a:r>
              <a:rPr lang="en-US" sz="1400" dirty="0"/>
              <a:t>The author is conducting further analyses for alternative measures of the variables and alternative specifications of the hypothesized relations. </a:t>
            </a:r>
            <a:r>
              <a:rPr lang="en-US" sz="1400" dirty="0">
                <a:solidFill>
                  <a:srgbClr val="FF0000"/>
                </a:solidFill>
              </a:rPr>
              <a:t>So, the results that follow are provisional. </a:t>
            </a:r>
          </a:p>
          <a:p>
            <a:pPr lvl="1"/>
            <a:endParaRPr lang="en-US" sz="1400" dirty="0"/>
          </a:p>
          <a:p>
            <a:endParaRPr lang="en-US" sz="1800" dirty="0"/>
          </a:p>
        </p:txBody>
      </p:sp>
      <p:sp>
        <p:nvSpPr>
          <p:cNvPr id="4" name="Footer Placeholder 3">
            <a:extLst>
              <a:ext uri="{FF2B5EF4-FFF2-40B4-BE49-F238E27FC236}">
                <a16:creationId xmlns:a16="http://schemas.microsoft.com/office/drawing/2014/main" id="{D02DF786-4A87-479A-80F2-6B3A04845BE6}"/>
              </a:ext>
            </a:extLst>
          </p:cNvPr>
          <p:cNvSpPr>
            <a:spLocks noGrp="1"/>
          </p:cNvSpPr>
          <p:nvPr>
            <p:ph type="ftr" sz="quarter" idx="11"/>
          </p:nvPr>
        </p:nvSpPr>
        <p:spPr>
          <a:xfrm>
            <a:off x="2409318" y="6356349"/>
            <a:ext cx="6928282"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0AFB37D5-5DA1-4F6E-9EFC-777910120DC3}"/>
              </a:ext>
            </a:extLst>
          </p:cNvPr>
          <p:cNvSpPr>
            <a:spLocks noGrp="1"/>
          </p:cNvSpPr>
          <p:nvPr>
            <p:ph type="sldNum" sz="quarter" idx="12"/>
          </p:nvPr>
        </p:nvSpPr>
        <p:spPr/>
        <p:txBody>
          <a:bodyPr/>
          <a:lstStyle/>
          <a:p>
            <a:fld id="{12C2CDAB-D5CA-42B9-A2DB-CB96900DA1AC}" type="slidenum">
              <a:rPr lang="en-US" smtClean="0"/>
              <a:t>12</a:t>
            </a:fld>
            <a:endParaRPr lang="en-US"/>
          </a:p>
        </p:txBody>
      </p:sp>
    </p:spTree>
    <p:extLst>
      <p:ext uri="{BB962C8B-B14F-4D97-AF65-F5344CB8AC3E}">
        <p14:creationId xmlns:p14="http://schemas.microsoft.com/office/powerpoint/2010/main" val="105711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47641-04A8-4557-B06A-29E40E74F186}"/>
              </a:ext>
            </a:extLst>
          </p:cNvPr>
          <p:cNvSpPr>
            <a:spLocks noGrp="1"/>
          </p:cNvSpPr>
          <p:nvPr>
            <p:ph type="title"/>
          </p:nvPr>
        </p:nvSpPr>
        <p:spPr>
          <a:xfrm>
            <a:off x="552450" y="-9525"/>
            <a:ext cx="10515600" cy="1325563"/>
          </a:xfrm>
        </p:spPr>
        <p:txBody>
          <a:bodyPr/>
          <a:lstStyle/>
          <a:p>
            <a:r>
              <a:rPr lang="en-US" dirty="0"/>
              <a:t>Results</a:t>
            </a:r>
          </a:p>
        </p:txBody>
      </p:sp>
      <p:sp>
        <p:nvSpPr>
          <p:cNvPr id="5" name="Slide Number Placeholder 4">
            <a:extLst>
              <a:ext uri="{FF2B5EF4-FFF2-40B4-BE49-F238E27FC236}">
                <a16:creationId xmlns:a16="http://schemas.microsoft.com/office/drawing/2014/main" id="{5F3134EE-458A-4195-A1CE-1226543449DC}"/>
              </a:ext>
            </a:extLst>
          </p:cNvPr>
          <p:cNvSpPr>
            <a:spLocks noGrp="1"/>
          </p:cNvSpPr>
          <p:nvPr>
            <p:ph type="sldNum" sz="quarter" idx="12"/>
          </p:nvPr>
        </p:nvSpPr>
        <p:spPr/>
        <p:txBody>
          <a:bodyPr/>
          <a:lstStyle/>
          <a:p>
            <a:fld id="{12C2CDAB-D5CA-42B9-A2DB-CB96900DA1AC}" type="slidenum">
              <a:rPr lang="en-US" smtClean="0"/>
              <a:t>13</a:t>
            </a:fld>
            <a:endParaRPr lang="en-US"/>
          </a:p>
        </p:txBody>
      </p:sp>
      <p:sp>
        <p:nvSpPr>
          <p:cNvPr id="6" name="Footer Placeholder 3">
            <a:extLst>
              <a:ext uri="{FF2B5EF4-FFF2-40B4-BE49-F238E27FC236}">
                <a16:creationId xmlns:a16="http://schemas.microsoft.com/office/drawing/2014/main" id="{6C0EDCA4-2121-4241-899B-C357FF47AA4D}"/>
              </a:ext>
            </a:extLst>
          </p:cNvPr>
          <p:cNvSpPr>
            <a:spLocks noGrp="1"/>
          </p:cNvSpPr>
          <p:nvPr>
            <p:ph type="ftr" sz="quarter" idx="11"/>
          </p:nvPr>
        </p:nvSpPr>
        <p:spPr>
          <a:xfrm>
            <a:off x="2540000" y="6356350"/>
            <a:ext cx="7137400"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grpSp>
        <p:nvGrpSpPr>
          <p:cNvPr id="16" name="Group 15">
            <a:extLst>
              <a:ext uri="{FF2B5EF4-FFF2-40B4-BE49-F238E27FC236}">
                <a16:creationId xmlns:a16="http://schemas.microsoft.com/office/drawing/2014/main" id="{8DED8B18-4081-4498-BFC2-BAD49B1E454A}"/>
              </a:ext>
            </a:extLst>
          </p:cNvPr>
          <p:cNvGrpSpPr/>
          <p:nvPr/>
        </p:nvGrpSpPr>
        <p:grpSpPr>
          <a:xfrm>
            <a:off x="189186" y="1419223"/>
            <a:ext cx="11897711" cy="4128817"/>
            <a:chOff x="466724" y="1419223"/>
            <a:chExt cx="11419269" cy="4128817"/>
          </a:xfrm>
        </p:grpSpPr>
        <p:pic>
          <p:nvPicPr>
            <p:cNvPr id="8" name="Picture 7">
              <a:extLst>
                <a:ext uri="{FF2B5EF4-FFF2-40B4-BE49-F238E27FC236}">
                  <a16:creationId xmlns:a16="http://schemas.microsoft.com/office/drawing/2014/main" id="{68A92E4A-537C-4B3F-9644-0DD6956435AF}"/>
                </a:ext>
              </a:extLst>
            </p:cNvPr>
            <p:cNvPicPr>
              <a:picLocks noChangeAspect="1"/>
            </p:cNvPicPr>
            <p:nvPr/>
          </p:nvPicPr>
          <p:blipFill>
            <a:blip r:embed="rId2"/>
            <a:stretch>
              <a:fillRect/>
            </a:stretch>
          </p:blipFill>
          <p:spPr>
            <a:xfrm>
              <a:off x="552451" y="1431678"/>
              <a:ext cx="3448050" cy="2902197"/>
            </a:xfrm>
            <a:prstGeom prst="rect">
              <a:avLst/>
            </a:prstGeom>
          </p:spPr>
        </p:pic>
        <p:pic>
          <p:nvPicPr>
            <p:cNvPr id="10" name="Picture 9">
              <a:extLst>
                <a:ext uri="{FF2B5EF4-FFF2-40B4-BE49-F238E27FC236}">
                  <a16:creationId xmlns:a16="http://schemas.microsoft.com/office/drawing/2014/main" id="{8E8E2CC6-E068-422F-9195-7A818DD91A4C}"/>
                </a:ext>
              </a:extLst>
            </p:cNvPr>
            <p:cNvPicPr>
              <a:picLocks noChangeAspect="1"/>
            </p:cNvPicPr>
            <p:nvPr/>
          </p:nvPicPr>
          <p:blipFill>
            <a:blip r:embed="rId3"/>
            <a:stretch>
              <a:fillRect/>
            </a:stretch>
          </p:blipFill>
          <p:spPr>
            <a:xfrm>
              <a:off x="4108832" y="1419223"/>
              <a:ext cx="3705225" cy="2902197"/>
            </a:xfrm>
            <a:prstGeom prst="rect">
              <a:avLst/>
            </a:prstGeom>
          </p:spPr>
        </p:pic>
        <p:sp>
          <p:nvSpPr>
            <p:cNvPr id="11" name="TextBox 10">
              <a:extLst>
                <a:ext uri="{FF2B5EF4-FFF2-40B4-BE49-F238E27FC236}">
                  <a16:creationId xmlns:a16="http://schemas.microsoft.com/office/drawing/2014/main" id="{0CE82990-149D-4CDD-8C16-C243E768B649}"/>
                </a:ext>
              </a:extLst>
            </p:cNvPr>
            <p:cNvSpPr txBox="1"/>
            <p:nvPr/>
          </p:nvSpPr>
          <p:spPr>
            <a:xfrm>
              <a:off x="466724" y="4360166"/>
              <a:ext cx="3705225" cy="461665"/>
            </a:xfrm>
            <a:prstGeom prst="rect">
              <a:avLst/>
            </a:prstGeom>
            <a:noFill/>
          </p:spPr>
          <p:txBody>
            <a:bodyPr wrap="square" rtlCol="0">
              <a:spAutoFit/>
            </a:bodyPr>
            <a:lstStyle/>
            <a:p>
              <a:r>
                <a:rPr lang="en-US" sz="1200" dirty="0"/>
                <a:t>Figure 1: Kaplan – Meier survival estimate for the first instance of an Islamic finance organization in a country</a:t>
              </a:r>
            </a:p>
          </p:txBody>
        </p:sp>
        <p:sp>
          <p:nvSpPr>
            <p:cNvPr id="12" name="TextBox 11">
              <a:extLst>
                <a:ext uri="{FF2B5EF4-FFF2-40B4-BE49-F238E27FC236}">
                  <a16:creationId xmlns:a16="http://schemas.microsoft.com/office/drawing/2014/main" id="{437151AA-448C-4626-85EE-3E4C7B1C34F0}"/>
                </a:ext>
              </a:extLst>
            </p:cNvPr>
            <p:cNvSpPr txBox="1"/>
            <p:nvPr/>
          </p:nvSpPr>
          <p:spPr>
            <a:xfrm>
              <a:off x="4000501" y="4347711"/>
              <a:ext cx="3813556" cy="1200329"/>
            </a:xfrm>
            <a:prstGeom prst="rect">
              <a:avLst/>
            </a:prstGeom>
            <a:noFill/>
          </p:spPr>
          <p:txBody>
            <a:bodyPr wrap="square" rtlCol="0">
              <a:spAutoFit/>
            </a:bodyPr>
            <a:lstStyle/>
            <a:p>
              <a:r>
                <a:rPr lang="en-US" sz="1200" dirty="0"/>
                <a:t>Figure 2: Kaplan – Meier survival estimate for the first instance of an Islamic finance organization in a country: comparison between countries (1) that have Sunni over Shia majority in the Muslim population, i.e., sunnimajority = 1, and (2) that do not have Sunni over Shia majority in the Muslim population, i.e., sunnimajority =0.  </a:t>
              </a:r>
            </a:p>
          </p:txBody>
        </p:sp>
        <p:pic>
          <p:nvPicPr>
            <p:cNvPr id="14" name="Picture 13">
              <a:extLst>
                <a:ext uri="{FF2B5EF4-FFF2-40B4-BE49-F238E27FC236}">
                  <a16:creationId xmlns:a16="http://schemas.microsoft.com/office/drawing/2014/main" id="{AE1257E9-9789-42F3-9684-40F94AB542D2}"/>
                </a:ext>
              </a:extLst>
            </p:cNvPr>
            <p:cNvPicPr>
              <a:picLocks noChangeAspect="1"/>
            </p:cNvPicPr>
            <p:nvPr/>
          </p:nvPicPr>
          <p:blipFill>
            <a:blip r:embed="rId4"/>
            <a:stretch>
              <a:fillRect/>
            </a:stretch>
          </p:blipFill>
          <p:spPr>
            <a:xfrm>
              <a:off x="7922388" y="1419225"/>
              <a:ext cx="3831462" cy="2902196"/>
            </a:xfrm>
            <a:prstGeom prst="rect">
              <a:avLst/>
            </a:prstGeom>
          </p:spPr>
        </p:pic>
        <p:sp>
          <p:nvSpPr>
            <p:cNvPr id="15" name="TextBox 14">
              <a:extLst>
                <a:ext uri="{FF2B5EF4-FFF2-40B4-BE49-F238E27FC236}">
                  <a16:creationId xmlns:a16="http://schemas.microsoft.com/office/drawing/2014/main" id="{16490369-32D7-4850-835B-4FE379320205}"/>
                </a:ext>
              </a:extLst>
            </p:cNvPr>
            <p:cNvSpPr txBox="1"/>
            <p:nvPr/>
          </p:nvSpPr>
          <p:spPr>
            <a:xfrm>
              <a:off x="7790245" y="4335922"/>
              <a:ext cx="4095748" cy="1015663"/>
            </a:xfrm>
            <a:prstGeom prst="rect">
              <a:avLst/>
            </a:prstGeom>
            <a:noFill/>
          </p:spPr>
          <p:txBody>
            <a:bodyPr wrap="square" rtlCol="0">
              <a:spAutoFit/>
            </a:bodyPr>
            <a:lstStyle/>
            <a:p>
              <a:r>
                <a:rPr lang="en-US" sz="1200" dirty="0"/>
                <a:t>Figure 3: Kaplan – Meier survival estimate for the first instance of an Islamic finance organization in a country : comparison between countries (1) that are Islamic Development Bank (IDB) member countries, i.e., idbmember = 1, and (2) that are not IDB member countries, i.e., idbmember = 0. </a:t>
              </a:r>
            </a:p>
          </p:txBody>
        </p:sp>
      </p:grpSp>
    </p:spTree>
    <p:extLst>
      <p:ext uri="{BB962C8B-B14F-4D97-AF65-F5344CB8AC3E}">
        <p14:creationId xmlns:p14="http://schemas.microsoft.com/office/powerpoint/2010/main" val="1699695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47641-04A8-4557-B06A-29E40E74F186}"/>
              </a:ext>
            </a:extLst>
          </p:cNvPr>
          <p:cNvSpPr>
            <a:spLocks noGrp="1"/>
          </p:cNvSpPr>
          <p:nvPr>
            <p:ph type="title"/>
          </p:nvPr>
        </p:nvSpPr>
        <p:spPr>
          <a:xfrm>
            <a:off x="-55290" y="206176"/>
            <a:ext cx="12302578" cy="451944"/>
          </a:xfrm>
        </p:spPr>
        <p:txBody>
          <a:bodyPr>
            <a:noAutofit/>
          </a:bodyPr>
          <a:lstStyle/>
          <a:p>
            <a:pPr algn="ctr"/>
            <a:r>
              <a:rPr lang="en-US" sz="1300" b="1" dirty="0"/>
              <a:t>Table 1 - Parametric Regression Model (exponential) Coefficients </a:t>
            </a:r>
            <a:br>
              <a:rPr lang="en-US" sz="1300" b="1" dirty="0"/>
            </a:br>
            <a:r>
              <a:rPr lang="en-US" sz="1300" u="sng" dirty="0"/>
              <a:t>Dependent variable: </a:t>
            </a:r>
            <a:r>
              <a:rPr lang="en-US" sz="1300" dirty="0"/>
              <a:t>duration (the number of periods/years </a:t>
            </a:r>
            <a:r>
              <a:rPr lang="en-US" sz="1300" i="1" dirty="0"/>
              <a:t>without any instance </a:t>
            </a:r>
            <a:r>
              <a:rPr lang="en-US" sz="1300" dirty="0"/>
              <a:t>of Islamic finance organization) or event(the first instance of Islamic finance organization)</a:t>
            </a:r>
            <a:br>
              <a:rPr lang="en-US" sz="1300" dirty="0"/>
            </a:br>
            <a:endParaRPr lang="en-US" sz="1300" b="1" dirty="0"/>
          </a:p>
        </p:txBody>
      </p:sp>
      <p:sp>
        <p:nvSpPr>
          <p:cNvPr id="5" name="Slide Number Placeholder 4">
            <a:extLst>
              <a:ext uri="{FF2B5EF4-FFF2-40B4-BE49-F238E27FC236}">
                <a16:creationId xmlns:a16="http://schemas.microsoft.com/office/drawing/2014/main" id="{5F3134EE-458A-4195-A1CE-1226543449DC}"/>
              </a:ext>
            </a:extLst>
          </p:cNvPr>
          <p:cNvSpPr>
            <a:spLocks noGrp="1"/>
          </p:cNvSpPr>
          <p:nvPr>
            <p:ph type="sldNum" sz="quarter" idx="12"/>
          </p:nvPr>
        </p:nvSpPr>
        <p:spPr>
          <a:xfrm>
            <a:off x="8705193" y="6474460"/>
            <a:ext cx="2743200" cy="365125"/>
          </a:xfrm>
        </p:spPr>
        <p:txBody>
          <a:bodyPr/>
          <a:lstStyle/>
          <a:p>
            <a:fld id="{12C2CDAB-D5CA-42B9-A2DB-CB96900DA1AC}" type="slidenum">
              <a:rPr lang="en-US" sz="1100" smtClean="0"/>
              <a:t>14</a:t>
            </a:fld>
            <a:endParaRPr lang="en-US" sz="1100" dirty="0"/>
          </a:p>
        </p:txBody>
      </p:sp>
      <p:graphicFrame>
        <p:nvGraphicFramePr>
          <p:cNvPr id="10" name="Table 9">
            <a:extLst>
              <a:ext uri="{FF2B5EF4-FFF2-40B4-BE49-F238E27FC236}">
                <a16:creationId xmlns:a16="http://schemas.microsoft.com/office/drawing/2014/main" id="{627F1653-C70A-49E0-9C48-11DC133F9C9F}"/>
              </a:ext>
            </a:extLst>
          </p:cNvPr>
          <p:cNvGraphicFramePr>
            <a:graphicFrameLocks noGrp="1"/>
          </p:cNvGraphicFramePr>
          <p:nvPr>
            <p:extLst>
              <p:ext uri="{D42A27DB-BD31-4B8C-83A1-F6EECF244321}">
                <p14:modId xmlns:p14="http://schemas.microsoft.com/office/powerpoint/2010/main" val="4215961"/>
              </p:ext>
            </p:extLst>
          </p:nvPr>
        </p:nvGraphicFramePr>
        <p:xfrm>
          <a:off x="39304" y="570004"/>
          <a:ext cx="12039820" cy="5786346"/>
        </p:xfrm>
        <a:graphic>
          <a:graphicData uri="http://schemas.openxmlformats.org/drawingml/2006/table">
            <a:tbl>
              <a:tblPr>
                <a:tableStyleId>{5C22544A-7EE6-4342-B048-85BDC9FD1C3A}</a:tableStyleId>
              </a:tblPr>
              <a:tblGrid>
                <a:gridCol w="2381342">
                  <a:extLst>
                    <a:ext uri="{9D8B030D-6E8A-4147-A177-3AD203B41FA5}">
                      <a16:colId xmlns:a16="http://schemas.microsoft.com/office/drawing/2014/main" val="1551981505"/>
                    </a:ext>
                  </a:extLst>
                </a:gridCol>
                <a:gridCol w="1452219">
                  <a:extLst>
                    <a:ext uri="{9D8B030D-6E8A-4147-A177-3AD203B41FA5}">
                      <a16:colId xmlns:a16="http://schemas.microsoft.com/office/drawing/2014/main" val="1474595293"/>
                    </a:ext>
                  </a:extLst>
                </a:gridCol>
                <a:gridCol w="1420671">
                  <a:extLst>
                    <a:ext uri="{9D8B030D-6E8A-4147-A177-3AD203B41FA5}">
                      <a16:colId xmlns:a16="http://schemas.microsoft.com/office/drawing/2014/main" val="3268322423"/>
                    </a:ext>
                  </a:extLst>
                </a:gridCol>
                <a:gridCol w="1478142">
                  <a:extLst>
                    <a:ext uri="{9D8B030D-6E8A-4147-A177-3AD203B41FA5}">
                      <a16:colId xmlns:a16="http://schemas.microsoft.com/office/drawing/2014/main" val="3311377816"/>
                    </a:ext>
                  </a:extLst>
                </a:gridCol>
                <a:gridCol w="1284363">
                  <a:extLst>
                    <a:ext uri="{9D8B030D-6E8A-4147-A177-3AD203B41FA5}">
                      <a16:colId xmlns:a16="http://schemas.microsoft.com/office/drawing/2014/main" val="788418719"/>
                    </a:ext>
                  </a:extLst>
                </a:gridCol>
                <a:gridCol w="1334731">
                  <a:extLst>
                    <a:ext uri="{9D8B030D-6E8A-4147-A177-3AD203B41FA5}">
                      <a16:colId xmlns:a16="http://schemas.microsoft.com/office/drawing/2014/main" val="2843947392"/>
                    </a:ext>
                  </a:extLst>
                </a:gridCol>
                <a:gridCol w="1334731">
                  <a:extLst>
                    <a:ext uri="{9D8B030D-6E8A-4147-A177-3AD203B41FA5}">
                      <a16:colId xmlns:a16="http://schemas.microsoft.com/office/drawing/2014/main" val="2612622263"/>
                    </a:ext>
                  </a:extLst>
                </a:gridCol>
                <a:gridCol w="1353621">
                  <a:extLst>
                    <a:ext uri="{9D8B030D-6E8A-4147-A177-3AD203B41FA5}">
                      <a16:colId xmlns:a16="http://schemas.microsoft.com/office/drawing/2014/main" val="1602045976"/>
                    </a:ext>
                  </a:extLst>
                </a:gridCol>
              </a:tblGrid>
              <a:tr h="85320">
                <a:tc>
                  <a:txBody>
                    <a:bodyPr/>
                    <a:lstStyle/>
                    <a:p>
                      <a:pPr algn="l" fontAlgn="t"/>
                      <a:r>
                        <a:rPr lang="en-US" sz="1000" b="1" u="none" strike="noStrike" dirty="0">
                          <a:effectLst/>
                        </a:rPr>
                        <a:t>Variables</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1</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2</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3</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4</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5</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6</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tc>
                  <a:txBody>
                    <a:bodyPr/>
                    <a:lstStyle/>
                    <a:p>
                      <a:pPr algn="l" fontAlgn="t"/>
                      <a:r>
                        <a:rPr lang="en-US" sz="1000" b="1" u="none" strike="noStrike" dirty="0">
                          <a:effectLst/>
                        </a:rPr>
                        <a:t>Model 7</a:t>
                      </a:r>
                      <a:endParaRPr lang="en-US" sz="1000" b="1" i="0" u="none" strike="noStrike" dirty="0">
                        <a:solidFill>
                          <a:srgbClr val="000000"/>
                        </a:solidFill>
                        <a:effectLst/>
                        <a:latin typeface="Calibri" panose="020F0502020204030204" pitchFamily="34" charset="0"/>
                      </a:endParaRPr>
                    </a:p>
                  </a:txBody>
                  <a:tcPr marL="4266" marR="4266" marT="4266" marB="0">
                    <a:solidFill>
                      <a:schemeClr val="accent6">
                        <a:lumMod val="20000"/>
                        <a:lumOff val="80000"/>
                      </a:schemeClr>
                    </a:solidFill>
                  </a:tcPr>
                </a:tc>
                <a:extLst>
                  <a:ext uri="{0D108BD9-81ED-4DB2-BD59-A6C34878D82A}">
                    <a16:rowId xmlns:a16="http://schemas.microsoft.com/office/drawing/2014/main" val="4165235918"/>
                  </a:ext>
                </a:extLst>
              </a:tr>
              <a:tr h="85320">
                <a:tc>
                  <a:txBody>
                    <a:bodyPr/>
                    <a:lstStyle/>
                    <a:p>
                      <a:pPr algn="l" fontAlgn="t"/>
                      <a:r>
                        <a:rPr lang="en-US" sz="1000" u="none" strike="noStrike">
                          <a:effectLst/>
                        </a:rPr>
                        <a:t>Constant</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-4.762***</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-4.829***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-5.06***</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-7.209***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-4.759***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-3.934***</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-3.846***</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3399309494"/>
                  </a:ext>
                </a:extLst>
              </a:tr>
              <a:tr h="170641">
                <a:tc>
                  <a:txBody>
                    <a:bodyPr/>
                    <a:lstStyle/>
                    <a:p>
                      <a:pPr algn="l" fontAlgn="t"/>
                      <a:r>
                        <a:rPr lang="en-US" sz="1000" i="1" u="none" strike="noStrike" dirty="0">
                          <a:solidFill>
                            <a:srgbClr val="FF0000"/>
                          </a:solidFill>
                          <a:effectLst/>
                        </a:rPr>
                        <a:t>Economic &amp; Financial Development Variables</a:t>
                      </a:r>
                      <a:endParaRPr lang="en-US" sz="1000" b="1" i="1" u="none" strike="noStrike" dirty="0">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3463476623"/>
                  </a:ext>
                </a:extLst>
              </a:tr>
              <a:tr h="85320">
                <a:tc>
                  <a:txBody>
                    <a:bodyPr/>
                    <a:lstStyle/>
                    <a:p>
                      <a:pPr algn="l" fontAlgn="t"/>
                      <a:r>
                        <a:rPr lang="en-US" sz="1000" u="none" strike="noStrike">
                          <a:effectLst/>
                        </a:rPr>
                        <a:t>GDP Growth</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0.025***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0.025**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0.025***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0.012</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0.022*</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0.021</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0.023*</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549302384"/>
                  </a:ext>
                </a:extLst>
              </a:tr>
              <a:tr h="85320">
                <a:tc>
                  <a:txBody>
                    <a:bodyPr/>
                    <a:lstStyle/>
                    <a:p>
                      <a:pPr algn="l" fontAlgn="t"/>
                      <a:r>
                        <a:rPr lang="en-US" sz="1000" u="none" strike="noStrike">
                          <a:effectLst/>
                        </a:rPr>
                        <a:t>Credit Rating</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-0.005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-0.005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-0.001</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2733390901"/>
                  </a:ext>
                </a:extLst>
              </a:tr>
              <a:tr h="85320">
                <a:tc>
                  <a:txBody>
                    <a:bodyPr/>
                    <a:lstStyle/>
                    <a:p>
                      <a:pPr algn="l" fontAlgn="t"/>
                      <a:r>
                        <a:rPr lang="en-US" sz="1000" u="none" strike="noStrike">
                          <a:effectLst/>
                        </a:rPr>
                        <a:t>Financial Development</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1.696*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1.715*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1.744*</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4.059***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4.927***</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4.843***</a:t>
                      </a:r>
                      <a:endParaRPr lang="en-US" sz="1000" b="0" i="0" u="none" strike="noStrike" dirty="0">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700021109"/>
                  </a:ext>
                </a:extLst>
              </a:tr>
              <a:tr h="85320">
                <a:tc>
                  <a:txBody>
                    <a:bodyPr/>
                    <a:lstStyle/>
                    <a:p>
                      <a:pPr algn="l" fontAlgn="t"/>
                      <a:r>
                        <a:rPr lang="en-US" sz="1000" i="1" u="none" strike="noStrike" dirty="0">
                          <a:solidFill>
                            <a:srgbClr val="FF0000"/>
                          </a:solidFill>
                          <a:effectLst/>
                        </a:rPr>
                        <a:t>Legal Environment Hypothesis</a:t>
                      </a:r>
                      <a:endParaRPr lang="en-US" sz="1000" b="1" i="1" u="none" strike="noStrike" dirty="0">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3.963***</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3303918937"/>
                  </a:ext>
                </a:extLst>
              </a:tr>
              <a:tr h="170641">
                <a:tc>
                  <a:txBody>
                    <a:bodyPr/>
                    <a:lstStyle/>
                    <a:p>
                      <a:pPr algn="l" fontAlgn="t"/>
                      <a:r>
                        <a:rPr lang="en-US" sz="1000" u="none" strike="noStrike">
                          <a:effectLst/>
                        </a:rPr>
                        <a:t>Legal Origin (1= common law, 0=else)</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0.171</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-0.369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0.119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0.041</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0.276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558120984"/>
                  </a:ext>
                </a:extLst>
              </a:tr>
              <a:tr h="170641">
                <a:tc>
                  <a:txBody>
                    <a:bodyPr/>
                    <a:lstStyle/>
                    <a:p>
                      <a:pPr algn="l" fontAlgn="t"/>
                      <a:r>
                        <a:rPr lang="en-US" sz="1000" i="1" u="none" strike="noStrike" dirty="0">
                          <a:solidFill>
                            <a:srgbClr val="FF0000"/>
                          </a:solidFill>
                          <a:effectLst/>
                        </a:rPr>
                        <a:t>Cultural Resurgence Hypotheses</a:t>
                      </a:r>
                      <a:endParaRPr lang="en-US" sz="1000" b="1" i="1" u="none" strike="noStrike" dirty="0">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540453732"/>
                  </a:ext>
                </a:extLst>
              </a:tr>
              <a:tr h="170641">
                <a:tc>
                  <a:txBody>
                    <a:bodyPr/>
                    <a:lstStyle/>
                    <a:p>
                      <a:pPr algn="l" fontAlgn="t"/>
                      <a:r>
                        <a:rPr lang="en-US" sz="1000" u="none" strike="noStrike">
                          <a:effectLst/>
                        </a:rPr>
                        <a:t>Former British colony (1 = yes, 0 = no)</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-0.680</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2523724789"/>
                  </a:ext>
                </a:extLst>
              </a:tr>
              <a:tr h="168466">
                <a:tc>
                  <a:txBody>
                    <a:bodyPr/>
                    <a:lstStyle/>
                    <a:p>
                      <a:pPr algn="l" fontAlgn="t"/>
                      <a:r>
                        <a:rPr lang="en-US" sz="1000" u="none" strike="noStrike">
                          <a:effectLst/>
                        </a:rPr>
                        <a:t>Former British colony countries with common law (1 = yes, 0 = no)</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-0.679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2205332000"/>
                  </a:ext>
                </a:extLst>
              </a:tr>
              <a:tr h="136635">
                <a:tc>
                  <a:txBody>
                    <a:bodyPr/>
                    <a:lstStyle/>
                    <a:p>
                      <a:pPr algn="l" fontAlgn="t"/>
                      <a:r>
                        <a:rPr lang="en-US" sz="1000" u="none" strike="noStrike" dirty="0">
                          <a:effectLst/>
                        </a:rPr>
                        <a:t>Sunni majority former British colony countries (1 = yes, 0 = no)</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0.721***</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0.928*</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1.390**</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0.736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0.736</a:t>
                      </a:r>
                      <a:endParaRPr lang="en-US" sz="1000" b="0" i="0" u="none" strike="noStrike" dirty="0">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2986338203"/>
                  </a:ext>
                </a:extLst>
              </a:tr>
              <a:tr h="94593">
                <a:tc>
                  <a:txBody>
                    <a:bodyPr/>
                    <a:lstStyle/>
                    <a:p>
                      <a:pPr algn="l" fontAlgn="t"/>
                      <a:r>
                        <a:rPr lang="en-US" sz="1000" i="1" u="none" strike="noStrike">
                          <a:solidFill>
                            <a:srgbClr val="FF0000"/>
                          </a:solidFill>
                          <a:effectLst/>
                        </a:rPr>
                        <a:t>Cultural Compatibility &amp; Variation Hypotheses</a:t>
                      </a:r>
                      <a:endParaRPr lang="en-US" sz="1000" b="1" i="1" u="none" strike="noStrike">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182379140"/>
                  </a:ext>
                </a:extLst>
              </a:tr>
              <a:tr h="85320">
                <a:tc>
                  <a:txBody>
                    <a:bodyPr/>
                    <a:lstStyle/>
                    <a:p>
                      <a:pPr algn="l" fontAlgn="t"/>
                      <a:r>
                        <a:rPr lang="en-US" sz="1000" i="1" u="none" strike="noStrike" dirty="0">
                          <a:solidFill>
                            <a:srgbClr val="FF0000"/>
                          </a:solidFill>
                          <a:effectLst/>
                        </a:rPr>
                        <a:t>Muslim majority</a:t>
                      </a:r>
                      <a:endParaRPr lang="en-US" sz="1000" b="0" i="1" u="none" strike="noStrike" dirty="0">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2.417***</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2.586***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1.967***</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2.017***</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599441618"/>
                  </a:ext>
                </a:extLst>
              </a:tr>
              <a:tr h="85320">
                <a:tc>
                  <a:txBody>
                    <a:bodyPr/>
                    <a:lstStyle/>
                    <a:p>
                      <a:pPr algn="l" fontAlgn="t"/>
                      <a:r>
                        <a:rPr lang="en-US" sz="1000" u="none" strike="noStrike" dirty="0">
                          <a:effectLst/>
                        </a:rPr>
                        <a:t>Sunni over </a:t>
                      </a:r>
                      <a:r>
                        <a:rPr lang="en-US" sz="1000" u="none" strike="noStrike" dirty="0" err="1">
                          <a:effectLst/>
                        </a:rPr>
                        <a:t>shia</a:t>
                      </a:r>
                      <a:r>
                        <a:rPr lang="en-US" sz="1000" u="none" strike="noStrike" dirty="0">
                          <a:effectLst/>
                        </a:rPr>
                        <a:t> majority</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0.707*</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933220044"/>
                  </a:ext>
                </a:extLst>
              </a:tr>
              <a:tr h="170641">
                <a:tc>
                  <a:txBody>
                    <a:bodyPr/>
                    <a:lstStyle/>
                    <a:p>
                      <a:pPr algn="l" fontAlgn="t"/>
                      <a:r>
                        <a:rPr lang="en-US" sz="1000" u="none" strike="noStrike" dirty="0">
                          <a:effectLst/>
                        </a:rPr>
                        <a:t>Arabic as an official language (1 = yes, 0=no)</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0.003</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-0.231</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-0.653</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-0.669</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448058927"/>
                  </a:ext>
                </a:extLst>
              </a:tr>
              <a:tr h="131685">
                <a:tc>
                  <a:txBody>
                    <a:bodyPr/>
                    <a:lstStyle/>
                    <a:p>
                      <a:pPr algn="l" fontAlgn="t"/>
                      <a:r>
                        <a:rPr lang="en-US" sz="1000" u="none" strike="noStrike">
                          <a:effectLst/>
                        </a:rPr>
                        <a:t>English as an offiical language (1 = yes, 0=no)</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0.626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0.576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0.525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0.703</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443845565"/>
                  </a:ext>
                </a:extLst>
              </a:tr>
              <a:tr h="170641">
                <a:tc>
                  <a:txBody>
                    <a:bodyPr/>
                    <a:lstStyle/>
                    <a:p>
                      <a:pPr algn="l" fontAlgn="t"/>
                      <a:r>
                        <a:rPr lang="en-US" sz="1000" u="none" strike="noStrike">
                          <a:effectLst/>
                        </a:rPr>
                        <a:t>French as an official language (1= yes, 0= no)</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0.449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0.472</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0.528</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0.324</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3910354466"/>
                  </a:ext>
                </a:extLst>
              </a:tr>
              <a:tr h="170641">
                <a:tc>
                  <a:txBody>
                    <a:bodyPr/>
                    <a:lstStyle/>
                    <a:p>
                      <a:pPr algn="l" fontAlgn="t"/>
                      <a:r>
                        <a:rPr lang="en-US" sz="1000" i="1" u="none" strike="noStrike" dirty="0">
                          <a:solidFill>
                            <a:srgbClr val="FF0000"/>
                          </a:solidFill>
                          <a:effectLst/>
                        </a:rPr>
                        <a:t>Geographic Clustering Hypothesis</a:t>
                      </a:r>
                      <a:endParaRPr lang="en-US" sz="1000" b="1" i="1" u="none" strike="noStrike" dirty="0">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929468770"/>
                  </a:ext>
                </a:extLst>
              </a:tr>
              <a:tr h="85320">
                <a:tc>
                  <a:txBody>
                    <a:bodyPr/>
                    <a:lstStyle/>
                    <a:p>
                      <a:pPr algn="l" fontAlgn="t"/>
                      <a:r>
                        <a:rPr lang="en-US" sz="1000" u="none" strike="noStrike">
                          <a:effectLst/>
                        </a:rPr>
                        <a:t>Distance from Saudi Arabia</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-0.265**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-0.583***</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-0.546***</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3997544355"/>
                  </a:ext>
                </a:extLst>
              </a:tr>
              <a:tr h="170641">
                <a:tc>
                  <a:txBody>
                    <a:bodyPr/>
                    <a:lstStyle/>
                    <a:p>
                      <a:pPr algn="l" fontAlgn="t"/>
                      <a:r>
                        <a:rPr lang="en-US" sz="1000" i="1" u="none" strike="noStrike" dirty="0">
                          <a:solidFill>
                            <a:srgbClr val="FF0000"/>
                          </a:solidFill>
                          <a:effectLst/>
                        </a:rPr>
                        <a:t>Global Influence &amp; Conflict  Hypotheses </a:t>
                      </a:r>
                      <a:endParaRPr lang="en-US" sz="1000" b="1" i="1" u="none" strike="noStrike" dirty="0">
                        <a:solidFill>
                          <a:srgbClr val="FF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4011947427"/>
                  </a:ext>
                </a:extLst>
              </a:tr>
              <a:tr h="170641">
                <a:tc>
                  <a:txBody>
                    <a:bodyPr/>
                    <a:lstStyle/>
                    <a:p>
                      <a:pPr algn="l" fontAlgn="t"/>
                      <a:r>
                        <a:rPr lang="en-US" sz="1000" u="none" strike="noStrike">
                          <a:effectLst/>
                        </a:rPr>
                        <a:t>Degree of IDB Engagement (financing)</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0.190*</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0.129</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499954750"/>
                  </a:ext>
                </a:extLst>
              </a:tr>
              <a:tr h="170641">
                <a:tc>
                  <a:txBody>
                    <a:bodyPr/>
                    <a:lstStyle/>
                    <a:p>
                      <a:pPr algn="l" fontAlgn="t"/>
                      <a:r>
                        <a:rPr lang="en-US" sz="1000" u="none" strike="noStrike" dirty="0">
                          <a:effectLst/>
                        </a:rPr>
                        <a:t>Degree of World Bank Engagement (financing)</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-0.043</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-0.129</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014869793"/>
                  </a:ext>
                </a:extLst>
              </a:tr>
              <a:tr h="170641">
                <a:tc>
                  <a:txBody>
                    <a:bodyPr/>
                    <a:lstStyle/>
                    <a:p>
                      <a:pPr algn="l" fontAlgn="t"/>
                      <a:r>
                        <a:rPr lang="en-US" sz="1000" u="none" strike="noStrike">
                          <a:effectLst/>
                        </a:rPr>
                        <a:t>Degree of IMF Engagement (financing)</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0.116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0.136</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052431871"/>
                  </a:ext>
                </a:extLst>
              </a:tr>
              <a:tr h="170641">
                <a:tc>
                  <a:txBody>
                    <a:bodyPr/>
                    <a:lstStyle/>
                    <a:p>
                      <a:pPr algn="l" fontAlgn="t"/>
                      <a:r>
                        <a:rPr lang="en-US" sz="1000" u="none" strike="noStrike">
                          <a:effectLst/>
                        </a:rPr>
                        <a:t>High financing from both World Bank and IDB</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1.108*</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254540904"/>
                  </a:ext>
                </a:extLst>
              </a:tr>
              <a:tr h="170641">
                <a:tc>
                  <a:txBody>
                    <a:bodyPr/>
                    <a:lstStyle/>
                    <a:p>
                      <a:pPr algn="l" fontAlgn="t"/>
                      <a:r>
                        <a:rPr lang="en-US" sz="1000" u="none" strike="noStrike">
                          <a:effectLst/>
                        </a:rPr>
                        <a:t>United Nations voting similarity to Saudi Arabia</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2.240*</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1.197*</a:t>
                      </a:r>
                      <a:endParaRPr lang="en-US" sz="1000" b="0" i="0" u="none" strike="noStrike" dirty="0">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469764074"/>
                  </a:ext>
                </a:extLst>
              </a:tr>
              <a:tr h="170641">
                <a:tc>
                  <a:txBody>
                    <a:bodyPr/>
                    <a:lstStyle/>
                    <a:p>
                      <a:pPr algn="l" fontAlgn="t"/>
                      <a:r>
                        <a:rPr lang="en-US" sz="1000" u="none" strike="noStrike" dirty="0">
                          <a:effectLst/>
                        </a:rPr>
                        <a:t>United Nations voting similarity to USA</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dirty="0">
                          <a:effectLst/>
                        </a:rPr>
                        <a:t>0.184</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tc>
                  <a:txBody>
                    <a:bodyPr/>
                    <a:lstStyle/>
                    <a:p>
                      <a:pPr algn="l" fontAlgn="t"/>
                      <a:r>
                        <a:rPr lang="en-US" sz="1000" u="none" strike="noStrike" dirty="0">
                          <a:effectLst/>
                        </a:rPr>
                        <a:t>-0.182</a:t>
                      </a:r>
                      <a:endParaRPr lang="en-US" sz="1000" b="0" i="0" u="none" strike="noStrike" dirty="0">
                        <a:solidFill>
                          <a:srgbClr val="000000"/>
                        </a:solidFill>
                        <a:effectLst/>
                        <a:latin typeface="Calibri" panose="020F0502020204030204" pitchFamily="34" charset="0"/>
                      </a:endParaRPr>
                    </a:p>
                  </a:txBody>
                  <a:tcPr marL="4266" marR="4266" marT="4266"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400006"/>
                  </a:ext>
                </a:extLst>
              </a:tr>
              <a:tr h="0">
                <a:tc>
                  <a:txBody>
                    <a:bodyPr/>
                    <a:lstStyle/>
                    <a:p>
                      <a:pPr algn="l" fontAlgn="t"/>
                      <a:r>
                        <a:rPr lang="en-US" sz="1000" b="1" u="none" strike="noStrike" dirty="0">
                          <a:effectLst/>
                        </a:rPr>
                        <a:t>Model Fit Statistics </a:t>
                      </a:r>
                      <a:endParaRPr lang="en-US" sz="1000" b="1" i="0" u="none" strike="noStrike" dirty="0">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dirty="0">
                          <a:effectLst/>
                        </a:rPr>
                        <a:t># of subjects = 186</a:t>
                      </a:r>
                      <a:endParaRPr lang="en-US" sz="1000" b="0" i="0" u="none" strike="noStrike" dirty="0">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dirty="0">
                          <a:effectLst/>
                        </a:rPr>
                        <a:t># of subjects = 186</a:t>
                      </a:r>
                      <a:endParaRPr lang="en-US" sz="1000" b="0" i="0" u="none" strike="noStrike" dirty="0">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a:effectLst/>
                        </a:rPr>
                        <a:t># of subjects = 186</a:t>
                      </a:r>
                      <a:endParaRPr lang="en-US" sz="1000" b="0" i="0" u="none" strike="noStrike">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a:effectLst/>
                        </a:rPr>
                        <a:t># of subjects = 186</a:t>
                      </a:r>
                      <a:endParaRPr lang="en-US" sz="1000" b="0" i="0" u="none" strike="noStrike">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a:effectLst/>
                        </a:rPr>
                        <a:t># of subjects = 186</a:t>
                      </a:r>
                      <a:endParaRPr lang="en-US" sz="1000" b="0" i="0" u="none" strike="noStrike">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a:effectLst/>
                        </a:rPr>
                        <a:t># of subjects = 186</a:t>
                      </a:r>
                      <a:endParaRPr lang="en-US" sz="1000" b="0" i="0" u="none" strike="noStrike">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tc>
                  <a:txBody>
                    <a:bodyPr/>
                    <a:lstStyle/>
                    <a:p>
                      <a:pPr algn="l" fontAlgn="t"/>
                      <a:r>
                        <a:rPr lang="en-US" sz="1000" u="none" strike="noStrike">
                          <a:effectLst/>
                        </a:rPr>
                        <a:t># of subjects = 186</a:t>
                      </a:r>
                      <a:endParaRPr lang="en-US" sz="1000" b="0" i="0" u="none" strike="noStrike">
                        <a:solidFill>
                          <a:srgbClr val="000000"/>
                        </a:solidFill>
                        <a:effectLst/>
                        <a:latin typeface="Calibri" panose="020F0502020204030204" pitchFamily="34" charset="0"/>
                      </a:endParaRPr>
                    </a:p>
                  </a:txBody>
                  <a:tcPr marL="4266" marR="4266" marT="4266"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8710602"/>
                  </a:ext>
                </a:extLst>
              </a:tr>
              <a:tr h="85320">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 of failures = 65</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708624599"/>
                  </a:ext>
                </a:extLst>
              </a:tr>
              <a:tr h="85320">
                <a:tc>
                  <a:txBody>
                    <a:bodyPr/>
                    <a:lstStyle/>
                    <a:p>
                      <a:pPr algn="l" fontAlgn="t"/>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-172.12 </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-172.94 </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-163.02</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-124.26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-124.29</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-112.56</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Log likelihood = -109.20</a:t>
                      </a:r>
                      <a:endParaRPr lang="en-US" sz="1000" b="0" i="0" u="none" strike="noStrike">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580147266"/>
                  </a:ext>
                </a:extLst>
              </a:tr>
              <a:tr h="85320">
                <a:tc>
                  <a:txBody>
                    <a:bodyPr/>
                    <a:lstStyle/>
                    <a:p>
                      <a:pPr algn="l" fontAlgn="t"/>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LR chi-squared (3) = 9.60*</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LR chi-squared (4) = 9.96*</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LR chi-squared (7) = 27.8***</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a:effectLst/>
                        </a:rPr>
                        <a:t>LR chi-squared (9) = 105.32***</a:t>
                      </a:r>
                      <a:endParaRPr lang="en-US" sz="1000" b="0" i="0" u="none" strike="noStrike">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LR chi-squared (9) = 105.25***</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LR chi-squared (14) = 128.72***</a:t>
                      </a:r>
                      <a:endParaRPr lang="en-US" sz="1000" b="0" i="0" u="none" strike="noStrike" dirty="0">
                        <a:solidFill>
                          <a:srgbClr val="000000"/>
                        </a:solidFill>
                        <a:effectLst/>
                        <a:latin typeface="Calibri" panose="020F0502020204030204" pitchFamily="34" charset="0"/>
                      </a:endParaRPr>
                    </a:p>
                  </a:txBody>
                  <a:tcPr marL="4266" marR="4266" marT="4266" marB="0"/>
                </a:tc>
                <a:tc>
                  <a:txBody>
                    <a:bodyPr/>
                    <a:lstStyle/>
                    <a:p>
                      <a:pPr algn="l" fontAlgn="t"/>
                      <a:r>
                        <a:rPr lang="en-US" sz="1000" u="none" strike="noStrike" dirty="0">
                          <a:effectLst/>
                        </a:rPr>
                        <a:t>LR chi-squared (15) = 135.44***</a:t>
                      </a:r>
                      <a:endParaRPr lang="en-US" sz="1000" b="0" i="0" u="none" strike="noStrike" dirty="0">
                        <a:solidFill>
                          <a:srgbClr val="000000"/>
                        </a:solidFill>
                        <a:effectLst/>
                        <a:latin typeface="Calibri" panose="020F0502020204030204" pitchFamily="34" charset="0"/>
                      </a:endParaRPr>
                    </a:p>
                  </a:txBody>
                  <a:tcPr marL="4266" marR="4266" marT="4266" marB="0"/>
                </a:tc>
                <a:extLst>
                  <a:ext uri="{0D108BD9-81ED-4DB2-BD59-A6C34878D82A}">
                    <a16:rowId xmlns:a16="http://schemas.microsoft.com/office/drawing/2014/main" val="1113372939"/>
                  </a:ext>
                </a:extLst>
              </a:tr>
            </a:tbl>
          </a:graphicData>
        </a:graphic>
      </p:graphicFrame>
      <p:sp>
        <p:nvSpPr>
          <p:cNvPr id="13" name="TextBox 12">
            <a:extLst>
              <a:ext uri="{FF2B5EF4-FFF2-40B4-BE49-F238E27FC236}">
                <a16:creationId xmlns:a16="http://schemas.microsoft.com/office/drawing/2014/main" id="{CEA15A6D-8A50-4244-A617-B9BE0886B4DC}"/>
              </a:ext>
            </a:extLst>
          </p:cNvPr>
          <p:cNvSpPr txBox="1"/>
          <p:nvPr/>
        </p:nvSpPr>
        <p:spPr>
          <a:xfrm>
            <a:off x="-55290" y="6010997"/>
            <a:ext cx="3507828" cy="276999"/>
          </a:xfrm>
          <a:prstGeom prst="rect">
            <a:avLst/>
          </a:prstGeom>
          <a:noFill/>
        </p:spPr>
        <p:txBody>
          <a:bodyPr wrap="square">
            <a:spAutoFit/>
          </a:bodyPr>
          <a:lstStyle/>
          <a:p>
            <a:r>
              <a:rPr lang="en-US" sz="1200" dirty="0"/>
              <a:t>*p&lt;.05, **p&lt;.01, ***p&lt;.001</a:t>
            </a:r>
          </a:p>
        </p:txBody>
      </p:sp>
      <p:sp>
        <p:nvSpPr>
          <p:cNvPr id="15" name="TextBox 14">
            <a:extLst>
              <a:ext uri="{FF2B5EF4-FFF2-40B4-BE49-F238E27FC236}">
                <a16:creationId xmlns:a16="http://schemas.microsoft.com/office/drawing/2014/main" id="{A36135F5-CA9A-4F90-8229-CC43CF42D321}"/>
              </a:ext>
            </a:extLst>
          </p:cNvPr>
          <p:cNvSpPr txBox="1"/>
          <p:nvPr/>
        </p:nvSpPr>
        <p:spPr>
          <a:xfrm>
            <a:off x="-55290" y="6287996"/>
            <a:ext cx="9808890" cy="276999"/>
          </a:xfrm>
          <a:prstGeom prst="rect">
            <a:avLst/>
          </a:prstGeom>
          <a:noFill/>
        </p:spPr>
        <p:txBody>
          <a:bodyPr wrap="square">
            <a:spAutoFit/>
          </a:bodyPr>
          <a:lstStyle/>
          <a:p>
            <a:r>
              <a:rPr lang="en-US" sz="1200" u="sng" dirty="0"/>
              <a:t>Note:   </a:t>
            </a:r>
            <a:r>
              <a:rPr lang="en-US" sz="1200" dirty="0"/>
              <a:t>Terms (explanatory variables) that are highly correlated with others but not significant are dropped from Model 4 onwards.</a:t>
            </a:r>
          </a:p>
        </p:txBody>
      </p:sp>
      <p:sp>
        <p:nvSpPr>
          <p:cNvPr id="16" name="Footer Placeholder 3">
            <a:extLst>
              <a:ext uri="{FF2B5EF4-FFF2-40B4-BE49-F238E27FC236}">
                <a16:creationId xmlns:a16="http://schemas.microsoft.com/office/drawing/2014/main" id="{BF2B5DCE-577D-491F-A879-C31EA6F522E3}"/>
              </a:ext>
            </a:extLst>
          </p:cNvPr>
          <p:cNvSpPr>
            <a:spLocks noGrp="1"/>
          </p:cNvSpPr>
          <p:nvPr>
            <p:ph type="ftr" sz="quarter" idx="11"/>
          </p:nvPr>
        </p:nvSpPr>
        <p:spPr>
          <a:xfrm>
            <a:off x="0" y="6469261"/>
            <a:ext cx="11161986" cy="365125"/>
          </a:xfrm>
        </p:spPr>
        <p:txBody>
          <a:bodyPr/>
          <a:lstStyle/>
          <a:p>
            <a:r>
              <a:rPr lang="en-US" sz="1000"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310116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F3134EE-458A-4195-A1CE-1226543449DC}"/>
              </a:ext>
            </a:extLst>
          </p:cNvPr>
          <p:cNvSpPr>
            <a:spLocks noGrp="1"/>
          </p:cNvSpPr>
          <p:nvPr>
            <p:ph type="sldNum" sz="quarter" idx="12"/>
          </p:nvPr>
        </p:nvSpPr>
        <p:spPr/>
        <p:txBody>
          <a:bodyPr/>
          <a:lstStyle/>
          <a:p>
            <a:fld id="{12C2CDAB-D5CA-42B9-A2DB-CB96900DA1AC}" type="slidenum">
              <a:rPr lang="en-US" smtClean="0"/>
              <a:t>15</a:t>
            </a:fld>
            <a:endParaRPr lang="en-US"/>
          </a:p>
        </p:txBody>
      </p:sp>
      <p:sp>
        <p:nvSpPr>
          <p:cNvPr id="6" name="Footer Placeholder 3">
            <a:extLst>
              <a:ext uri="{FF2B5EF4-FFF2-40B4-BE49-F238E27FC236}">
                <a16:creationId xmlns:a16="http://schemas.microsoft.com/office/drawing/2014/main" id="{6C0EDCA4-2121-4241-899B-C357FF47AA4D}"/>
              </a:ext>
            </a:extLst>
          </p:cNvPr>
          <p:cNvSpPr>
            <a:spLocks noGrp="1"/>
          </p:cNvSpPr>
          <p:nvPr>
            <p:ph type="ftr" sz="quarter" idx="11"/>
          </p:nvPr>
        </p:nvSpPr>
        <p:spPr>
          <a:xfrm>
            <a:off x="2472011" y="6492875"/>
            <a:ext cx="7137400"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8" name="Title 1">
            <a:extLst>
              <a:ext uri="{FF2B5EF4-FFF2-40B4-BE49-F238E27FC236}">
                <a16:creationId xmlns:a16="http://schemas.microsoft.com/office/drawing/2014/main" id="{1246B65C-2420-4C6B-8743-6AA8429C8BE7}"/>
              </a:ext>
            </a:extLst>
          </p:cNvPr>
          <p:cNvSpPr>
            <a:spLocks noGrp="1"/>
          </p:cNvSpPr>
          <p:nvPr>
            <p:ph type="title"/>
          </p:nvPr>
        </p:nvSpPr>
        <p:spPr>
          <a:xfrm>
            <a:off x="-110578" y="136525"/>
            <a:ext cx="12302578" cy="451944"/>
          </a:xfrm>
        </p:spPr>
        <p:txBody>
          <a:bodyPr>
            <a:noAutofit/>
          </a:bodyPr>
          <a:lstStyle/>
          <a:p>
            <a:pPr algn="ctr"/>
            <a:r>
              <a:rPr lang="en-US" sz="1300" b="1" dirty="0"/>
              <a:t>Table  2- Regression Model (exponential/ Weibull/ Gompertz, Cox) Coefficients </a:t>
            </a:r>
            <a:br>
              <a:rPr lang="en-US" sz="1300" b="1" dirty="0"/>
            </a:br>
            <a:r>
              <a:rPr lang="en-US" sz="1300" u="sng" dirty="0"/>
              <a:t>Dependent variable: </a:t>
            </a:r>
            <a:r>
              <a:rPr lang="en-US" sz="1300" dirty="0"/>
              <a:t>duration (the number of periods/years </a:t>
            </a:r>
            <a:r>
              <a:rPr lang="en-US" sz="1300" i="1" dirty="0"/>
              <a:t>without any instance </a:t>
            </a:r>
            <a:r>
              <a:rPr lang="en-US" sz="1300" dirty="0"/>
              <a:t>of Islamic finance organization) or event(the first instance of Islamic finance organization)</a:t>
            </a:r>
            <a:br>
              <a:rPr lang="en-US" sz="1300" dirty="0"/>
            </a:br>
            <a:endParaRPr lang="en-US" sz="1300" b="1" dirty="0"/>
          </a:p>
        </p:txBody>
      </p:sp>
      <p:graphicFrame>
        <p:nvGraphicFramePr>
          <p:cNvPr id="9" name="Table 8">
            <a:extLst>
              <a:ext uri="{FF2B5EF4-FFF2-40B4-BE49-F238E27FC236}">
                <a16:creationId xmlns:a16="http://schemas.microsoft.com/office/drawing/2014/main" id="{EB61B63C-EA6A-4A92-95AF-3FE8B93E770E}"/>
              </a:ext>
            </a:extLst>
          </p:cNvPr>
          <p:cNvGraphicFramePr>
            <a:graphicFrameLocks noGrp="1"/>
          </p:cNvGraphicFramePr>
          <p:nvPr>
            <p:extLst>
              <p:ext uri="{D42A27DB-BD31-4B8C-83A1-F6EECF244321}">
                <p14:modId xmlns:p14="http://schemas.microsoft.com/office/powerpoint/2010/main" val="3539252324"/>
              </p:ext>
            </p:extLst>
          </p:nvPr>
        </p:nvGraphicFramePr>
        <p:xfrm>
          <a:off x="352096" y="588469"/>
          <a:ext cx="11692760" cy="5582038"/>
        </p:xfrm>
        <a:graphic>
          <a:graphicData uri="http://schemas.openxmlformats.org/drawingml/2006/table">
            <a:tbl>
              <a:tblPr>
                <a:tableStyleId>{5C22544A-7EE6-4342-B048-85BDC9FD1C3A}</a:tableStyleId>
              </a:tblPr>
              <a:tblGrid>
                <a:gridCol w="4318073">
                  <a:extLst>
                    <a:ext uri="{9D8B030D-6E8A-4147-A177-3AD203B41FA5}">
                      <a16:colId xmlns:a16="http://schemas.microsoft.com/office/drawing/2014/main" val="1077135564"/>
                    </a:ext>
                  </a:extLst>
                </a:gridCol>
                <a:gridCol w="1928577">
                  <a:extLst>
                    <a:ext uri="{9D8B030D-6E8A-4147-A177-3AD203B41FA5}">
                      <a16:colId xmlns:a16="http://schemas.microsoft.com/office/drawing/2014/main" val="3855996179"/>
                    </a:ext>
                  </a:extLst>
                </a:gridCol>
                <a:gridCol w="1831543">
                  <a:extLst>
                    <a:ext uri="{9D8B030D-6E8A-4147-A177-3AD203B41FA5}">
                      <a16:colId xmlns:a16="http://schemas.microsoft.com/office/drawing/2014/main" val="2434258165"/>
                    </a:ext>
                  </a:extLst>
                </a:gridCol>
                <a:gridCol w="1783024">
                  <a:extLst>
                    <a:ext uri="{9D8B030D-6E8A-4147-A177-3AD203B41FA5}">
                      <a16:colId xmlns:a16="http://schemas.microsoft.com/office/drawing/2014/main" val="3239000389"/>
                    </a:ext>
                  </a:extLst>
                </a:gridCol>
                <a:gridCol w="1831543">
                  <a:extLst>
                    <a:ext uri="{9D8B030D-6E8A-4147-A177-3AD203B41FA5}">
                      <a16:colId xmlns:a16="http://schemas.microsoft.com/office/drawing/2014/main" val="4002351081"/>
                    </a:ext>
                  </a:extLst>
                </a:gridCol>
              </a:tblGrid>
              <a:tr h="157435">
                <a:tc>
                  <a:txBody>
                    <a:bodyPr/>
                    <a:lstStyle/>
                    <a:p>
                      <a:pPr algn="l" fontAlgn="b"/>
                      <a:r>
                        <a:rPr lang="en-US" sz="1100" b="1" u="none" strike="noStrike" dirty="0">
                          <a:effectLst/>
                        </a:rPr>
                        <a:t>Variables</a:t>
                      </a:r>
                      <a:endParaRPr lang="en-US" sz="1100" b="1" i="0" u="none" strike="noStrike" dirty="0">
                        <a:solidFill>
                          <a:srgbClr val="000000"/>
                        </a:solidFill>
                        <a:effectLst/>
                        <a:latin typeface="Calibri" panose="020F0502020204030204" pitchFamily="34" charset="0"/>
                      </a:endParaRPr>
                    </a:p>
                  </a:txBody>
                  <a:tcPr marL="7018" marR="7018" marT="7018" marB="0" anchor="b">
                    <a:solidFill>
                      <a:schemeClr val="accent6">
                        <a:lumMod val="20000"/>
                        <a:lumOff val="80000"/>
                      </a:schemeClr>
                    </a:solidFill>
                  </a:tcPr>
                </a:tc>
                <a:tc>
                  <a:txBody>
                    <a:bodyPr/>
                    <a:lstStyle/>
                    <a:p>
                      <a:pPr algn="l" fontAlgn="b"/>
                      <a:r>
                        <a:rPr lang="en-US" sz="1100" b="1" u="none" strike="noStrike" dirty="0">
                          <a:effectLst/>
                        </a:rPr>
                        <a:t>Exponential</a:t>
                      </a:r>
                      <a:endParaRPr lang="en-US" sz="1100" b="1" i="0" u="none" strike="noStrike" dirty="0">
                        <a:solidFill>
                          <a:srgbClr val="000000"/>
                        </a:solidFill>
                        <a:effectLst/>
                        <a:latin typeface="Calibri" panose="020F0502020204030204" pitchFamily="34" charset="0"/>
                      </a:endParaRPr>
                    </a:p>
                  </a:txBody>
                  <a:tcPr marL="7018" marR="7018" marT="7018" marB="0" anchor="b">
                    <a:solidFill>
                      <a:schemeClr val="accent6">
                        <a:lumMod val="20000"/>
                        <a:lumOff val="80000"/>
                      </a:schemeClr>
                    </a:solidFill>
                  </a:tcPr>
                </a:tc>
                <a:tc>
                  <a:txBody>
                    <a:bodyPr/>
                    <a:lstStyle/>
                    <a:p>
                      <a:pPr algn="l" fontAlgn="b"/>
                      <a:r>
                        <a:rPr lang="en-US" sz="1100" b="1" u="none" strike="noStrike" dirty="0">
                          <a:effectLst/>
                        </a:rPr>
                        <a:t>Weibull</a:t>
                      </a:r>
                      <a:endParaRPr lang="en-US" sz="1100" b="1" i="0" u="none" strike="noStrike" dirty="0">
                        <a:solidFill>
                          <a:srgbClr val="000000"/>
                        </a:solidFill>
                        <a:effectLst/>
                        <a:latin typeface="Calibri" panose="020F0502020204030204" pitchFamily="34" charset="0"/>
                      </a:endParaRPr>
                    </a:p>
                  </a:txBody>
                  <a:tcPr marL="7018" marR="7018" marT="7018" marB="0" anchor="b">
                    <a:solidFill>
                      <a:schemeClr val="accent6">
                        <a:lumMod val="20000"/>
                        <a:lumOff val="80000"/>
                      </a:schemeClr>
                    </a:solidFill>
                  </a:tcPr>
                </a:tc>
                <a:tc>
                  <a:txBody>
                    <a:bodyPr/>
                    <a:lstStyle/>
                    <a:p>
                      <a:pPr algn="l" fontAlgn="b"/>
                      <a:r>
                        <a:rPr lang="en-US" sz="1100" b="1" u="none" strike="noStrike" dirty="0">
                          <a:effectLst/>
                        </a:rPr>
                        <a:t>Gompertz</a:t>
                      </a:r>
                      <a:endParaRPr lang="en-US" sz="1100" b="1" i="0" u="none" strike="noStrike" dirty="0">
                        <a:solidFill>
                          <a:srgbClr val="000000"/>
                        </a:solidFill>
                        <a:effectLst/>
                        <a:latin typeface="Calibri" panose="020F0502020204030204" pitchFamily="34" charset="0"/>
                      </a:endParaRPr>
                    </a:p>
                  </a:txBody>
                  <a:tcPr marL="7018" marR="7018" marT="7018" marB="0" anchor="b">
                    <a:solidFill>
                      <a:schemeClr val="accent6">
                        <a:lumMod val="20000"/>
                        <a:lumOff val="80000"/>
                      </a:schemeClr>
                    </a:solidFill>
                  </a:tcPr>
                </a:tc>
                <a:tc>
                  <a:txBody>
                    <a:bodyPr/>
                    <a:lstStyle/>
                    <a:p>
                      <a:pPr algn="l" fontAlgn="b"/>
                      <a:r>
                        <a:rPr lang="en-US" sz="1100" b="1" u="none" strike="noStrike" dirty="0">
                          <a:effectLst/>
                        </a:rPr>
                        <a:t>Cox</a:t>
                      </a:r>
                      <a:endParaRPr lang="en-US" sz="1100" b="1" i="0" u="none" strike="noStrike" dirty="0">
                        <a:solidFill>
                          <a:srgbClr val="000000"/>
                        </a:solidFill>
                        <a:effectLst/>
                        <a:latin typeface="Calibri" panose="020F0502020204030204" pitchFamily="34" charset="0"/>
                      </a:endParaRPr>
                    </a:p>
                  </a:txBody>
                  <a:tcPr marL="7018" marR="7018" marT="7018" marB="0" anchor="b">
                    <a:solidFill>
                      <a:schemeClr val="accent6">
                        <a:lumMod val="20000"/>
                        <a:lumOff val="80000"/>
                      </a:schemeClr>
                    </a:solidFill>
                  </a:tcPr>
                </a:tc>
                <a:extLst>
                  <a:ext uri="{0D108BD9-81ED-4DB2-BD59-A6C34878D82A}">
                    <a16:rowId xmlns:a16="http://schemas.microsoft.com/office/drawing/2014/main" val="744982509"/>
                  </a:ext>
                </a:extLst>
              </a:tr>
              <a:tr h="157435">
                <a:tc>
                  <a:txBody>
                    <a:bodyPr/>
                    <a:lstStyle/>
                    <a:p>
                      <a:pPr algn="l" fontAlgn="b"/>
                      <a:r>
                        <a:rPr lang="en-US" sz="1100" u="none" strike="noStrike">
                          <a:effectLst/>
                        </a:rPr>
                        <a:t>Constant</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-3.934***</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-3.890**</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-3.983***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822224086"/>
                  </a:ext>
                </a:extLst>
              </a:tr>
              <a:tr h="157435">
                <a:tc>
                  <a:txBody>
                    <a:bodyPr/>
                    <a:lstStyle/>
                    <a:p>
                      <a:pPr algn="l" fontAlgn="b"/>
                      <a:r>
                        <a:rPr lang="en-US" sz="1100" i="1" u="none" strike="noStrike" dirty="0">
                          <a:solidFill>
                            <a:srgbClr val="FF0000"/>
                          </a:solidFill>
                          <a:effectLst/>
                        </a:rPr>
                        <a:t>Economic &amp; Financial Development Variables</a:t>
                      </a:r>
                      <a:endParaRPr lang="en-US" sz="1100" b="1" i="1" u="none" strike="noStrike" dirty="0">
                        <a:solidFill>
                          <a:srgbClr val="FF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203969988"/>
                  </a:ext>
                </a:extLst>
              </a:tr>
              <a:tr h="157435">
                <a:tc>
                  <a:txBody>
                    <a:bodyPr/>
                    <a:lstStyle/>
                    <a:p>
                      <a:pPr algn="l" fontAlgn="b"/>
                      <a:r>
                        <a:rPr lang="en-US" sz="1100" u="none" strike="noStrike">
                          <a:effectLst/>
                        </a:rPr>
                        <a:t>GDP Growth</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0.021</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0.021</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0.021</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0.019</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866069686"/>
                  </a:ext>
                </a:extLst>
              </a:tr>
              <a:tr h="157435">
                <a:tc>
                  <a:txBody>
                    <a:bodyPr/>
                    <a:lstStyle/>
                    <a:p>
                      <a:pPr algn="l" fontAlgn="b"/>
                      <a:r>
                        <a:rPr lang="en-US" sz="1100" u="none" strike="noStrike" dirty="0">
                          <a:effectLst/>
                        </a:rPr>
                        <a:t>Credit Rating</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633573307"/>
                  </a:ext>
                </a:extLst>
              </a:tr>
              <a:tr h="157435">
                <a:tc>
                  <a:txBody>
                    <a:bodyPr/>
                    <a:lstStyle/>
                    <a:p>
                      <a:pPr algn="l" fontAlgn="b"/>
                      <a:r>
                        <a:rPr lang="en-US" sz="1100" u="none" strike="noStrike">
                          <a:effectLst/>
                        </a:rPr>
                        <a:t>Financial Development</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4.927***</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4.949***</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4.832***</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5.376***</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394972294"/>
                  </a:ext>
                </a:extLst>
              </a:tr>
              <a:tr h="157435">
                <a:tc>
                  <a:txBody>
                    <a:bodyPr/>
                    <a:lstStyle/>
                    <a:p>
                      <a:pPr algn="l" fontAlgn="b"/>
                      <a:r>
                        <a:rPr lang="en-US" sz="1100" i="1" u="none" strike="noStrike" dirty="0">
                          <a:solidFill>
                            <a:srgbClr val="FF0000"/>
                          </a:solidFill>
                          <a:effectLst/>
                        </a:rPr>
                        <a:t>Legal Environment Hypothesis</a:t>
                      </a:r>
                      <a:endParaRPr lang="en-US" sz="1100" b="1" i="1" u="none" strike="noStrike" dirty="0">
                        <a:solidFill>
                          <a:srgbClr val="FF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690981243"/>
                  </a:ext>
                </a:extLst>
              </a:tr>
              <a:tr h="157435">
                <a:tc>
                  <a:txBody>
                    <a:bodyPr/>
                    <a:lstStyle/>
                    <a:p>
                      <a:pPr algn="l" fontAlgn="b"/>
                      <a:r>
                        <a:rPr lang="en-US" sz="1100" u="none" strike="noStrike">
                          <a:effectLst/>
                        </a:rPr>
                        <a:t>Legal Origin (1= common law, 0=else)</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0.276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0.27</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0.299</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0.222</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386867059"/>
                  </a:ext>
                </a:extLst>
              </a:tr>
              <a:tr h="157435">
                <a:tc>
                  <a:txBody>
                    <a:bodyPr/>
                    <a:lstStyle/>
                    <a:p>
                      <a:pPr algn="l" fontAlgn="b"/>
                      <a:r>
                        <a:rPr lang="en-US" sz="1100" i="1" u="none" strike="noStrike" dirty="0">
                          <a:solidFill>
                            <a:srgbClr val="FF0000"/>
                          </a:solidFill>
                          <a:effectLst/>
                        </a:rPr>
                        <a:t>Cultural Resurgence Hypotheses</a:t>
                      </a:r>
                      <a:endParaRPr lang="en-US" sz="1100" b="1" i="1" u="none" strike="noStrike" dirty="0">
                        <a:solidFill>
                          <a:srgbClr val="FF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2364137"/>
                  </a:ext>
                </a:extLst>
              </a:tr>
              <a:tr h="157435">
                <a:tc>
                  <a:txBody>
                    <a:bodyPr/>
                    <a:lstStyle/>
                    <a:p>
                      <a:pPr algn="l" fontAlgn="b"/>
                      <a:r>
                        <a:rPr lang="en-US" sz="1100" u="none" strike="noStrike" dirty="0">
                          <a:effectLst/>
                        </a:rPr>
                        <a:t>Former British colony (1 = yes, 0 = no)</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934162559"/>
                  </a:ext>
                </a:extLst>
              </a:tr>
              <a:tr h="157435">
                <a:tc>
                  <a:txBody>
                    <a:bodyPr/>
                    <a:lstStyle/>
                    <a:p>
                      <a:pPr algn="l" fontAlgn="b"/>
                      <a:r>
                        <a:rPr lang="en-US" sz="1100" u="none" strike="noStrike">
                          <a:effectLst/>
                        </a:rPr>
                        <a:t>Former British colony countries with common law (1 = yes, 0 = no)</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386712598"/>
                  </a:ext>
                </a:extLst>
              </a:tr>
              <a:tr h="157435">
                <a:tc>
                  <a:txBody>
                    <a:bodyPr/>
                    <a:lstStyle/>
                    <a:p>
                      <a:pPr algn="l" fontAlgn="b"/>
                      <a:r>
                        <a:rPr lang="en-US" sz="1100" u="none" strike="noStrike">
                          <a:effectLst/>
                        </a:rPr>
                        <a:t>Sunni majority former British colony countryies (1 = yes, 0 = no)</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0.736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0.74</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0.71</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0.713</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941602105"/>
                  </a:ext>
                </a:extLst>
              </a:tr>
              <a:tr h="157435">
                <a:tc>
                  <a:txBody>
                    <a:bodyPr/>
                    <a:lstStyle/>
                    <a:p>
                      <a:pPr algn="l" fontAlgn="b"/>
                      <a:r>
                        <a:rPr lang="en-US" sz="1100" i="1" u="none" strike="noStrike" dirty="0">
                          <a:solidFill>
                            <a:srgbClr val="FF0000"/>
                          </a:solidFill>
                          <a:effectLst/>
                        </a:rPr>
                        <a:t>Cultural Compatibility &amp; Variation Hypotheses</a:t>
                      </a:r>
                      <a:endParaRPr lang="en-US" sz="1100" b="1" i="1" u="none" strike="noStrike" dirty="0">
                        <a:solidFill>
                          <a:srgbClr val="FF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418041971"/>
                  </a:ext>
                </a:extLst>
              </a:tr>
              <a:tr h="157435">
                <a:tc>
                  <a:txBody>
                    <a:bodyPr/>
                    <a:lstStyle/>
                    <a:p>
                      <a:pPr algn="l" fontAlgn="b"/>
                      <a:r>
                        <a:rPr lang="en-US" sz="1100" u="none" strike="noStrike">
                          <a:effectLst/>
                        </a:rPr>
                        <a:t>Muslim majority</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1.967***</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1.956***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2.009***</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1.985***</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231995975"/>
                  </a:ext>
                </a:extLst>
              </a:tr>
              <a:tr h="157435">
                <a:tc>
                  <a:txBody>
                    <a:bodyPr/>
                    <a:lstStyle/>
                    <a:p>
                      <a:pPr algn="l" fontAlgn="b"/>
                      <a:r>
                        <a:rPr lang="en-US" sz="1100" u="none" strike="noStrike">
                          <a:effectLst/>
                        </a:rPr>
                        <a:t>Sunni over shia majority</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579399829"/>
                  </a:ext>
                </a:extLst>
              </a:tr>
              <a:tr h="157435">
                <a:tc>
                  <a:txBody>
                    <a:bodyPr/>
                    <a:lstStyle/>
                    <a:p>
                      <a:pPr algn="l" fontAlgn="b"/>
                      <a:r>
                        <a:rPr lang="en-US" sz="1100" u="none" strike="noStrike">
                          <a:effectLst/>
                        </a:rPr>
                        <a:t>Arabic as an official language (1 = yes, 0=no)</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-0.653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-0.656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-0.641</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-0.576</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699208971"/>
                  </a:ext>
                </a:extLst>
              </a:tr>
              <a:tr h="157435">
                <a:tc>
                  <a:txBody>
                    <a:bodyPr/>
                    <a:lstStyle/>
                    <a:p>
                      <a:pPr algn="l" fontAlgn="b"/>
                      <a:r>
                        <a:rPr lang="en-US" sz="1100" u="none" strike="noStrike" dirty="0">
                          <a:effectLst/>
                        </a:rPr>
                        <a:t>English as an official language (1 = yes, 0=no)</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0.525</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dirty="0">
                          <a:effectLst/>
                        </a:rPr>
                        <a:t>0.506</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0.644</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013072285"/>
                  </a:ext>
                </a:extLst>
              </a:tr>
              <a:tr h="157435">
                <a:tc>
                  <a:txBody>
                    <a:bodyPr/>
                    <a:lstStyle/>
                    <a:p>
                      <a:pPr algn="l" fontAlgn="b"/>
                      <a:r>
                        <a:rPr lang="en-US" sz="1100" u="none" strike="noStrike">
                          <a:effectLst/>
                        </a:rPr>
                        <a:t>French as an official language (1= yes, 0= no)</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0.528</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0.517</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0.547</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098839368"/>
                  </a:ext>
                </a:extLst>
              </a:tr>
              <a:tr h="157435">
                <a:tc>
                  <a:txBody>
                    <a:bodyPr/>
                    <a:lstStyle/>
                    <a:p>
                      <a:pPr algn="l" fontAlgn="b"/>
                      <a:r>
                        <a:rPr lang="en-US" sz="1100" i="1" u="none" strike="noStrike" dirty="0">
                          <a:solidFill>
                            <a:srgbClr val="FF0000"/>
                          </a:solidFill>
                          <a:effectLst/>
                        </a:rPr>
                        <a:t>Geographic Clustering Hypothesis</a:t>
                      </a:r>
                      <a:endParaRPr lang="en-US" sz="1100" b="1" i="1" u="none" strike="noStrike" dirty="0">
                        <a:solidFill>
                          <a:srgbClr val="FF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743225440"/>
                  </a:ext>
                </a:extLst>
              </a:tr>
              <a:tr h="157435">
                <a:tc>
                  <a:txBody>
                    <a:bodyPr/>
                    <a:lstStyle/>
                    <a:p>
                      <a:pPr algn="l" fontAlgn="b"/>
                      <a:r>
                        <a:rPr lang="en-US" sz="1100" u="none" strike="noStrike" dirty="0">
                          <a:effectLst/>
                        </a:rPr>
                        <a:t>Distance from Saudi Arabia</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-0.583***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-0.583***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-0.583***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-0.542</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372711529"/>
                  </a:ext>
                </a:extLst>
              </a:tr>
              <a:tr h="157435">
                <a:tc>
                  <a:txBody>
                    <a:bodyPr/>
                    <a:lstStyle/>
                    <a:p>
                      <a:pPr algn="l" fontAlgn="b"/>
                      <a:r>
                        <a:rPr lang="en-US" sz="1100" i="1" u="none" strike="noStrike" dirty="0">
                          <a:solidFill>
                            <a:srgbClr val="FF0000"/>
                          </a:solidFill>
                          <a:effectLst/>
                        </a:rPr>
                        <a:t>Global Influence &amp; Conflict  Hypotheses </a:t>
                      </a:r>
                      <a:endParaRPr lang="en-US" sz="1100" b="1" i="1" u="none" strike="noStrike" dirty="0">
                        <a:solidFill>
                          <a:srgbClr val="FF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676337358"/>
                  </a:ext>
                </a:extLst>
              </a:tr>
              <a:tr h="157435">
                <a:tc>
                  <a:txBody>
                    <a:bodyPr/>
                    <a:lstStyle/>
                    <a:p>
                      <a:pPr algn="l" fontAlgn="b"/>
                      <a:r>
                        <a:rPr lang="en-US" sz="1100" u="none" strike="noStrike" dirty="0">
                          <a:effectLst/>
                        </a:rPr>
                        <a:t>Degree of IDB Engagement (financing)</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0.190*</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0.194*</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0.177</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0.197*</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464929907"/>
                  </a:ext>
                </a:extLst>
              </a:tr>
              <a:tr h="157435">
                <a:tc>
                  <a:txBody>
                    <a:bodyPr/>
                    <a:lstStyle/>
                    <a:p>
                      <a:pPr algn="l" fontAlgn="b"/>
                      <a:r>
                        <a:rPr lang="en-US" sz="1100" u="none" strike="noStrike">
                          <a:effectLst/>
                        </a:rPr>
                        <a:t>Degree of World Bank Engagement (financing)</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-0.043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-0.043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-0.043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-0.017</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272774841"/>
                  </a:ext>
                </a:extLst>
              </a:tr>
              <a:tr h="157435">
                <a:tc>
                  <a:txBody>
                    <a:bodyPr/>
                    <a:lstStyle/>
                    <a:p>
                      <a:pPr algn="l" fontAlgn="b"/>
                      <a:r>
                        <a:rPr lang="en-US" sz="1100" u="none" strike="noStrike">
                          <a:effectLst/>
                        </a:rPr>
                        <a:t>Degree of IMF Engagement (financing)</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0.116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0.116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0.115</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0.098</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419547657"/>
                  </a:ext>
                </a:extLst>
              </a:tr>
              <a:tr h="157435">
                <a:tc>
                  <a:txBody>
                    <a:bodyPr/>
                    <a:lstStyle/>
                    <a:p>
                      <a:pPr algn="l" fontAlgn="b"/>
                      <a:r>
                        <a:rPr lang="en-US" sz="1100" u="none" strike="noStrike">
                          <a:effectLst/>
                        </a:rPr>
                        <a:t>High financing from both World Bank and IDB</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1399680"/>
                  </a:ext>
                </a:extLst>
              </a:tr>
              <a:tr h="157435">
                <a:tc>
                  <a:txBody>
                    <a:bodyPr/>
                    <a:lstStyle/>
                    <a:p>
                      <a:pPr algn="l" fontAlgn="b"/>
                      <a:r>
                        <a:rPr lang="en-US" sz="1100" u="none" strike="noStrike">
                          <a:effectLst/>
                        </a:rPr>
                        <a:t>United Nations voting similarity to Saudi Arabia</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2.240*</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2.236*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2.223*</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2.032*</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4194712588"/>
                  </a:ext>
                </a:extLst>
              </a:tr>
              <a:tr h="157435">
                <a:tc>
                  <a:txBody>
                    <a:bodyPr/>
                    <a:lstStyle/>
                    <a:p>
                      <a:pPr algn="l" fontAlgn="b"/>
                      <a:r>
                        <a:rPr lang="en-US" sz="1100" u="none" strike="noStrike" dirty="0">
                          <a:effectLst/>
                        </a:rPr>
                        <a:t>United Nations voting similarity to USA</a:t>
                      </a:r>
                      <a:endParaRPr lang="en-US"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0.184</a:t>
                      </a:r>
                      <a:endParaRPr lang="en-US"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0.184</a:t>
                      </a:r>
                      <a:endParaRPr lang="en-US"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0.175</a:t>
                      </a:r>
                      <a:endParaRPr lang="en-US"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-0.063</a:t>
                      </a:r>
                      <a:endParaRPr lang="en-US"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5451648"/>
                  </a:ext>
                </a:extLst>
              </a:tr>
              <a:tr h="157435">
                <a:tc>
                  <a:txBody>
                    <a:bodyPr/>
                    <a:lstStyle/>
                    <a:p>
                      <a:pPr algn="l" fontAlgn="b"/>
                      <a:r>
                        <a:rPr lang="en-US" sz="1100" u="none" strike="noStrike" dirty="0">
                          <a:effectLst/>
                        </a:rPr>
                        <a:t>Model Fit Statistics </a:t>
                      </a:r>
                      <a:endParaRPr lang="en-US"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l" fontAlgn="b"/>
                      <a:r>
                        <a:rPr lang="en-US" sz="1100" u="none" strike="noStrike">
                          <a:effectLst/>
                        </a:rPr>
                        <a:t># of subjects = 186</a:t>
                      </a:r>
                      <a:endParaRPr lang="en-US"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l" fontAlgn="b"/>
                      <a:r>
                        <a:rPr lang="en-US" sz="1100" u="none" strike="noStrike">
                          <a:effectLst/>
                        </a:rPr>
                        <a:t># of subjects = 186</a:t>
                      </a:r>
                      <a:endParaRPr lang="en-US"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l" fontAlgn="b"/>
                      <a:r>
                        <a:rPr lang="en-US" sz="1100" u="none" strike="noStrike">
                          <a:effectLst/>
                        </a:rPr>
                        <a:t># of subjects = 186</a:t>
                      </a:r>
                      <a:endParaRPr lang="en-US"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l" fontAlgn="b"/>
                      <a:r>
                        <a:rPr lang="en-US" sz="1100" u="none" strike="noStrike">
                          <a:effectLst/>
                        </a:rPr>
                        <a:t># of subjects = 186</a:t>
                      </a:r>
                      <a:endParaRPr lang="en-US"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88959654"/>
                  </a:ext>
                </a:extLst>
              </a:tr>
              <a:tr h="157435">
                <a:tc>
                  <a:txBody>
                    <a:bodyPr/>
                    <a:lstStyle/>
                    <a:p>
                      <a:pPr algn="l" fontAlgn="b"/>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 of failures = 65</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 of failures = 65</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 of failures = 65</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 of failures = 65</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945680475"/>
                  </a:ext>
                </a:extLst>
              </a:tr>
              <a:tr h="157435">
                <a:tc>
                  <a:txBody>
                    <a:bodyPr/>
                    <a:lstStyle/>
                    <a:p>
                      <a:pPr algn="l" fontAlgn="b"/>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Log likelihood = -112.56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Log likelihood = -112.55</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Log likelihood = -112.50</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Log likelihood = -112.56</a:t>
                      </a:r>
                      <a:endParaRPr lang="en-US"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898645922"/>
                  </a:ext>
                </a:extLst>
              </a:tr>
              <a:tr h="157435">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LR chi-squared (14) = 128.72***</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LR chi-squared (14) = 124.96***</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a:effectLst/>
                        </a:rPr>
                        <a:t>LR chi-squared (14) = 122.72***</a:t>
                      </a:r>
                      <a:endParaRPr lang="en-US" sz="1100" b="0" i="0" u="none" strike="noStrike">
                        <a:solidFill>
                          <a:srgbClr val="000000"/>
                        </a:solidFill>
                        <a:effectLst/>
                        <a:latin typeface="Calibri" panose="020F0502020204030204" pitchFamily="34" charset="0"/>
                      </a:endParaRPr>
                    </a:p>
                  </a:txBody>
                  <a:tcPr marL="7018" marR="7018" marT="7018" marB="0" anchor="b"/>
                </a:tc>
                <a:tc>
                  <a:txBody>
                    <a:bodyPr/>
                    <a:lstStyle/>
                    <a:p>
                      <a:pPr algn="l" fontAlgn="b"/>
                      <a:r>
                        <a:rPr lang="en-US" sz="1100" u="none" strike="noStrike" dirty="0">
                          <a:effectLst/>
                        </a:rPr>
                        <a:t>LR chi-squared (14) = 128.72***</a:t>
                      </a:r>
                      <a:endParaRPr lang="en-US" sz="1100" b="0" i="0" u="none" strike="noStrike" dirty="0">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82328786"/>
                  </a:ext>
                </a:extLst>
              </a:tr>
            </a:tbl>
          </a:graphicData>
        </a:graphic>
      </p:graphicFrame>
      <p:sp>
        <p:nvSpPr>
          <p:cNvPr id="10" name="TextBox 9">
            <a:extLst>
              <a:ext uri="{FF2B5EF4-FFF2-40B4-BE49-F238E27FC236}">
                <a16:creationId xmlns:a16="http://schemas.microsoft.com/office/drawing/2014/main" id="{417B568B-CCCC-4989-9A86-EF3FCD6B8EFC}"/>
              </a:ext>
            </a:extLst>
          </p:cNvPr>
          <p:cNvSpPr txBox="1"/>
          <p:nvPr/>
        </p:nvSpPr>
        <p:spPr>
          <a:xfrm>
            <a:off x="204952" y="5847930"/>
            <a:ext cx="3507828" cy="276999"/>
          </a:xfrm>
          <a:prstGeom prst="rect">
            <a:avLst/>
          </a:prstGeom>
          <a:noFill/>
        </p:spPr>
        <p:txBody>
          <a:bodyPr wrap="square">
            <a:spAutoFit/>
          </a:bodyPr>
          <a:lstStyle/>
          <a:p>
            <a:r>
              <a:rPr lang="en-US" sz="1200" dirty="0"/>
              <a:t>*p&lt;.05, **p&lt;.01, ***p&lt;.001</a:t>
            </a:r>
          </a:p>
        </p:txBody>
      </p:sp>
      <p:sp>
        <p:nvSpPr>
          <p:cNvPr id="11" name="TextBox 10">
            <a:extLst>
              <a:ext uri="{FF2B5EF4-FFF2-40B4-BE49-F238E27FC236}">
                <a16:creationId xmlns:a16="http://schemas.microsoft.com/office/drawing/2014/main" id="{B42C1160-9C95-4561-9E0E-EB4A3F71E53B}"/>
              </a:ext>
            </a:extLst>
          </p:cNvPr>
          <p:cNvSpPr txBox="1"/>
          <p:nvPr/>
        </p:nvSpPr>
        <p:spPr>
          <a:xfrm>
            <a:off x="204951" y="6189710"/>
            <a:ext cx="9086193" cy="276999"/>
          </a:xfrm>
          <a:prstGeom prst="rect">
            <a:avLst/>
          </a:prstGeom>
          <a:noFill/>
        </p:spPr>
        <p:txBody>
          <a:bodyPr wrap="square">
            <a:spAutoFit/>
          </a:bodyPr>
          <a:lstStyle/>
          <a:p>
            <a:r>
              <a:rPr lang="en-US" sz="1200" u="sng" dirty="0"/>
              <a:t>Note: </a:t>
            </a:r>
            <a:r>
              <a:rPr lang="en-US" sz="1200" dirty="0"/>
              <a:t>Table 2 is like Table 1 Model 6 for various distributional assumptions (including, non-parametric cox model).</a:t>
            </a:r>
          </a:p>
        </p:txBody>
      </p:sp>
    </p:spTree>
    <p:extLst>
      <p:ext uri="{BB962C8B-B14F-4D97-AF65-F5344CB8AC3E}">
        <p14:creationId xmlns:p14="http://schemas.microsoft.com/office/powerpoint/2010/main" val="3445163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4461-F159-4E61-A631-D209217D0FD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BD4CED16-4EA4-4E55-BA37-02604A31A613}"/>
              </a:ext>
            </a:extLst>
          </p:cNvPr>
          <p:cNvSpPr>
            <a:spLocks noGrp="1"/>
          </p:cNvSpPr>
          <p:nvPr>
            <p:ph idx="1"/>
          </p:nvPr>
        </p:nvSpPr>
        <p:spPr>
          <a:xfrm>
            <a:off x="838200" y="1533033"/>
            <a:ext cx="10515600" cy="4351338"/>
          </a:xfrm>
        </p:spPr>
        <p:txBody>
          <a:bodyPr>
            <a:normAutofit lnSpcReduction="10000"/>
          </a:bodyPr>
          <a:lstStyle/>
          <a:p>
            <a:r>
              <a:rPr lang="en-US" sz="2000" i="1" dirty="0"/>
              <a:t>Economic &amp; Financial Development Hypotheses</a:t>
            </a:r>
          </a:p>
          <a:p>
            <a:pPr lvl="1"/>
            <a:r>
              <a:rPr lang="en-US" sz="1800" dirty="0"/>
              <a:t>GDP growth and credit rating of the countries are not that important for the early emergence of Islamic finance. </a:t>
            </a:r>
          </a:p>
          <a:p>
            <a:pPr lvl="1"/>
            <a:r>
              <a:rPr lang="en-US" sz="1800" dirty="0"/>
              <a:t>Rather, the financial development of a country (including depth and breadth of financial markets and institutions) fosters the early emergence of Islamic finance.</a:t>
            </a:r>
          </a:p>
          <a:p>
            <a:pPr lvl="1"/>
            <a:endParaRPr lang="en-US" sz="1800" dirty="0"/>
          </a:p>
          <a:p>
            <a:r>
              <a:rPr lang="en-US" sz="2000" i="1" dirty="0"/>
              <a:t>Legal Environment Hypothesis</a:t>
            </a:r>
          </a:p>
          <a:p>
            <a:pPr lvl="1"/>
            <a:r>
              <a:rPr lang="en-US" sz="1800" dirty="0"/>
              <a:t>The legal environment as conceptualized by the common law origin of countries does not play an important role in the emergence of Islamic finance. </a:t>
            </a:r>
          </a:p>
          <a:p>
            <a:pPr lvl="1"/>
            <a:endParaRPr lang="en-US" sz="1800" dirty="0"/>
          </a:p>
          <a:p>
            <a:r>
              <a:rPr lang="en-US" sz="2000" i="1" dirty="0"/>
              <a:t>Cultural Resurgence, Cultural Compatibility &amp; Variation Hypotheses</a:t>
            </a:r>
          </a:p>
          <a:p>
            <a:pPr lvl="1"/>
            <a:r>
              <a:rPr lang="en-US" sz="1800" dirty="0"/>
              <a:t>Countries that are Sunni (over Shia) majority and former British colonies experience an early emergence of Islamic finance. But this result is subject to no additional accounting for Muslim majority countries. </a:t>
            </a:r>
          </a:p>
          <a:p>
            <a:pPr lvl="1"/>
            <a:r>
              <a:rPr lang="en-US" sz="1800" dirty="0"/>
              <a:t>This result suggests that the role of variety of Islamic jurisprudence needs to be further investigated. </a:t>
            </a:r>
          </a:p>
        </p:txBody>
      </p:sp>
      <p:sp>
        <p:nvSpPr>
          <p:cNvPr id="4" name="Footer Placeholder 3">
            <a:extLst>
              <a:ext uri="{FF2B5EF4-FFF2-40B4-BE49-F238E27FC236}">
                <a16:creationId xmlns:a16="http://schemas.microsoft.com/office/drawing/2014/main" id="{8FE2A2D1-B387-4346-AFA4-5AD17CDFAD5F}"/>
              </a:ext>
            </a:extLst>
          </p:cNvPr>
          <p:cNvSpPr>
            <a:spLocks noGrp="1"/>
          </p:cNvSpPr>
          <p:nvPr>
            <p:ph type="ftr" sz="quarter" idx="11"/>
          </p:nvPr>
        </p:nvSpPr>
        <p:spPr>
          <a:xfrm>
            <a:off x="2036381" y="6310312"/>
            <a:ext cx="6928943"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E286E705-72E4-419C-96C0-42BE4C90D235}"/>
              </a:ext>
            </a:extLst>
          </p:cNvPr>
          <p:cNvSpPr>
            <a:spLocks noGrp="1"/>
          </p:cNvSpPr>
          <p:nvPr>
            <p:ph type="sldNum" sz="quarter" idx="12"/>
          </p:nvPr>
        </p:nvSpPr>
        <p:spPr/>
        <p:txBody>
          <a:bodyPr/>
          <a:lstStyle/>
          <a:p>
            <a:fld id="{12C2CDAB-D5CA-42B9-A2DB-CB96900DA1AC}" type="slidenum">
              <a:rPr lang="en-US" smtClean="0"/>
              <a:t>16</a:t>
            </a:fld>
            <a:endParaRPr lang="en-US"/>
          </a:p>
        </p:txBody>
      </p:sp>
    </p:spTree>
    <p:extLst>
      <p:ext uri="{BB962C8B-B14F-4D97-AF65-F5344CB8AC3E}">
        <p14:creationId xmlns:p14="http://schemas.microsoft.com/office/powerpoint/2010/main" val="2291660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47641-04A8-4557-B06A-29E40E74F186}"/>
              </a:ext>
            </a:extLst>
          </p:cNvPr>
          <p:cNvSpPr>
            <a:spLocks noGrp="1"/>
          </p:cNvSpPr>
          <p:nvPr>
            <p:ph type="title"/>
          </p:nvPr>
        </p:nvSpPr>
        <p:spPr>
          <a:xfrm>
            <a:off x="825500" y="142711"/>
            <a:ext cx="10515600" cy="1325563"/>
          </a:xfrm>
        </p:spPr>
        <p:txBody>
          <a:bodyPr/>
          <a:lstStyle/>
          <a:p>
            <a:r>
              <a:rPr lang="en-US" dirty="0"/>
              <a:t>Discussion</a:t>
            </a:r>
          </a:p>
        </p:txBody>
      </p:sp>
      <p:sp>
        <p:nvSpPr>
          <p:cNvPr id="3" name="Content Placeholder 2">
            <a:extLst>
              <a:ext uri="{FF2B5EF4-FFF2-40B4-BE49-F238E27FC236}">
                <a16:creationId xmlns:a16="http://schemas.microsoft.com/office/drawing/2014/main" id="{C2AB0A5B-44B6-4389-AF20-5BD26F31E816}"/>
              </a:ext>
            </a:extLst>
          </p:cNvPr>
          <p:cNvSpPr>
            <a:spLocks noGrp="1"/>
          </p:cNvSpPr>
          <p:nvPr>
            <p:ph idx="1"/>
          </p:nvPr>
        </p:nvSpPr>
        <p:spPr>
          <a:xfrm>
            <a:off x="850899" y="1253331"/>
            <a:ext cx="10994259" cy="4926752"/>
          </a:xfrm>
        </p:spPr>
        <p:txBody>
          <a:bodyPr>
            <a:normAutofit/>
          </a:bodyPr>
          <a:lstStyle/>
          <a:p>
            <a:r>
              <a:rPr lang="en-US" sz="2400" i="1" dirty="0"/>
              <a:t>Geographic Clustering Hypotheses</a:t>
            </a:r>
          </a:p>
          <a:p>
            <a:pPr lvl="1"/>
            <a:r>
              <a:rPr lang="en-US" sz="2000" dirty="0"/>
              <a:t>Countries that are closer to Saudi Arabia see an early emergence of Islamic finance. </a:t>
            </a:r>
          </a:p>
          <a:p>
            <a:pPr lvl="1"/>
            <a:r>
              <a:rPr lang="en-US" sz="2000" dirty="0"/>
              <a:t>One interpretation is that the historical pattern of transmission of Islam and geographic clustering of it is manifested in the case of Islamic finance as well. Another interpretation is that there is emulation among contiguous countries.</a:t>
            </a:r>
          </a:p>
          <a:p>
            <a:pPr marL="457200" lvl="1" indent="0">
              <a:buNone/>
            </a:pPr>
            <a:r>
              <a:rPr lang="en-US" sz="2000" dirty="0"/>
              <a:t> </a:t>
            </a:r>
          </a:p>
          <a:p>
            <a:r>
              <a:rPr lang="en-US" sz="2400" dirty="0"/>
              <a:t>Global Influence &amp; Conflict  Hypotheses </a:t>
            </a:r>
          </a:p>
          <a:p>
            <a:pPr lvl="1"/>
            <a:r>
              <a:rPr lang="en-US" sz="2000" dirty="0"/>
              <a:t>Generally, the degree of Islamic Development Bank financing in a country leads to an early emergence of Islamic finance in the country. </a:t>
            </a:r>
          </a:p>
          <a:p>
            <a:pPr lvl="1"/>
            <a:r>
              <a:rPr lang="en-US" sz="2000" dirty="0"/>
              <a:t>The influence of IDB financing is much stronger, when IDB and World Bank funding priorities appear to be similar (in terms of financing a country more). </a:t>
            </a:r>
          </a:p>
          <a:p>
            <a:pPr lvl="1"/>
            <a:endParaRPr lang="en-US" sz="2000" dirty="0"/>
          </a:p>
          <a:p>
            <a:endParaRPr lang="en-US" sz="2400" dirty="0"/>
          </a:p>
        </p:txBody>
      </p:sp>
      <p:sp>
        <p:nvSpPr>
          <p:cNvPr id="5" name="Slide Number Placeholder 4">
            <a:extLst>
              <a:ext uri="{FF2B5EF4-FFF2-40B4-BE49-F238E27FC236}">
                <a16:creationId xmlns:a16="http://schemas.microsoft.com/office/drawing/2014/main" id="{5F3134EE-458A-4195-A1CE-1226543449DC}"/>
              </a:ext>
            </a:extLst>
          </p:cNvPr>
          <p:cNvSpPr>
            <a:spLocks noGrp="1"/>
          </p:cNvSpPr>
          <p:nvPr>
            <p:ph type="sldNum" sz="quarter" idx="12"/>
          </p:nvPr>
        </p:nvSpPr>
        <p:spPr/>
        <p:txBody>
          <a:bodyPr/>
          <a:lstStyle/>
          <a:p>
            <a:fld id="{12C2CDAB-D5CA-42B9-A2DB-CB96900DA1AC}" type="slidenum">
              <a:rPr lang="en-US" smtClean="0"/>
              <a:t>17</a:t>
            </a:fld>
            <a:endParaRPr lang="en-US"/>
          </a:p>
        </p:txBody>
      </p:sp>
      <p:sp>
        <p:nvSpPr>
          <p:cNvPr id="6" name="Footer Placeholder 3">
            <a:extLst>
              <a:ext uri="{FF2B5EF4-FFF2-40B4-BE49-F238E27FC236}">
                <a16:creationId xmlns:a16="http://schemas.microsoft.com/office/drawing/2014/main" id="{6C0EDCA4-2121-4241-899B-C357FF47AA4D}"/>
              </a:ext>
            </a:extLst>
          </p:cNvPr>
          <p:cNvSpPr>
            <a:spLocks noGrp="1"/>
          </p:cNvSpPr>
          <p:nvPr>
            <p:ph type="ftr" sz="quarter" idx="11"/>
          </p:nvPr>
        </p:nvSpPr>
        <p:spPr>
          <a:xfrm>
            <a:off x="2540000" y="6356350"/>
            <a:ext cx="7137400"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4080632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E460-50B1-4A00-B2F9-0817548814B8}"/>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8928CA98-E88F-4CE5-938E-DFBD544FB338}"/>
              </a:ext>
            </a:extLst>
          </p:cNvPr>
          <p:cNvSpPr>
            <a:spLocks noGrp="1"/>
          </p:cNvSpPr>
          <p:nvPr>
            <p:ph idx="1"/>
          </p:nvPr>
        </p:nvSpPr>
        <p:spPr>
          <a:xfrm>
            <a:off x="838200" y="1597572"/>
            <a:ext cx="10515600" cy="4579391"/>
          </a:xfrm>
        </p:spPr>
        <p:txBody>
          <a:bodyPr>
            <a:normAutofit fontScale="70000" lnSpcReduction="20000"/>
          </a:bodyPr>
          <a:lstStyle/>
          <a:p>
            <a:r>
              <a:rPr lang="en-US" dirty="0"/>
              <a:t>Even though the Muslim majority countries experience the early emergence of Islamic finance, the Sunni over Shia majority (in the Muslim population) plays a significant role such emergence. Specially, the role of Sunni (over Shia) majority is much stronger in the former British colonies. Hence, in several ways cultural resurgence is correlated with the emergence of Islamic finance. </a:t>
            </a:r>
          </a:p>
          <a:p>
            <a:endParaRPr lang="en-US" dirty="0"/>
          </a:p>
          <a:p>
            <a:r>
              <a:rPr lang="en-US" dirty="0"/>
              <a:t>The emergence occurs much faster if a country has greater engagement with the Islamic finance supranational, IDB. However, the World Bank and IMF engagement in the countries does not deter such outcome; rather, Islamic finance appears to emerge earlier in countries that are prioritized by both IDB and World Bank for financing. </a:t>
            </a:r>
          </a:p>
          <a:p>
            <a:endParaRPr lang="en-US" dirty="0"/>
          </a:p>
          <a:p>
            <a:r>
              <a:rPr lang="en-US" dirty="0"/>
              <a:t>The depth and breadth of the financial markets and institutions of countries play a significant role in  the early emergence of Islamic finance. </a:t>
            </a:r>
          </a:p>
          <a:p>
            <a:endParaRPr lang="en-US" dirty="0"/>
          </a:p>
          <a:p>
            <a:r>
              <a:rPr lang="en-US" dirty="0"/>
              <a:t>The results broadly suggest that even though the emergence of Islamic finance can be attributed to the aspiration of the former British colony Muslim (and Sunni majority) countries to assert their cultural identities in the economic lives, such assertion occurs most in countries that also have well-developed financial markets and institutions, as defined very much by Western indices. </a:t>
            </a:r>
          </a:p>
        </p:txBody>
      </p:sp>
      <p:sp>
        <p:nvSpPr>
          <p:cNvPr id="4" name="Footer Placeholder 3">
            <a:extLst>
              <a:ext uri="{FF2B5EF4-FFF2-40B4-BE49-F238E27FC236}">
                <a16:creationId xmlns:a16="http://schemas.microsoft.com/office/drawing/2014/main" id="{92E84702-9B0F-4C31-BE50-C0CDDD986736}"/>
              </a:ext>
            </a:extLst>
          </p:cNvPr>
          <p:cNvSpPr>
            <a:spLocks noGrp="1"/>
          </p:cNvSpPr>
          <p:nvPr>
            <p:ph type="ftr" sz="quarter" idx="11"/>
          </p:nvPr>
        </p:nvSpPr>
        <p:spPr>
          <a:xfrm>
            <a:off x="2165131" y="6356350"/>
            <a:ext cx="7060324"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DFE395D8-A06C-4D71-8EDF-63348FA19AAF}"/>
              </a:ext>
            </a:extLst>
          </p:cNvPr>
          <p:cNvSpPr>
            <a:spLocks noGrp="1"/>
          </p:cNvSpPr>
          <p:nvPr>
            <p:ph type="sldNum" sz="quarter" idx="12"/>
          </p:nvPr>
        </p:nvSpPr>
        <p:spPr/>
        <p:txBody>
          <a:bodyPr/>
          <a:lstStyle/>
          <a:p>
            <a:fld id="{12C2CDAB-D5CA-42B9-A2DB-CB96900DA1AC}" type="slidenum">
              <a:rPr lang="en-US" smtClean="0"/>
              <a:t>18</a:t>
            </a:fld>
            <a:endParaRPr lang="en-US"/>
          </a:p>
        </p:txBody>
      </p:sp>
    </p:spTree>
    <p:extLst>
      <p:ext uri="{BB962C8B-B14F-4D97-AF65-F5344CB8AC3E}">
        <p14:creationId xmlns:p14="http://schemas.microsoft.com/office/powerpoint/2010/main" val="1941360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5A9AE-1FFD-4981-A7DF-7064F8F0476F}"/>
              </a:ext>
            </a:extLst>
          </p:cNvPr>
          <p:cNvSpPr>
            <a:spLocks noGrp="1"/>
          </p:cNvSpPr>
          <p:nvPr>
            <p:ph type="title"/>
          </p:nvPr>
        </p:nvSpPr>
        <p:spPr>
          <a:xfrm>
            <a:off x="838200" y="31486"/>
            <a:ext cx="10515600" cy="1082612"/>
          </a:xfrm>
        </p:spPr>
        <p:txBody>
          <a:bodyPr/>
          <a:lstStyle/>
          <a:p>
            <a:r>
              <a:rPr lang="en-US" dirty="0"/>
              <a:t>Bibliography</a:t>
            </a:r>
          </a:p>
        </p:txBody>
      </p:sp>
      <p:sp>
        <p:nvSpPr>
          <p:cNvPr id="3" name="Content Placeholder 2">
            <a:extLst>
              <a:ext uri="{FF2B5EF4-FFF2-40B4-BE49-F238E27FC236}">
                <a16:creationId xmlns:a16="http://schemas.microsoft.com/office/drawing/2014/main" id="{98481963-0AF6-471E-A747-3256291C663D}"/>
              </a:ext>
            </a:extLst>
          </p:cNvPr>
          <p:cNvSpPr>
            <a:spLocks noGrp="1"/>
          </p:cNvSpPr>
          <p:nvPr>
            <p:ph idx="1"/>
          </p:nvPr>
        </p:nvSpPr>
        <p:spPr>
          <a:xfrm>
            <a:off x="838200" y="1114098"/>
            <a:ext cx="10913533" cy="5049635"/>
          </a:xfrm>
        </p:spPr>
        <p:txBody>
          <a:bodyPr>
            <a:normAutofit fontScale="55000" lnSpcReduction="20000"/>
          </a:bodyPr>
          <a:lstStyle/>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Benton, L. (2002). </a:t>
            </a:r>
            <a:r>
              <a:rPr lang="en-US" sz="1800" i="1" dirty="0">
                <a:solidFill>
                  <a:srgbClr val="000000"/>
                </a:solidFill>
                <a:effectLst/>
                <a:ea typeface="맑은 고딕" panose="020B0503020000020004" pitchFamily="50" charset="-127"/>
                <a:cs typeface="Arial" panose="020B0604020202020204" pitchFamily="34" charset="0"/>
              </a:rPr>
              <a:t>Law and colonial cultures: Legal regimes in world history, 1400 – 1900.</a:t>
            </a:r>
            <a:r>
              <a:rPr lang="en-US" sz="1800" i="1"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UK: Cambridge University Press.</a:t>
            </a:r>
          </a:p>
          <a:p>
            <a:pPr marL="0" marR="0" algn="just">
              <a:lnSpc>
                <a:spcPct val="107000"/>
              </a:lnSpc>
              <a:spcBef>
                <a:spcPts val="0"/>
              </a:spcBef>
              <a:spcAft>
                <a:spcPts val="0"/>
              </a:spcAft>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Brooks, S. M. (2005). Interdependent and domestic foundations of policy change: the diffusion</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of pension privatization around the world. </a:t>
            </a:r>
            <a:r>
              <a:rPr lang="en-US" sz="1800" i="1" dirty="0">
                <a:solidFill>
                  <a:srgbClr val="000000"/>
                </a:solidFill>
                <a:effectLst/>
                <a:ea typeface="맑은 고딕" panose="020B0503020000020004" pitchFamily="50" charset="-127"/>
                <a:cs typeface="Arial" panose="020B0604020202020204" pitchFamily="34" charset="0"/>
              </a:rPr>
              <a:t>International Studies Quarterly, 49</a:t>
            </a:r>
            <a:r>
              <a:rPr lang="en-US" sz="1800" dirty="0">
                <a:solidFill>
                  <a:srgbClr val="000000"/>
                </a:solidFill>
                <a:effectLst/>
                <a:ea typeface="맑은 고딕" panose="020B0503020000020004" pitchFamily="50" charset="-127"/>
                <a:cs typeface="Arial" panose="020B0604020202020204" pitchFamily="34" charset="0"/>
              </a:rPr>
              <a:t>(2), 273 -  94. </a:t>
            </a:r>
          </a:p>
          <a:p>
            <a:pPr marL="0" marR="0" algn="just">
              <a:lnSpc>
                <a:spcPct val="107000"/>
              </a:lnSpc>
              <a:spcBef>
                <a:spcPts val="0"/>
              </a:spcBef>
              <a:spcAft>
                <a:spcPts val="0"/>
              </a:spcAft>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Cleves, M., Gould, W., &amp; Marchenko, Y. (2016). An Introduction to Survival Analysis Using Stata, Revised Third Edition. </a:t>
            </a:r>
            <a:r>
              <a:rPr lang="en-US" sz="1800" dirty="0">
                <a:solidFill>
                  <a:srgbClr val="000000"/>
                </a:solidFill>
                <a:ea typeface="맑은 고딕" panose="020B0503020000020004" pitchFamily="50" charset="-127"/>
                <a:cs typeface="Arial" panose="020B0604020202020204" pitchFamily="34" charset="0"/>
              </a:rPr>
              <a:t>Texas: Stata Press. </a:t>
            </a: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Cole, W. M. (2005). Sovereignty relinquished? Explaining commitment to the international</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human rights covenants, 1966–1999. </a:t>
            </a:r>
            <a:r>
              <a:rPr lang="en-US" sz="1800" i="1" dirty="0">
                <a:solidFill>
                  <a:srgbClr val="000000"/>
                </a:solidFill>
                <a:effectLst/>
                <a:ea typeface="맑은 고딕" panose="020B0503020000020004" pitchFamily="50" charset="-127"/>
                <a:cs typeface="Arial" panose="020B0604020202020204" pitchFamily="34" charset="0"/>
              </a:rPr>
              <a:t>American Sociological Review, 70</a:t>
            </a:r>
            <a:r>
              <a:rPr lang="en-US" sz="1800" dirty="0">
                <a:solidFill>
                  <a:srgbClr val="000000"/>
                </a:solidFill>
                <a:effectLst/>
                <a:ea typeface="맑은 고딕" panose="020B0503020000020004" pitchFamily="50" charset="-127"/>
                <a:cs typeface="Arial" panose="020B0604020202020204" pitchFamily="34" charset="0"/>
              </a:rPr>
              <a:t>(3), 472–96.</a:t>
            </a: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DiMaggio, P. J., &amp; Powell, W. W. (1983). The iron cage revisited: institutional isomorphism and</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collective rationality in organizational fields. </a:t>
            </a:r>
            <a:r>
              <a:rPr lang="en-US" sz="1800" i="1" dirty="0">
                <a:solidFill>
                  <a:srgbClr val="000000"/>
                </a:solidFill>
                <a:effectLst/>
                <a:ea typeface="맑은 고딕" panose="020B0503020000020004" pitchFamily="50" charset="-127"/>
                <a:cs typeface="Arial" panose="020B0604020202020204" pitchFamily="34" charset="0"/>
              </a:rPr>
              <a:t>American Sociology Review, 48</a:t>
            </a:r>
            <a:r>
              <a:rPr lang="en-US" sz="1800" dirty="0">
                <a:solidFill>
                  <a:srgbClr val="000000"/>
                </a:solidFill>
                <a:effectLst/>
                <a:ea typeface="맑은 고딕" panose="020B0503020000020004" pitchFamily="50" charset="-127"/>
                <a:cs typeface="Arial" panose="020B0604020202020204" pitchFamily="34" charset="0"/>
              </a:rPr>
              <a:t>, 147 – 60. </a:t>
            </a: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El-Gamal, M. A. (2006). </a:t>
            </a:r>
            <a:r>
              <a:rPr lang="en-US" sz="1800" i="1" dirty="0">
                <a:solidFill>
                  <a:srgbClr val="000000"/>
                </a:solidFill>
                <a:effectLst/>
                <a:ea typeface="맑은 고딕" panose="020B0503020000020004" pitchFamily="50" charset="-127"/>
                <a:cs typeface="Arial" panose="020B0604020202020204" pitchFamily="34" charset="0"/>
              </a:rPr>
              <a:t>Islamic finance: law, economics, and practice</a:t>
            </a:r>
            <a:r>
              <a:rPr lang="en-US" sz="1800" dirty="0">
                <a:solidFill>
                  <a:srgbClr val="000000"/>
                </a:solidFill>
                <a:effectLst/>
                <a:ea typeface="맑은 고딕" panose="020B0503020000020004" pitchFamily="50" charset="-127"/>
                <a:cs typeface="Arial" panose="020B0604020202020204" pitchFamily="34" charset="0"/>
              </a:rPr>
              <a:t>. New York: Cambridge</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University Press.</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err="1">
                <a:solidFill>
                  <a:srgbClr val="000000"/>
                </a:solidFill>
                <a:effectLst/>
                <a:ea typeface="맑은 고딕" panose="020B0503020000020004" pitchFamily="50" charset="-127"/>
                <a:cs typeface="Arial" panose="020B0604020202020204" pitchFamily="34" charset="0"/>
              </a:rPr>
              <a:t>Erkok</a:t>
            </a:r>
            <a:r>
              <a:rPr lang="en-US" sz="1800" dirty="0">
                <a:solidFill>
                  <a:srgbClr val="000000"/>
                </a:solidFill>
                <a:effectLst/>
                <a:ea typeface="맑은 고딕" panose="020B0503020000020004" pitchFamily="50" charset="-127"/>
                <a:cs typeface="Arial" panose="020B0604020202020204" pitchFamily="34" charset="0"/>
              </a:rPr>
              <a:t>, T. E. (2019). Islam and economics in the political sphere: a critical evaluation of the AKP</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rPr>
              <a:t>era Turkey. </a:t>
            </a:r>
            <a:r>
              <a:rPr lang="en-US" sz="1800" i="1" dirty="0">
                <a:solidFill>
                  <a:srgbClr val="000000"/>
                </a:solidFill>
                <a:effectLst/>
                <a:ea typeface="맑은 고딕" panose="020B0503020000020004" pitchFamily="50" charset="-127"/>
              </a:rPr>
              <a:t>Southeast European and Black Sea Studies, 19</a:t>
            </a:r>
            <a:r>
              <a:rPr lang="en-US" sz="1800" dirty="0">
                <a:solidFill>
                  <a:srgbClr val="000000"/>
                </a:solidFill>
                <a:effectLst/>
                <a:ea typeface="맑은 고딕" panose="020B0503020000020004" pitchFamily="50" charset="-127"/>
              </a:rPr>
              <a:t>(1): 139 – 154. </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Fligstein, N., &amp; Mara </a:t>
            </a:r>
            <a:r>
              <a:rPr lang="en-US" sz="1800" dirty="0" err="1">
                <a:solidFill>
                  <a:srgbClr val="000000"/>
                </a:solidFill>
                <a:effectLst/>
                <a:ea typeface="맑은 고딕" panose="020B0503020000020004" pitchFamily="50" charset="-127"/>
                <a:cs typeface="Arial" panose="020B0604020202020204" pitchFamily="34" charset="0"/>
              </a:rPr>
              <a:t>Drita</a:t>
            </a:r>
            <a:r>
              <a:rPr lang="en-US" sz="1800" dirty="0">
                <a:solidFill>
                  <a:srgbClr val="000000"/>
                </a:solidFill>
                <a:effectLst/>
                <a:ea typeface="맑은 고딕" panose="020B0503020000020004" pitchFamily="50" charset="-127"/>
                <a:cs typeface="Arial" panose="020B0604020202020204" pitchFamily="34" charset="0"/>
              </a:rPr>
              <a:t>, I. (1996). How to make a market: reflections on the European Union’s</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single market program. </a:t>
            </a:r>
            <a:r>
              <a:rPr lang="en-US" sz="1800" i="1" dirty="0">
                <a:solidFill>
                  <a:srgbClr val="000000"/>
                </a:solidFill>
                <a:effectLst/>
                <a:ea typeface="맑은 고딕" panose="020B0503020000020004" pitchFamily="50" charset="-127"/>
                <a:cs typeface="Arial" panose="020B0604020202020204" pitchFamily="34" charset="0"/>
              </a:rPr>
              <a:t>American Journal of Sociology, 102</a:t>
            </a:r>
            <a:r>
              <a:rPr lang="en-US" sz="1800" dirty="0">
                <a:solidFill>
                  <a:srgbClr val="000000"/>
                </a:solidFill>
                <a:effectLst/>
                <a:ea typeface="맑은 고딕" panose="020B0503020000020004" pitchFamily="50" charset="-127"/>
                <a:cs typeface="Arial" panose="020B0604020202020204" pitchFamily="34" charset="0"/>
              </a:rPr>
              <a:t>, 1 – 33.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Fourcade-Gourinchas, M., &amp; Babb, S. L. (2002). The rebirth of the liberal creed: paths to</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neoliberalism in four countries. </a:t>
            </a:r>
            <a:r>
              <a:rPr lang="en-US" sz="1800" i="1" dirty="0">
                <a:solidFill>
                  <a:srgbClr val="000000"/>
                </a:solidFill>
                <a:effectLst/>
                <a:ea typeface="맑은 고딕" panose="020B0503020000020004" pitchFamily="50" charset="-127"/>
                <a:cs typeface="Arial" panose="020B0604020202020204" pitchFamily="34" charset="0"/>
              </a:rPr>
              <a:t>American Journal of Sociology, 108</a:t>
            </a:r>
            <a:r>
              <a:rPr lang="en-US" sz="1800" dirty="0">
                <a:solidFill>
                  <a:srgbClr val="000000"/>
                </a:solidFill>
                <a:effectLst/>
                <a:ea typeface="맑은 고딕" panose="020B0503020000020004" pitchFamily="50" charset="-127"/>
                <a:cs typeface="Arial" panose="020B0604020202020204" pitchFamily="34" charset="0"/>
              </a:rPr>
              <a:t>(3): 533 – 579.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Garrett, G., &amp; Mitchell, D. (2001). Globalization, government spending, and taxation in the</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OECD.</a:t>
            </a:r>
            <a:r>
              <a:rPr lang="en-US" sz="1800" i="1" dirty="0">
                <a:solidFill>
                  <a:srgbClr val="000000"/>
                </a:solidFill>
                <a:effectLst/>
                <a:ea typeface="맑은 고딕" panose="020B0503020000020004" pitchFamily="50" charset="-127"/>
                <a:cs typeface="Arial" panose="020B0604020202020204" pitchFamily="34" charset="0"/>
              </a:rPr>
              <a:t> European Journal of Political Research, 39</a:t>
            </a:r>
            <a:r>
              <a:rPr lang="en-US" sz="1800" dirty="0">
                <a:solidFill>
                  <a:srgbClr val="000000"/>
                </a:solidFill>
                <a:effectLst/>
                <a:ea typeface="맑은 고딕" panose="020B0503020000020004" pitchFamily="50" charset="-127"/>
                <a:cs typeface="Arial" panose="020B0604020202020204" pitchFamily="34" charset="0"/>
              </a:rPr>
              <a:t>(2), 145 – 177. </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Gleditsch, K. S., &amp; Ward, M. D. (2006). Diffusion and the international context of</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democratization. </a:t>
            </a:r>
            <a:r>
              <a:rPr lang="en-US" sz="1800" i="1" dirty="0">
                <a:solidFill>
                  <a:srgbClr val="000000"/>
                </a:solidFill>
                <a:effectLst/>
                <a:ea typeface="맑은 고딕" panose="020B0503020000020004" pitchFamily="50" charset="-127"/>
                <a:cs typeface="Arial" panose="020B0604020202020204" pitchFamily="34" charset="0"/>
              </a:rPr>
              <a:t>International Organization, 60</a:t>
            </a:r>
            <a:r>
              <a:rPr lang="en-US" sz="1800" dirty="0">
                <a:solidFill>
                  <a:srgbClr val="000000"/>
                </a:solidFill>
                <a:effectLst/>
                <a:ea typeface="맑은 고딕" panose="020B0503020000020004" pitchFamily="50" charset="-127"/>
                <a:cs typeface="Arial" panose="020B0604020202020204" pitchFamily="34" charset="0"/>
              </a:rPr>
              <a:t>: 911 – 933.</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Ingram, P., &amp; Rao, Y. (2004). Store wars: Enactment and repeal of anti-chain-store legislation </a:t>
            </a:r>
            <a:r>
              <a:rPr lang="en-US" sz="1800" dirty="0" err="1">
                <a:solidFill>
                  <a:srgbClr val="000000"/>
                </a:solidFill>
                <a:effectLst/>
                <a:ea typeface="맑은 고딕" panose="020B0503020000020004" pitchFamily="50" charset="-127"/>
                <a:cs typeface="Arial" panose="020B0604020202020204" pitchFamily="34" charset="0"/>
              </a:rPr>
              <a:t>inAmerica</a:t>
            </a:r>
            <a:r>
              <a:rPr lang="en-US" sz="1800" dirty="0">
                <a:solidFill>
                  <a:srgbClr val="000000"/>
                </a:solidFill>
                <a:effectLst/>
                <a:ea typeface="맑은 고딕" panose="020B0503020000020004" pitchFamily="50" charset="-127"/>
                <a:cs typeface="Arial" panose="020B0604020202020204" pitchFamily="34" charset="0"/>
              </a:rPr>
              <a:t>. </a:t>
            </a:r>
            <a:r>
              <a:rPr lang="en-US" sz="1800" i="1" dirty="0">
                <a:solidFill>
                  <a:srgbClr val="000000"/>
                </a:solidFill>
                <a:effectLst/>
                <a:ea typeface="맑은 고딕" panose="020B0503020000020004" pitchFamily="50" charset="-127"/>
                <a:cs typeface="Arial" panose="020B0604020202020204" pitchFamily="34" charset="0"/>
              </a:rPr>
              <a:t>American Journal of Sociology, 110</a:t>
            </a:r>
            <a:r>
              <a:rPr lang="en-US" sz="1800" dirty="0">
                <a:solidFill>
                  <a:srgbClr val="000000"/>
                </a:solidFill>
                <a:effectLst/>
                <a:ea typeface="맑은 고딕" panose="020B0503020000020004" pitchFamily="50" charset="-127"/>
                <a:cs typeface="Arial" panose="020B0604020202020204" pitchFamily="34" charset="0"/>
              </a:rPr>
              <a:t>(2), 446 – 87.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Islahi, A. A. (2015). The genesis of Islamic economics : revisited. </a:t>
            </a:r>
            <a:r>
              <a:rPr lang="en-US" sz="1800" i="1" dirty="0">
                <a:solidFill>
                  <a:srgbClr val="000000"/>
                </a:solidFill>
                <a:effectLst/>
                <a:ea typeface="맑은 고딕" panose="020B0503020000020004" pitchFamily="50" charset="-127"/>
                <a:cs typeface="Arial" panose="020B0604020202020204" pitchFamily="34" charset="0"/>
              </a:rPr>
              <a:t>Islamic Economic Studies,</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맑은 고딕" panose="020B0503020000020004" pitchFamily="50" charset="-127"/>
                <a:cs typeface="Arial" panose="020B0604020202020204" pitchFamily="34" charset="0"/>
              </a:rPr>
              <a:t>23</a:t>
            </a:r>
            <a:r>
              <a:rPr lang="en-US" sz="1800" dirty="0">
                <a:solidFill>
                  <a:srgbClr val="000000"/>
                </a:solidFill>
                <a:effectLst/>
                <a:ea typeface="맑은 고딕" panose="020B0503020000020004" pitchFamily="50" charset="-127"/>
                <a:cs typeface="Arial" panose="020B0604020202020204" pitchFamily="34" charset="0"/>
              </a:rPr>
              <a:t>(2): 1 – 28. </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indent="0" algn="just">
              <a:lnSpc>
                <a:spcPct val="107000"/>
              </a:lnSpc>
              <a:spcBef>
                <a:spcPts val="0"/>
              </a:spcBef>
              <a:buNone/>
            </a:pPr>
            <a:r>
              <a:rPr lang="en-US" sz="1800" dirty="0">
                <a:solidFill>
                  <a:srgbClr val="000000"/>
                </a:solidFill>
                <a:effectLst/>
                <a:ea typeface="Times New Roman" panose="02020603050405020304" pitchFamily="18" charset="0"/>
                <a:cs typeface="Arial" panose="020B0604020202020204" pitchFamily="34" charset="0"/>
              </a:rPr>
              <a:t>Islamic Development Bank Annual Reports. Available at: </a:t>
            </a:r>
            <a:r>
              <a:rPr lang="en-US" sz="1800" u="sng" dirty="0">
                <a:solidFill>
                  <a:srgbClr val="000000"/>
                </a:solidFill>
                <a:effectLst/>
                <a:ea typeface="Times New Roman" panose="02020603050405020304" pitchFamily="18" charset="0"/>
                <a:cs typeface="Arial" panose="020B0604020202020204" pitchFamily="34" charset="0"/>
                <a:hlinkClick r:id="rId2"/>
              </a:rPr>
              <a:t>https://www.isdb.org/publications</a:t>
            </a:r>
            <a:r>
              <a:rPr lang="en-US" sz="1800" dirty="0">
                <a:solidFill>
                  <a:srgbClr val="000000"/>
                </a:solidFill>
                <a:effectLst/>
                <a:ea typeface="Times New Roman" panose="02020603050405020304" pitchFamily="18" charset="0"/>
                <a:cs typeface="Arial" panose="020B0604020202020204" pitchFamily="34" charset="0"/>
              </a:rPr>
              <a:t>.</a:t>
            </a: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Kuran, T. (1995). Islamic economics and the Islamic subeconomy</a:t>
            </a:r>
            <a:r>
              <a:rPr lang="en-US" sz="1800" i="1" dirty="0">
                <a:solidFill>
                  <a:srgbClr val="000000"/>
                </a:solidFill>
                <a:effectLst/>
                <a:ea typeface="Times New Roman" panose="02020603050405020304" pitchFamily="18" charset="0"/>
                <a:cs typeface="Arial" panose="020B0604020202020204" pitchFamily="34" charset="0"/>
              </a:rPr>
              <a:t>. Journal of Economic</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Times New Roman" panose="02020603050405020304" pitchFamily="18" charset="0"/>
                <a:cs typeface="Arial" panose="020B0604020202020204" pitchFamily="34" charset="0"/>
              </a:rPr>
              <a:t>Perspectives, 9</a:t>
            </a:r>
            <a:r>
              <a:rPr lang="en-US" sz="1800" dirty="0">
                <a:solidFill>
                  <a:srgbClr val="000000"/>
                </a:solidFill>
                <a:effectLst/>
                <a:ea typeface="Times New Roman" panose="02020603050405020304" pitchFamily="18" charset="0"/>
                <a:cs typeface="Arial" panose="020B0604020202020204" pitchFamily="34" charset="0"/>
              </a:rPr>
              <a:t>(4): 155–73.</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Kuran, T. (2004). </a:t>
            </a:r>
            <a:r>
              <a:rPr lang="en-US" sz="1800" i="1" dirty="0">
                <a:solidFill>
                  <a:srgbClr val="000000"/>
                </a:solidFill>
                <a:effectLst/>
                <a:ea typeface="Times New Roman" panose="02020603050405020304" pitchFamily="18" charset="0"/>
                <a:cs typeface="Arial" panose="020B0604020202020204" pitchFamily="34" charset="0"/>
              </a:rPr>
              <a:t>Islam and mammon: the economic predicaments of Islamism. Princeton</a:t>
            </a:r>
            <a:r>
              <a:rPr lang="en-US" sz="1800" dirty="0">
                <a:solidFill>
                  <a:srgbClr val="000000"/>
                </a:solidFill>
                <a:effectLst/>
                <a:ea typeface="Times New Roman" panose="02020603050405020304" pitchFamily="18" charset="0"/>
                <a:cs typeface="Arial" panose="020B0604020202020204" pitchFamily="34" charset="0"/>
              </a:rPr>
              <a:t>:</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Princeton University Press.</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Kuran, T. (2010). </a:t>
            </a:r>
            <a:r>
              <a:rPr lang="en-US" sz="1800" i="1" dirty="0">
                <a:solidFill>
                  <a:srgbClr val="000000"/>
                </a:solidFill>
                <a:effectLst/>
                <a:ea typeface="Times New Roman" panose="02020603050405020304" pitchFamily="18" charset="0"/>
                <a:cs typeface="Arial" panose="020B0604020202020204" pitchFamily="34" charset="0"/>
              </a:rPr>
              <a:t>The long divergence: how Islamic law held back the Middle East</a:t>
            </a:r>
            <a:r>
              <a:rPr lang="en-US" sz="1800" dirty="0">
                <a:solidFill>
                  <a:srgbClr val="000000"/>
                </a:solidFill>
                <a:effectLst/>
                <a:ea typeface="Times New Roman" panose="02020603050405020304" pitchFamily="18" charset="0"/>
                <a:cs typeface="Arial" panose="020B0604020202020204" pitchFamily="34" charset="0"/>
              </a:rPr>
              <a:t>. Princeton:</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Princeton University Press.</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Kuran, T. (2011). </a:t>
            </a:r>
            <a:r>
              <a:rPr lang="en-US" sz="1800" i="1" dirty="0">
                <a:solidFill>
                  <a:srgbClr val="000000"/>
                </a:solidFill>
                <a:effectLst/>
                <a:ea typeface="Times New Roman" panose="02020603050405020304" pitchFamily="18" charset="0"/>
                <a:cs typeface="Arial" panose="020B0604020202020204" pitchFamily="34" charset="0"/>
              </a:rPr>
              <a:t>The long divergence: How Islamic law held back the Middle East.</a:t>
            </a:r>
            <a:r>
              <a:rPr lang="en-US" sz="1800" dirty="0">
                <a:solidFill>
                  <a:srgbClr val="000000"/>
                </a:solidFill>
                <a:effectLst/>
                <a:ea typeface="Times New Roman" panose="02020603050405020304" pitchFamily="18" charset="0"/>
                <a:cs typeface="Arial" panose="020B0604020202020204" pitchFamily="34" charset="0"/>
              </a:rPr>
              <a:t> New Jersey:</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Princeton University Press. </a:t>
            </a: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p:txBody>
      </p:sp>
      <p:sp>
        <p:nvSpPr>
          <p:cNvPr id="4" name="Footer Placeholder 3">
            <a:extLst>
              <a:ext uri="{FF2B5EF4-FFF2-40B4-BE49-F238E27FC236}">
                <a16:creationId xmlns:a16="http://schemas.microsoft.com/office/drawing/2014/main" id="{9D509BA4-7788-4EBB-B03D-0F6D98777303}"/>
              </a:ext>
            </a:extLst>
          </p:cNvPr>
          <p:cNvSpPr>
            <a:spLocks noGrp="1"/>
          </p:cNvSpPr>
          <p:nvPr>
            <p:ph type="ftr" sz="quarter" idx="11"/>
          </p:nvPr>
        </p:nvSpPr>
        <p:spPr>
          <a:xfrm>
            <a:off x="2585156" y="6356350"/>
            <a:ext cx="6920088"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DB957DE3-DB9B-468D-A107-FF93F8A952DE}"/>
              </a:ext>
            </a:extLst>
          </p:cNvPr>
          <p:cNvSpPr>
            <a:spLocks noGrp="1"/>
          </p:cNvSpPr>
          <p:nvPr>
            <p:ph type="sldNum" sz="quarter" idx="12"/>
          </p:nvPr>
        </p:nvSpPr>
        <p:spPr/>
        <p:txBody>
          <a:bodyPr/>
          <a:lstStyle/>
          <a:p>
            <a:fld id="{12C2CDAB-D5CA-42B9-A2DB-CB96900DA1AC}" type="slidenum">
              <a:rPr lang="en-US" smtClean="0"/>
              <a:t>19</a:t>
            </a:fld>
            <a:endParaRPr lang="en-US"/>
          </a:p>
        </p:txBody>
      </p:sp>
    </p:spTree>
    <p:extLst>
      <p:ext uri="{BB962C8B-B14F-4D97-AF65-F5344CB8AC3E}">
        <p14:creationId xmlns:p14="http://schemas.microsoft.com/office/powerpoint/2010/main" val="293000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8A71D-AC13-49B1-A555-B4864AA3CE06}"/>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B1040DB8-672C-438B-AC1C-F79BE369DFB4}"/>
              </a:ext>
            </a:extLst>
          </p:cNvPr>
          <p:cNvSpPr>
            <a:spLocks noGrp="1"/>
          </p:cNvSpPr>
          <p:nvPr>
            <p:ph idx="1"/>
          </p:nvPr>
        </p:nvSpPr>
        <p:spPr/>
        <p:txBody>
          <a:bodyPr>
            <a:normAutofit/>
          </a:bodyPr>
          <a:lstStyle/>
          <a:p>
            <a:r>
              <a:rPr lang="en-US" sz="2400" dirty="0"/>
              <a:t>Islam is 1,400 years old. But ‘Islamic finance’, ‘Islamic economics’ as distinct practice/field of study emerged in the 2</a:t>
            </a:r>
            <a:r>
              <a:rPr lang="en-US" sz="2400" baseline="30000" dirty="0"/>
              <a:t>nd</a:t>
            </a:r>
            <a:r>
              <a:rPr lang="en-US" sz="2400" dirty="0"/>
              <a:t> half of the 20</a:t>
            </a:r>
            <a:r>
              <a:rPr lang="en-US" sz="2400" baseline="30000" dirty="0"/>
              <a:t>th</a:t>
            </a:r>
            <a:r>
              <a:rPr lang="en-US" sz="2400" dirty="0"/>
              <a:t> century. </a:t>
            </a:r>
          </a:p>
          <a:p>
            <a:endParaRPr lang="en-US" sz="2400" dirty="0"/>
          </a:p>
          <a:p>
            <a:r>
              <a:rPr lang="en-US" sz="2400" dirty="0"/>
              <a:t>Traces of proto-Islamic financial organizations in Egypt and Malaysia.</a:t>
            </a:r>
          </a:p>
          <a:p>
            <a:pPr marL="0" indent="0">
              <a:buNone/>
            </a:pPr>
            <a:endParaRPr lang="en-US" sz="2400" dirty="0"/>
          </a:p>
          <a:p>
            <a:r>
              <a:rPr lang="en-US" sz="2400" dirty="0"/>
              <a:t>Organized effort to bring back the glory of Islam and its practices occurred through the formation of OIC (Organization of Islamic Cooperation) in 1969. </a:t>
            </a:r>
          </a:p>
          <a:p>
            <a:endParaRPr lang="en-US" sz="2400" dirty="0"/>
          </a:p>
          <a:p>
            <a:r>
              <a:rPr lang="en-US" sz="2400" dirty="0"/>
              <a:t>The formation of Islamic Development Bank in 1975 followed from the OIC. </a:t>
            </a:r>
          </a:p>
          <a:p>
            <a:endParaRPr lang="en-US" sz="2400" dirty="0"/>
          </a:p>
          <a:p>
            <a:endParaRPr lang="en-US" sz="2400" dirty="0"/>
          </a:p>
        </p:txBody>
      </p:sp>
      <p:sp>
        <p:nvSpPr>
          <p:cNvPr id="4" name="Slide Number Placeholder 3">
            <a:extLst>
              <a:ext uri="{FF2B5EF4-FFF2-40B4-BE49-F238E27FC236}">
                <a16:creationId xmlns:a16="http://schemas.microsoft.com/office/drawing/2014/main" id="{BDCC4AFE-654F-4C74-962C-FD7524110E23}"/>
              </a:ext>
            </a:extLst>
          </p:cNvPr>
          <p:cNvSpPr>
            <a:spLocks noGrp="1"/>
          </p:cNvSpPr>
          <p:nvPr>
            <p:ph type="sldNum" sz="quarter" idx="12"/>
          </p:nvPr>
        </p:nvSpPr>
        <p:spPr/>
        <p:txBody>
          <a:bodyPr/>
          <a:lstStyle/>
          <a:p>
            <a:fld id="{424F9B72-05C7-4F53-ADD7-D2690BB4E813}" type="slidenum">
              <a:rPr lang="en-US" smtClean="0"/>
              <a:t>2</a:t>
            </a:fld>
            <a:endParaRPr lang="en-US"/>
          </a:p>
        </p:txBody>
      </p:sp>
      <p:sp>
        <p:nvSpPr>
          <p:cNvPr id="5" name="Footer Placeholder 3">
            <a:extLst>
              <a:ext uri="{FF2B5EF4-FFF2-40B4-BE49-F238E27FC236}">
                <a16:creationId xmlns:a16="http://schemas.microsoft.com/office/drawing/2014/main" id="{A989FB50-C264-400C-8245-3BDBE065CFB4}"/>
              </a:ext>
            </a:extLst>
          </p:cNvPr>
          <p:cNvSpPr>
            <a:spLocks noGrp="1"/>
          </p:cNvSpPr>
          <p:nvPr>
            <p:ph type="ftr" sz="quarter" idx="11"/>
          </p:nvPr>
        </p:nvSpPr>
        <p:spPr>
          <a:xfrm>
            <a:off x="3051626" y="6356349"/>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234197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1D08A-18CD-4009-901C-051B741D9FBB}"/>
              </a:ext>
            </a:extLst>
          </p:cNvPr>
          <p:cNvSpPr>
            <a:spLocks noGrp="1"/>
          </p:cNvSpPr>
          <p:nvPr>
            <p:ph type="title"/>
          </p:nvPr>
        </p:nvSpPr>
        <p:spPr>
          <a:xfrm>
            <a:off x="838200" y="116237"/>
            <a:ext cx="10515600" cy="661529"/>
          </a:xfrm>
        </p:spPr>
        <p:txBody>
          <a:bodyPr>
            <a:normAutofit fontScale="90000"/>
          </a:bodyPr>
          <a:lstStyle/>
          <a:p>
            <a:r>
              <a:rPr lang="en-US" dirty="0"/>
              <a:t>Bibliography (continued)</a:t>
            </a:r>
          </a:p>
        </p:txBody>
      </p:sp>
      <p:sp>
        <p:nvSpPr>
          <p:cNvPr id="3" name="Content Placeholder 2">
            <a:extLst>
              <a:ext uri="{FF2B5EF4-FFF2-40B4-BE49-F238E27FC236}">
                <a16:creationId xmlns:a16="http://schemas.microsoft.com/office/drawing/2014/main" id="{51EF08F9-31D4-451C-B033-D3DBC2635EA7}"/>
              </a:ext>
            </a:extLst>
          </p:cNvPr>
          <p:cNvSpPr>
            <a:spLocks noGrp="1"/>
          </p:cNvSpPr>
          <p:nvPr>
            <p:ph idx="1"/>
          </p:nvPr>
        </p:nvSpPr>
        <p:spPr>
          <a:xfrm>
            <a:off x="838200" y="755237"/>
            <a:ext cx="11071578" cy="5533261"/>
          </a:xfrm>
        </p:spPr>
        <p:txBody>
          <a:bodyPr>
            <a:normAutofit fontScale="47500" lnSpcReduction="20000"/>
          </a:bodyPr>
          <a:lstStyle/>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La Porta, R., Lopez-de-Silanes, F., Shleifer, A., &amp; </a:t>
            </a:r>
            <a:r>
              <a:rPr lang="en-US" sz="1800" dirty="0" err="1">
                <a:solidFill>
                  <a:srgbClr val="000000"/>
                </a:solidFill>
                <a:effectLst/>
                <a:ea typeface="Times New Roman" panose="02020603050405020304" pitchFamily="18" charset="0"/>
                <a:cs typeface="Arial" panose="020B0604020202020204" pitchFamily="34" charset="0"/>
              </a:rPr>
              <a:t>Vishny</a:t>
            </a:r>
            <a:r>
              <a:rPr lang="en-US" sz="1800" dirty="0">
                <a:solidFill>
                  <a:srgbClr val="000000"/>
                </a:solidFill>
                <a:effectLst/>
                <a:ea typeface="Times New Roman" panose="02020603050405020304" pitchFamily="18" charset="0"/>
                <a:cs typeface="Arial" panose="020B0604020202020204" pitchFamily="34" charset="0"/>
              </a:rPr>
              <a:t>, R. W. (1997). Legal determinants of</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external finance. </a:t>
            </a:r>
            <a:r>
              <a:rPr lang="en-US" sz="1800" i="1" dirty="0">
                <a:solidFill>
                  <a:srgbClr val="000000"/>
                </a:solidFill>
                <a:effectLst/>
                <a:ea typeface="Times New Roman" panose="02020603050405020304" pitchFamily="18" charset="0"/>
                <a:cs typeface="Arial" panose="020B0604020202020204" pitchFamily="34" charset="0"/>
              </a:rPr>
              <a:t>Journal of Finance, 52</a:t>
            </a:r>
            <a:r>
              <a:rPr lang="en-US" sz="1800" dirty="0">
                <a:solidFill>
                  <a:srgbClr val="000000"/>
                </a:solidFill>
                <a:effectLst/>
                <a:ea typeface="Times New Roman" panose="02020603050405020304" pitchFamily="18" charset="0"/>
                <a:cs typeface="Arial" panose="020B0604020202020204" pitchFamily="34" charset="0"/>
              </a:rPr>
              <a:t>(2), 1131 – 1150. </a:t>
            </a: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Times New Roman" panose="02020603050405020304" pitchFamily="18" charset="0"/>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La Porta, R., Lopez-de-Silanes, F., &amp; Shleifer, A. (2008). The economic consequences of legal</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origins. </a:t>
            </a:r>
            <a:r>
              <a:rPr lang="en-US" sz="1800" i="1" dirty="0">
                <a:solidFill>
                  <a:srgbClr val="000000"/>
                </a:solidFill>
                <a:effectLst/>
                <a:ea typeface="Times New Roman" panose="02020603050405020304" pitchFamily="18" charset="0"/>
                <a:cs typeface="Arial" panose="020B0604020202020204" pitchFamily="34" charset="0"/>
              </a:rPr>
              <a:t>Journal of Economic Literature, 46</a:t>
            </a:r>
            <a:r>
              <a:rPr lang="en-US" sz="1800" dirty="0">
                <a:solidFill>
                  <a:srgbClr val="000000"/>
                </a:solidFill>
                <a:effectLst/>
                <a:ea typeface="Times New Roman" panose="02020603050405020304" pitchFamily="18" charset="0"/>
                <a:cs typeface="Arial" panose="020B0604020202020204" pitchFamily="34" charset="0"/>
              </a:rPr>
              <a:t>(2), 285 – 332.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Lee, C. K., &amp; Strang, D. (2006). The international diffusion of public sector downsizing.</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맑은 고딕" panose="020B0503020000020004" pitchFamily="50" charset="-127"/>
                <a:cs typeface="Arial" panose="020B0604020202020204" pitchFamily="34" charset="0"/>
              </a:rPr>
              <a:t>International Organization, 60</a:t>
            </a:r>
            <a:r>
              <a:rPr lang="en-US" sz="1800" dirty="0">
                <a:solidFill>
                  <a:srgbClr val="000000"/>
                </a:solidFill>
                <a:effectLst/>
                <a:ea typeface="맑은 고딕" panose="020B0503020000020004" pitchFamily="50" charset="-127"/>
                <a:cs typeface="Arial" panose="020B0604020202020204" pitchFamily="34" charset="0"/>
              </a:rPr>
              <a:t>(4), 883–909.</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kern="1200" dirty="0">
                <a:solidFill>
                  <a:srgbClr val="000000"/>
                </a:solidFill>
                <a:effectLst/>
                <a:ea typeface="맑은 고딕" panose="020B0503020000020004" pitchFamily="50" charset="-127"/>
                <a:cs typeface="Arial" panose="020B0604020202020204" pitchFamily="34" charset="0"/>
              </a:rPr>
              <a:t>March, A. F. (2015). Political Islam: theory. </a:t>
            </a:r>
            <a:r>
              <a:rPr lang="en-US" sz="1800" i="1" kern="1200" dirty="0">
                <a:solidFill>
                  <a:srgbClr val="000000"/>
                </a:solidFill>
                <a:effectLst/>
                <a:ea typeface="맑은 고딕" panose="020B0503020000020004" pitchFamily="50" charset="-127"/>
                <a:cs typeface="Arial" panose="020B0604020202020204" pitchFamily="34" charset="0"/>
              </a:rPr>
              <a:t>Annual Review of Political Science, 18,</a:t>
            </a:r>
            <a:r>
              <a:rPr lang="en-US" sz="1800" kern="1200" dirty="0">
                <a:solidFill>
                  <a:srgbClr val="000000"/>
                </a:solidFill>
                <a:effectLst/>
                <a:ea typeface="맑은 고딕" panose="020B0503020000020004" pitchFamily="50" charset="-127"/>
                <a:cs typeface="Arial" panose="020B0604020202020204" pitchFamily="34" charset="0"/>
              </a:rPr>
              <a:t> 103 – 23. </a:t>
            </a:r>
            <a:endParaRPr lang="en-US" sz="1800" kern="12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Meenai, S. A. (1989). </a:t>
            </a:r>
            <a:r>
              <a:rPr lang="en-US" sz="1800" i="1" dirty="0">
                <a:solidFill>
                  <a:srgbClr val="000000"/>
                </a:solidFill>
                <a:effectLst/>
                <a:ea typeface="Times New Roman" panose="02020603050405020304" pitchFamily="18" charset="0"/>
                <a:cs typeface="Arial" panose="020B0604020202020204" pitchFamily="34" charset="0"/>
              </a:rPr>
              <a:t>The Islamic Development Bank: a case study of Islamic co-operation</a:t>
            </a:r>
            <a:r>
              <a:rPr lang="en-US" sz="1800" dirty="0">
                <a:solidFill>
                  <a:srgbClr val="000000"/>
                </a:solidFill>
                <a:effectLst/>
                <a:ea typeface="Times New Roman" panose="02020603050405020304" pitchFamily="18" charset="0"/>
                <a:cs typeface="Arial" panose="020B0604020202020204" pitchFamily="34" charset="0"/>
              </a:rPr>
              <a:t>.</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London &amp; New York: Kegan Paul International. </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Meseguer, C. (2005). Policy learning, policy diffusion, and the making of a new order. </a:t>
            </a:r>
            <a:r>
              <a:rPr lang="en-US" sz="1800" i="1" dirty="0">
                <a:solidFill>
                  <a:srgbClr val="000000"/>
                </a:solidFill>
                <a:effectLst/>
                <a:ea typeface="맑은 고딕" panose="020B0503020000020004" pitchFamily="50" charset="-127"/>
                <a:cs typeface="Arial" panose="020B0604020202020204" pitchFamily="34" charset="0"/>
              </a:rPr>
              <a:t>The</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맑은 고딕" panose="020B0503020000020004" pitchFamily="50" charset="-127"/>
                <a:cs typeface="Arial" panose="020B0604020202020204" pitchFamily="34" charset="0"/>
              </a:rPr>
              <a:t>Annals of the American Academy of Political and Social Science, 598</a:t>
            </a:r>
            <a:r>
              <a:rPr lang="en-US" sz="1800" dirty="0">
                <a:solidFill>
                  <a:srgbClr val="000000"/>
                </a:solidFill>
                <a:effectLst/>
                <a:ea typeface="맑은 고딕" panose="020B0503020000020004" pitchFamily="50" charset="-127"/>
                <a:cs typeface="Arial" panose="020B0604020202020204" pitchFamily="34" charset="0"/>
              </a:rPr>
              <a:t>(1), 67 – 82.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Meyer, J. W., &amp; Bromley, P. (2013). The worldwide expansion of “organization”. </a:t>
            </a:r>
            <a:r>
              <a:rPr lang="en-US" sz="1800" i="1" dirty="0">
                <a:solidFill>
                  <a:srgbClr val="000000"/>
                </a:solidFill>
                <a:effectLst/>
                <a:ea typeface="맑은 고딕" panose="020B0503020000020004" pitchFamily="50" charset="-127"/>
                <a:cs typeface="Arial" panose="020B0604020202020204" pitchFamily="34" charset="0"/>
              </a:rPr>
              <a:t>Sociological Theory, 31</a:t>
            </a:r>
            <a:r>
              <a:rPr lang="en-US" sz="1800" dirty="0">
                <a:solidFill>
                  <a:srgbClr val="000000"/>
                </a:solidFill>
                <a:effectLst/>
                <a:ea typeface="맑은 고딕" panose="020B0503020000020004" pitchFamily="50" charset="-127"/>
                <a:cs typeface="Arial" panose="020B0604020202020204" pitchFamily="34" charset="0"/>
              </a:rPr>
              <a:t>(4), 266 – 289.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Meyer, J. W., Boli, J., Thomas, G., &amp; Ramirez, F. O. (1997). World society and the nation-state.</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맑은 고딕" panose="020B0503020000020004" pitchFamily="50" charset="-127"/>
                <a:cs typeface="Arial" panose="020B0604020202020204" pitchFamily="34" charset="0"/>
              </a:rPr>
              <a:t>American Journal of Sociology, 103</a:t>
            </a:r>
            <a:r>
              <a:rPr lang="en-US" sz="1800" dirty="0">
                <a:solidFill>
                  <a:srgbClr val="000000"/>
                </a:solidFill>
                <a:effectLst/>
                <a:ea typeface="맑은 고딕" panose="020B0503020000020004" pitchFamily="50" charset="-127"/>
                <a:cs typeface="Arial" panose="020B0604020202020204" pitchFamily="34" charset="0"/>
              </a:rPr>
              <a:t>(1): 273 – 298. </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Meyer, J. W., Ramirez, F. O., Rubinson, R., &amp; Boli-Bennett, J. (1977). The world educational</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맑은 고딕" panose="020B0503020000020004" pitchFamily="50" charset="-127"/>
                <a:cs typeface="Arial" panose="020B0604020202020204" pitchFamily="34" charset="0"/>
              </a:rPr>
              <a:t>revolution, 1950–1970. </a:t>
            </a:r>
            <a:r>
              <a:rPr lang="en-US" sz="1800" i="1" dirty="0">
                <a:solidFill>
                  <a:srgbClr val="000000"/>
                </a:solidFill>
                <a:effectLst/>
                <a:ea typeface="맑은 고딕" panose="020B0503020000020004" pitchFamily="50" charset="-127"/>
                <a:cs typeface="Arial" panose="020B0604020202020204" pitchFamily="34" charset="0"/>
              </a:rPr>
              <a:t>Sociology of Education, 50</a:t>
            </a:r>
            <a:r>
              <a:rPr lang="en-US" sz="1800" dirty="0">
                <a:solidFill>
                  <a:srgbClr val="000000"/>
                </a:solidFill>
                <a:effectLst/>
                <a:ea typeface="맑은 고딕" panose="020B0503020000020004" pitchFamily="50" charset="-127"/>
                <a:cs typeface="Arial" panose="020B0604020202020204" pitchFamily="34" charset="0"/>
              </a:rPr>
              <a:t>(4), 242–58.</a:t>
            </a: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Meyer, J. W., Ramirez, F. O., &amp; Soysal, Y. N. (1992). World expansion of mass education, 1870</a:t>
            </a:r>
            <a:r>
              <a:rPr lang="en-US" sz="1800" dirty="0">
                <a:ea typeface="맑은 고딕" panose="020B0503020000020004" pitchFamily="50" charset="-127"/>
                <a:cs typeface="Arial" panose="020B0604020202020204" pitchFamily="34" charset="0"/>
              </a:rPr>
              <a:t>-</a:t>
            </a:r>
            <a:r>
              <a:rPr lang="en-US" sz="1800" dirty="0">
                <a:solidFill>
                  <a:srgbClr val="000000"/>
                </a:solidFill>
                <a:effectLst/>
                <a:ea typeface="맑은 고딕" panose="020B0503020000020004" pitchFamily="50" charset="-127"/>
                <a:cs typeface="Arial" panose="020B0604020202020204" pitchFamily="34" charset="0"/>
              </a:rPr>
              <a:t>1980. </a:t>
            </a:r>
            <a:r>
              <a:rPr lang="en-US" sz="1800" i="1" dirty="0">
                <a:solidFill>
                  <a:srgbClr val="000000"/>
                </a:solidFill>
                <a:effectLst/>
                <a:ea typeface="맑은 고딕" panose="020B0503020000020004" pitchFamily="50" charset="-127"/>
                <a:cs typeface="Arial" panose="020B0604020202020204" pitchFamily="34" charset="0"/>
              </a:rPr>
              <a:t>Sociology of Education, 65</a:t>
            </a:r>
            <a:r>
              <a:rPr lang="en-US" sz="1800" dirty="0">
                <a:solidFill>
                  <a:srgbClr val="000000"/>
                </a:solidFill>
                <a:effectLst/>
                <a:ea typeface="맑은 고딕" panose="020B0503020000020004" pitchFamily="50" charset="-127"/>
                <a:cs typeface="Arial" panose="020B0604020202020204" pitchFamily="34" charset="0"/>
              </a:rPr>
              <a:t>(2),128–49.</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Rao, H., &amp; Hirsch, P. (2003). ‘</a:t>
            </a:r>
            <a:r>
              <a:rPr lang="en-US" sz="1800" dirty="0" err="1">
                <a:solidFill>
                  <a:srgbClr val="000000"/>
                </a:solidFill>
                <a:effectLst/>
                <a:ea typeface="맑은 고딕" panose="020B0503020000020004" pitchFamily="50" charset="-127"/>
                <a:cs typeface="Arial" panose="020B0604020202020204" pitchFamily="34" charset="0"/>
              </a:rPr>
              <a:t>Czechmate</a:t>
            </a:r>
            <a:r>
              <a:rPr lang="en-US" sz="1800" dirty="0">
                <a:solidFill>
                  <a:srgbClr val="000000"/>
                </a:solidFill>
                <a:effectLst/>
                <a:ea typeface="맑은 고딕" panose="020B0503020000020004" pitchFamily="50" charset="-127"/>
                <a:cs typeface="Arial" panose="020B0604020202020204" pitchFamily="34" charset="0"/>
              </a:rPr>
              <a:t>’: the old banking elite and the construction of investment privatization funds in the Czech Republic. Socio-Economic Review (2003), 1, 247 – 269. </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Simmons, B. A., Dobbin, F., &amp; Garrett, G. (2008). Introduction: the diffusion of liberalization. In The global diffusion of markets and democracy Edited by Beth A. Simmons, Frank Dobbin, and Geoffrey Garrett. New York: Cambridge University Press. </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a typeface="맑은 고딕" panose="020B0503020000020004" pitchFamily="50" charset="-127"/>
                <a:cs typeface="Arial" panose="020B0604020202020204" pitchFamily="34" charset="0"/>
              </a:rPr>
              <a:t>Strang, D., &amp; Soule, S. A. (1998). Diffusion in organizations and social movements: from hybrid corn to poison pills. Annual Review of Sociology, 24, 265 – 90. </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a typeface="맑은 고딕" panose="020B0503020000020004" pitchFamily="50" charset="-127"/>
                <a:cs typeface="Arial" panose="020B0604020202020204" pitchFamily="34" charset="0"/>
              </a:rPr>
              <a:t>Stryker, R. (2002). A political approach to organizations and institutions. Research in the Sociology of Organizations, 19, 169 – 91. </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a typeface="맑은 고딕" panose="020B0503020000020004" pitchFamily="50" charset="-127"/>
                <a:cs typeface="Arial" panose="020B0604020202020204" pitchFamily="34" charset="0"/>
              </a:rPr>
              <a:t>Smelser, N. J., &amp; Swedberg, R. (2005) (edited). The handbook of economic sociology 2</a:t>
            </a:r>
            <a:r>
              <a:rPr lang="en-US" sz="1800" baseline="30000" dirty="0">
                <a:solidFill>
                  <a:srgbClr val="000000"/>
                </a:solidFill>
                <a:ea typeface="맑은 고딕" panose="020B0503020000020004" pitchFamily="50" charset="-127"/>
                <a:cs typeface="Arial" panose="020B0604020202020204" pitchFamily="34" charset="0"/>
              </a:rPr>
              <a:t>nd</a:t>
            </a:r>
            <a:r>
              <a:rPr lang="en-US" sz="1800" dirty="0">
                <a:solidFill>
                  <a:srgbClr val="000000"/>
                </a:solidFill>
                <a:ea typeface="맑은 고딕" panose="020B0503020000020004" pitchFamily="50" charset="-127"/>
                <a:cs typeface="Arial" panose="020B0604020202020204" pitchFamily="34" charset="0"/>
              </a:rPr>
              <a:t> edition. NJ: Princeton University Press. </a:t>
            </a:r>
          </a:p>
          <a:p>
            <a:pPr marL="0" marR="0" indent="0" algn="just">
              <a:lnSpc>
                <a:spcPct val="107000"/>
              </a:lnSpc>
              <a:spcBef>
                <a:spcPts val="0"/>
              </a:spcBef>
              <a:spcAft>
                <a:spcPts val="0"/>
              </a:spcAft>
              <a:buNone/>
            </a:pPr>
            <a:endParaRPr lang="en-US" sz="1800" dirty="0">
              <a:solidFill>
                <a:srgbClr val="000000"/>
              </a:solidFill>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err="1">
                <a:solidFill>
                  <a:srgbClr val="000000"/>
                </a:solidFill>
                <a:effectLst/>
                <a:ea typeface="맑은 고딕" panose="020B0503020000020004" pitchFamily="50" charset="-127"/>
                <a:cs typeface="Arial" panose="020B0604020202020204" pitchFamily="34" charset="0"/>
              </a:rPr>
              <a:t>Rudnyckyj</a:t>
            </a:r>
            <a:r>
              <a:rPr lang="en-US" sz="1800" dirty="0">
                <a:solidFill>
                  <a:srgbClr val="000000"/>
                </a:solidFill>
                <a:effectLst/>
                <a:ea typeface="맑은 고딕" panose="020B0503020000020004" pitchFamily="50" charset="-127"/>
                <a:cs typeface="Arial" panose="020B0604020202020204" pitchFamily="34" charset="0"/>
              </a:rPr>
              <a:t>, D. (2014). Islamic finance and the afterlives of Development in Malaysia. </a:t>
            </a:r>
            <a:r>
              <a:rPr lang="en-US" sz="1800" i="1" dirty="0">
                <a:solidFill>
                  <a:srgbClr val="000000"/>
                </a:solidFill>
                <a:effectLst/>
                <a:ea typeface="맑은 고딕" panose="020B0503020000020004" pitchFamily="50" charset="-127"/>
                <a:cs typeface="Arial" panose="020B0604020202020204" pitchFamily="34" charset="0"/>
              </a:rPr>
              <a:t>Political</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맑은 고딕" panose="020B0503020000020004" pitchFamily="50" charset="-127"/>
                <a:cs typeface="Arial" panose="020B0604020202020204" pitchFamily="34" charset="0"/>
              </a:rPr>
              <a:t>and Legal Anthropology Review, 37</a:t>
            </a:r>
            <a:r>
              <a:rPr lang="en-US" sz="1800" dirty="0">
                <a:solidFill>
                  <a:srgbClr val="000000"/>
                </a:solidFill>
                <a:effectLst/>
                <a:ea typeface="맑은 고딕" panose="020B0503020000020004" pitchFamily="50" charset="-127"/>
                <a:cs typeface="Arial" panose="020B0604020202020204" pitchFamily="34" charset="0"/>
              </a:rPr>
              <a:t>(1): 69 – 88. </a:t>
            </a: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맑은 고딕" panose="020B0503020000020004" pitchFamily="50" charset="-127"/>
                <a:cs typeface="Arial" panose="020B0604020202020204" pitchFamily="34" charset="0"/>
              </a:rPr>
              <a:t>Wallerstein, I. (2000). Globalization or age of transition? A long-term view of the trajectory of </a:t>
            </a:r>
            <a:r>
              <a:rPr lang="en-US" sz="1800" dirty="0" err="1">
                <a:solidFill>
                  <a:srgbClr val="000000"/>
                </a:solidFill>
                <a:effectLst/>
                <a:ea typeface="맑은 고딕" panose="020B0503020000020004" pitchFamily="50" charset="-127"/>
                <a:cs typeface="Arial" panose="020B0604020202020204" pitchFamily="34" charset="0"/>
              </a:rPr>
              <a:t>theworld</a:t>
            </a:r>
            <a:r>
              <a:rPr lang="en-US" sz="1800" dirty="0">
                <a:solidFill>
                  <a:srgbClr val="000000"/>
                </a:solidFill>
                <a:effectLst/>
                <a:ea typeface="맑은 고딕" panose="020B0503020000020004" pitchFamily="50" charset="-127"/>
                <a:cs typeface="Arial" panose="020B0604020202020204" pitchFamily="34" charset="0"/>
              </a:rPr>
              <a:t>-system. International Sociology, 15(2): 249 – 265. </a:t>
            </a:r>
          </a:p>
          <a:p>
            <a:pPr marL="0" marR="0" indent="0" algn="just">
              <a:lnSpc>
                <a:spcPct val="107000"/>
              </a:lnSpc>
              <a:spcBef>
                <a:spcPts val="0"/>
              </a:spcBef>
              <a:spcAft>
                <a:spcPts val="0"/>
              </a:spcAft>
              <a:buNone/>
            </a:pPr>
            <a:endParaRPr lang="en-US" sz="1800" dirty="0">
              <a:solidFill>
                <a:srgbClr val="000000"/>
              </a:solidFill>
              <a:effectLst/>
              <a:ea typeface="Times New Roman" panose="02020603050405020304" pitchFamily="18" charset="0"/>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Wilson, R. (2009) The development of Islamic finance in the GCC. Kuwait </a:t>
            </a:r>
            <a:r>
              <a:rPr lang="en-US" sz="1800" dirty="0" err="1">
                <a:solidFill>
                  <a:srgbClr val="000000"/>
                </a:solidFill>
                <a:effectLst/>
                <a:ea typeface="Times New Roman" panose="02020603050405020304" pitchFamily="18" charset="0"/>
                <a:cs typeface="Arial" panose="020B0604020202020204" pitchFamily="34" charset="0"/>
              </a:rPr>
              <a:t>Programme</a:t>
            </a:r>
            <a:r>
              <a:rPr lang="en-US" sz="1800" dirty="0">
                <a:solidFill>
                  <a:srgbClr val="000000"/>
                </a:solidFill>
                <a:effectLst/>
                <a:ea typeface="Times New Roman" panose="02020603050405020304" pitchFamily="18" charset="0"/>
                <a:cs typeface="Arial" panose="020B0604020202020204" pitchFamily="34" charset="0"/>
              </a:rPr>
              <a:t> on</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Development, Governance and </a:t>
            </a:r>
            <a:r>
              <a:rPr lang="en-US" sz="1800" dirty="0" err="1">
                <a:solidFill>
                  <a:srgbClr val="000000"/>
                </a:solidFill>
                <a:effectLst/>
                <a:ea typeface="Times New Roman" panose="02020603050405020304" pitchFamily="18" charset="0"/>
                <a:cs typeface="Arial" panose="020B0604020202020204" pitchFamily="34" charset="0"/>
              </a:rPr>
              <a:t>Globalisation</a:t>
            </a:r>
            <a:r>
              <a:rPr lang="en-US" sz="1800" dirty="0">
                <a:solidFill>
                  <a:srgbClr val="000000"/>
                </a:solidFill>
                <a:effectLst/>
                <a:ea typeface="Times New Roman" panose="02020603050405020304" pitchFamily="18" charset="0"/>
                <a:cs typeface="Arial" panose="020B0604020202020204" pitchFamily="34" charset="0"/>
              </a:rPr>
              <a:t> in the Gulf States. London School of Economics and Political Science, London, UK. http://eprints.lse.ac.uk/55281/1/Wilson-2009.pdf</a:t>
            </a: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Times New Roman" panose="02020603050405020304" pitchFamily="18" charset="0"/>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Woods, N. (2006). </a:t>
            </a:r>
            <a:r>
              <a:rPr lang="en-US" sz="1800" i="1" dirty="0">
                <a:solidFill>
                  <a:srgbClr val="000000"/>
                </a:solidFill>
                <a:effectLst/>
                <a:ea typeface="Times New Roman" panose="02020603050405020304" pitchFamily="18" charset="0"/>
                <a:cs typeface="Arial" panose="020B0604020202020204" pitchFamily="34" charset="0"/>
              </a:rPr>
              <a:t>The globalizers: the IMF, the World Bank, and their borrowers.</a:t>
            </a:r>
            <a:r>
              <a:rPr lang="en-US" sz="1800" dirty="0">
                <a:solidFill>
                  <a:srgbClr val="000000"/>
                </a:solidFill>
                <a:effectLst/>
                <a:ea typeface="Times New Roman" panose="02020603050405020304" pitchFamily="18" charset="0"/>
                <a:cs typeface="Arial" panose="020B0604020202020204" pitchFamily="34" charset="0"/>
              </a:rPr>
              <a:t> Ithaca &amp;</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London: Cornell University Press.</a:t>
            </a:r>
          </a:p>
          <a:p>
            <a:pPr marL="0" marR="0" indent="0" algn="just">
              <a:lnSpc>
                <a:spcPct val="107000"/>
              </a:lnSpc>
              <a:spcBef>
                <a:spcPts val="0"/>
              </a:spcBef>
              <a:spcAft>
                <a:spcPts val="0"/>
              </a:spcAft>
              <a:buNone/>
            </a:pPr>
            <a:endParaRPr lang="en-US" sz="1800" dirty="0">
              <a:solidFill>
                <a:srgbClr val="000000"/>
              </a:solidFill>
              <a:effectLst/>
              <a:ea typeface="Times New Roman" panose="02020603050405020304" pitchFamily="18" charset="0"/>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World Bank. </a:t>
            </a:r>
            <a:r>
              <a:rPr lang="en-US" sz="1800" i="1" dirty="0">
                <a:solidFill>
                  <a:srgbClr val="000000"/>
                </a:solidFill>
                <a:effectLst/>
                <a:ea typeface="Times New Roman" panose="02020603050405020304" pitchFamily="18" charset="0"/>
                <a:cs typeface="Arial" panose="020B0604020202020204" pitchFamily="34" charset="0"/>
              </a:rPr>
              <a:t>World development indicators.</a:t>
            </a:r>
            <a:r>
              <a:rPr lang="en-US" sz="1800" dirty="0">
                <a:solidFill>
                  <a:srgbClr val="000000"/>
                </a:solidFill>
                <a:effectLst/>
                <a:ea typeface="Times New Roman" panose="02020603050405020304" pitchFamily="18" charset="0"/>
                <a:cs typeface="Arial" panose="020B0604020202020204" pitchFamily="34" charset="0"/>
              </a:rPr>
              <a:t> Available at: </a:t>
            </a:r>
            <a:r>
              <a:rPr lang="en-US" sz="1800" dirty="0">
                <a:ea typeface="맑은 고딕" panose="020B0503020000020004" pitchFamily="50" charset="-127"/>
                <a:cs typeface="Arial" panose="020B0604020202020204" pitchFamily="34" charset="0"/>
              </a:rPr>
              <a:t> </a:t>
            </a:r>
            <a:r>
              <a:rPr lang="en-US" sz="1800" u="sng" dirty="0">
                <a:solidFill>
                  <a:srgbClr val="000000"/>
                </a:solidFill>
                <a:effectLst/>
                <a:ea typeface="Times New Roman" panose="02020603050405020304" pitchFamily="18" charset="0"/>
                <a:cs typeface="Arial" panose="020B0604020202020204" pitchFamily="34" charset="0"/>
                <a:hlinkClick r:id="rId2"/>
              </a:rPr>
              <a:t>https://datacatalog.worldbank.org/dataset/world-development-indicators</a:t>
            </a:r>
            <a:r>
              <a:rPr lang="en-US" sz="1800" dirty="0">
                <a:solidFill>
                  <a:srgbClr val="000000"/>
                </a:solidFill>
                <a:effectLst/>
                <a:ea typeface="Times New Roman" panose="02020603050405020304" pitchFamily="18" charset="0"/>
                <a:cs typeface="Arial" panose="020B0604020202020204" pitchFamily="34" charset="0"/>
              </a:rPr>
              <a:t> </a:t>
            </a:r>
            <a:endParaRPr lang="en-US" sz="1800" dirty="0">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solidFill>
                <a:srgbClr val="000000"/>
              </a:solidFill>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r>
              <a:rPr lang="en-US" sz="1800" dirty="0">
                <a:solidFill>
                  <a:srgbClr val="000000"/>
                </a:solidFill>
                <a:effectLst/>
                <a:ea typeface="Times New Roman" panose="02020603050405020304" pitchFamily="18" charset="0"/>
                <a:cs typeface="Arial" panose="020B0604020202020204" pitchFamily="34" charset="0"/>
              </a:rPr>
              <a:t>World Bank Annual Reports. Available at: </a:t>
            </a:r>
            <a:r>
              <a:rPr lang="en-US" sz="1800" u="sng" dirty="0">
                <a:solidFill>
                  <a:srgbClr val="000000"/>
                </a:solidFill>
                <a:effectLst/>
                <a:ea typeface="Times New Roman" panose="02020603050405020304" pitchFamily="18" charset="0"/>
                <a:cs typeface="Arial" panose="020B0604020202020204" pitchFamily="34" charset="0"/>
                <a:hlinkClick r:id="rId3"/>
              </a:rPr>
              <a:t>http://www.worldbank.org/en/about/annual-report</a:t>
            </a:r>
            <a:r>
              <a:rPr lang="en-US" sz="1800" dirty="0">
                <a:solidFill>
                  <a:srgbClr val="000000"/>
                </a:solidFill>
                <a:effectLst/>
                <a:ea typeface="Times New Roman" panose="02020603050405020304" pitchFamily="18" charset="0"/>
                <a:cs typeface="Arial" panose="020B0604020202020204" pitchFamily="34" charset="0"/>
              </a:rPr>
              <a:t>.  </a:t>
            </a:r>
          </a:p>
          <a:p>
            <a:pPr marL="0" marR="0" indent="0" algn="just">
              <a:lnSpc>
                <a:spcPct val="107000"/>
              </a:lnSpc>
              <a:spcBef>
                <a:spcPts val="0"/>
              </a:spcBef>
              <a:spcAft>
                <a:spcPts val="0"/>
              </a:spcAft>
              <a:buNone/>
            </a:pPr>
            <a:endParaRPr lang="en-US" sz="1800" dirty="0">
              <a:solidFill>
                <a:srgbClr val="000000"/>
              </a:solidFill>
              <a:effectLst/>
              <a:ea typeface="Times New Roman" panose="02020603050405020304" pitchFamily="18" charset="0"/>
              <a:cs typeface="Arial" panose="020B0604020202020204" pitchFamily="34" charset="0"/>
            </a:endParaRPr>
          </a:p>
          <a:p>
            <a:pPr marL="0" marR="0" indent="0" algn="just">
              <a:lnSpc>
                <a:spcPct val="107000"/>
              </a:lnSpc>
              <a:spcBef>
                <a:spcPts val="0"/>
              </a:spcBef>
              <a:spcAft>
                <a:spcPts val="0"/>
              </a:spcAft>
              <a:buNone/>
            </a:pPr>
            <a:r>
              <a:rPr lang="en-US" sz="1800" dirty="0" err="1">
                <a:solidFill>
                  <a:srgbClr val="000000"/>
                </a:solidFill>
                <a:effectLst/>
                <a:ea typeface="Times New Roman" panose="02020603050405020304" pitchFamily="18" charset="0"/>
                <a:cs typeface="Arial" panose="020B0604020202020204" pitchFamily="34" charset="0"/>
              </a:rPr>
              <a:t>Zelner</a:t>
            </a:r>
            <a:r>
              <a:rPr lang="en-US" sz="1800" dirty="0">
                <a:solidFill>
                  <a:srgbClr val="000000"/>
                </a:solidFill>
                <a:effectLst/>
                <a:ea typeface="Times New Roman" panose="02020603050405020304" pitchFamily="18" charset="0"/>
                <a:cs typeface="Arial" panose="020B0604020202020204" pitchFamily="34" charset="0"/>
              </a:rPr>
              <a:t>, B. A., </a:t>
            </a:r>
            <a:r>
              <a:rPr lang="en-US" sz="1800" dirty="0" err="1">
                <a:solidFill>
                  <a:srgbClr val="000000"/>
                </a:solidFill>
                <a:effectLst/>
                <a:ea typeface="Times New Roman" panose="02020603050405020304" pitchFamily="18" charset="0"/>
                <a:cs typeface="Arial" panose="020B0604020202020204" pitchFamily="34" charset="0"/>
              </a:rPr>
              <a:t>Henisz</a:t>
            </a:r>
            <a:r>
              <a:rPr lang="en-US" sz="1800" dirty="0">
                <a:solidFill>
                  <a:srgbClr val="000000"/>
                </a:solidFill>
                <a:effectLst/>
                <a:ea typeface="Times New Roman" panose="02020603050405020304" pitchFamily="18" charset="0"/>
                <a:cs typeface="Arial" panose="020B0604020202020204" pitchFamily="34" charset="0"/>
              </a:rPr>
              <a:t>, W. J., </a:t>
            </a:r>
            <a:r>
              <a:rPr lang="en-US" sz="1800" dirty="0" err="1">
                <a:solidFill>
                  <a:srgbClr val="000000"/>
                </a:solidFill>
                <a:effectLst/>
                <a:ea typeface="Times New Roman" panose="02020603050405020304" pitchFamily="18" charset="0"/>
                <a:cs typeface="Arial" panose="020B0604020202020204" pitchFamily="34" charset="0"/>
              </a:rPr>
              <a:t>Holburn</a:t>
            </a:r>
            <a:r>
              <a:rPr lang="en-US" sz="1800" dirty="0">
                <a:solidFill>
                  <a:srgbClr val="000000"/>
                </a:solidFill>
                <a:effectLst/>
                <a:ea typeface="Times New Roman" panose="02020603050405020304" pitchFamily="18" charset="0"/>
                <a:cs typeface="Arial" panose="020B0604020202020204" pitchFamily="34" charset="0"/>
              </a:rPr>
              <a:t>, G. .L. F. (2009). Contentious implementation and</a:t>
            </a:r>
            <a:r>
              <a:rPr lang="en-US" sz="1800" dirty="0">
                <a:ea typeface="맑은 고딕" panose="020B0503020000020004" pitchFamily="50" charset="-127"/>
                <a:cs typeface="Arial" panose="020B0604020202020204" pitchFamily="34" charset="0"/>
              </a:rPr>
              <a:t> </a:t>
            </a:r>
            <a:r>
              <a:rPr lang="en-US" sz="1800" dirty="0">
                <a:solidFill>
                  <a:srgbClr val="000000"/>
                </a:solidFill>
                <a:effectLst/>
                <a:ea typeface="Times New Roman" panose="02020603050405020304" pitchFamily="18" charset="0"/>
                <a:cs typeface="Arial" panose="020B0604020202020204" pitchFamily="34" charset="0"/>
              </a:rPr>
              <a:t>retrenchment in neoliberal policy reform: The global electric power industry, 1989 – 221.</a:t>
            </a:r>
            <a:r>
              <a:rPr lang="en-US" sz="1800" dirty="0">
                <a:ea typeface="맑은 고딕" panose="020B0503020000020004" pitchFamily="50" charset="-127"/>
                <a:cs typeface="Arial" panose="020B0604020202020204" pitchFamily="34" charset="0"/>
              </a:rPr>
              <a:t> </a:t>
            </a:r>
            <a:r>
              <a:rPr lang="en-US" sz="1800" i="1" dirty="0">
                <a:solidFill>
                  <a:srgbClr val="000000"/>
                </a:solidFill>
                <a:effectLst/>
                <a:ea typeface="Times New Roman" panose="02020603050405020304" pitchFamily="18" charset="0"/>
                <a:cs typeface="Arial" panose="020B0604020202020204" pitchFamily="34" charset="0"/>
              </a:rPr>
              <a:t>Administrative Science Quarterly, 54</a:t>
            </a:r>
            <a:r>
              <a:rPr lang="en-US" sz="1800" dirty="0">
                <a:solidFill>
                  <a:srgbClr val="000000"/>
                </a:solidFill>
                <a:effectLst/>
                <a:ea typeface="Times New Roman" panose="02020603050405020304" pitchFamily="18" charset="0"/>
                <a:cs typeface="Arial" panose="020B0604020202020204" pitchFamily="34" charset="0"/>
              </a:rPr>
              <a:t>, 379 – 412. </a:t>
            </a: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marR="0" indent="0" algn="just">
              <a:lnSpc>
                <a:spcPct val="107000"/>
              </a:lnSpc>
              <a:spcBef>
                <a:spcPts val="0"/>
              </a:spcBef>
              <a:spcAft>
                <a:spcPts val="0"/>
              </a:spcAft>
              <a:buNone/>
            </a:pPr>
            <a:endParaRPr lang="en-US" sz="1800" dirty="0">
              <a:effectLst/>
              <a:ea typeface="맑은 고딕" panose="020B0503020000020004" pitchFamily="50" charset="-127"/>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B33DB608-D780-4140-B50F-770C0E965EA6}"/>
              </a:ext>
            </a:extLst>
          </p:cNvPr>
          <p:cNvSpPr>
            <a:spLocks noGrp="1"/>
          </p:cNvSpPr>
          <p:nvPr>
            <p:ph type="ftr" sz="quarter" idx="11"/>
          </p:nvPr>
        </p:nvSpPr>
        <p:spPr>
          <a:xfrm>
            <a:off x="2106741" y="6424202"/>
            <a:ext cx="6869095" cy="365125"/>
          </a:xfrm>
        </p:spPr>
        <p:txBody>
          <a:bodyPr/>
          <a:lstStyle/>
          <a:p>
            <a:r>
              <a:rPr lang="en-US" sz="1000"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29D61665-CD57-43B9-BEE9-02825484E3FC}"/>
              </a:ext>
            </a:extLst>
          </p:cNvPr>
          <p:cNvSpPr>
            <a:spLocks noGrp="1"/>
          </p:cNvSpPr>
          <p:nvPr>
            <p:ph type="sldNum" sz="quarter" idx="12"/>
          </p:nvPr>
        </p:nvSpPr>
        <p:spPr/>
        <p:txBody>
          <a:bodyPr/>
          <a:lstStyle/>
          <a:p>
            <a:fld id="{12C2CDAB-D5CA-42B9-A2DB-CB96900DA1AC}" type="slidenum">
              <a:rPr lang="en-US" smtClean="0"/>
              <a:t>20</a:t>
            </a:fld>
            <a:endParaRPr lang="en-US"/>
          </a:p>
        </p:txBody>
      </p:sp>
    </p:spTree>
    <p:extLst>
      <p:ext uri="{BB962C8B-B14F-4D97-AF65-F5344CB8AC3E}">
        <p14:creationId xmlns:p14="http://schemas.microsoft.com/office/powerpoint/2010/main" val="3094652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E1CD-0324-4D7B-B326-26DBBD0AA888}"/>
              </a:ext>
            </a:extLst>
          </p:cNvPr>
          <p:cNvSpPr>
            <a:spLocks noGrp="1"/>
          </p:cNvSpPr>
          <p:nvPr>
            <p:ph type="ctrTitle"/>
          </p:nvPr>
        </p:nvSpPr>
        <p:spPr>
          <a:xfrm>
            <a:off x="1862667" y="1360379"/>
            <a:ext cx="9144000" cy="1308630"/>
          </a:xfrm>
        </p:spPr>
        <p:txBody>
          <a:bodyPr/>
          <a:lstStyle/>
          <a:p>
            <a:r>
              <a:rPr lang="en-US" dirty="0"/>
              <a:t>Thank you!</a:t>
            </a:r>
          </a:p>
        </p:txBody>
      </p:sp>
      <p:sp>
        <p:nvSpPr>
          <p:cNvPr id="4" name="Footer Placeholder 3">
            <a:extLst>
              <a:ext uri="{FF2B5EF4-FFF2-40B4-BE49-F238E27FC236}">
                <a16:creationId xmlns:a16="http://schemas.microsoft.com/office/drawing/2014/main" id="{8C1C114F-6914-4FAA-826B-B2ABC4098E16}"/>
              </a:ext>
            </a:extLst>
          </p:cNvPr>
          <p:cNvSpPr>
            <a:spLocks noGrp="1"/>
          </p:cNvSpPr>
          <p:nvPr>
            <p:ph type="ftr" sz="quarter" idx="11"/>
          </p:nvPr>
        </p:nvSpPr>
        <p:spPr>
          <a:xfrm>
            <a:off x="3120572" y="6356349"/>
            <a:ext cx="6861628"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E4735CCC-3864-4290-9EDC-450A3A243559}"/>
              </a:ext>
            </a:extLst>
          </p:cNvPr>
          <p:cNvSpPr>
            <a:spLocks noGrp="1"/>
          </p:cNvSpPr>
          <p:nvPr>
            <p:ph type="sldNum" sz="quarter" idx="12"/>
          </p:nvPr>
        </p:nvSpPr>
        <p:spPr/>
        <p:txBody>
          <a:bodyPr/>
          <a:lstStyle/>
          <a:p>
            <a:fld id="{12C2CDAB-D5CA-42B9-A2DB-CB96900DA1AC}" type="slidenum">
              <a:rPr lang="en-US" smtClean="0"/>
              <a:t>21</a:t>
            </a:fld>
            <a:endParaRPr lang="en-US"/>
          </a:p>
        </p:txBody>
      </p:sp>
      <p:sp>
        <p:nvSpPr>
          <p:cNvPr id="6" name="Subtitle 2">
            <a:extLst>
              <a:ext uri="{FF2B5EF4-FFF2-40B4-BE49-F238E27FC236}">
                <a16:creationId xmlns:a16="http://schemas.microsoft.com/office/drawing/2014/main" id="{87991C65-8575-4752-B17E-0E08D868C98B}"/>
              </a:ext>
            </a:extLst>
          </p:cNvPr>
          <p:cNvSpPr txBox="1">
            <a:spLocks/>
          </p:cNvSpPr>
          <p:nvPr/>
        </p:nvSpPr>
        <p:spPr>
          <a:xfrm>
            <a:off x="1676400" y="2952927"/>
            <a:ext cx="9144000"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Abdullah Shahid</a:t>
            </a:r>
          </a:p>
          <a:p>
            <a:r>
              <a:rPr lang="en-US" dirty="0"/>
              <a:t>PhD Candidate in Sociology</a:t>
            </a:r>
          </a:p>
          <a:p>
            <a:r>
              <a:rPr lang="en-US" dirty="0"/>
              <a:t>Cornell University, Ithaca, NY</a:t>
            </a:r>
          </a:p>
          <a:p>
            <a:r>
              <a:rPr lang="en-US" dirty="0"/>
              <a:t>Email: </a:t>
            </a:r>
            <a:r>
              <a:rPr lang="en-US" dirty="0">
                <a:hlinkClick r:id="rId2"/>
              </a:rPr>
              <a:t>ais58@cornell.edu</a:t>
            </a:r>
            <a:endParaRPr lang="en-US" dirty="0"/>
          </a:p>
        </p:txBody>
      </p:sp>
      <p:sp>
        <p:nvSpPr>
          <p:cNvPr id="9" name="Subtitle 2">
            <a:extLst>
              <a:ext uri="{FF2B5EF4-FFF2-40B4-BE49-F238E27FC236}">
                <a16:creationId xmlns:a16="http://schemas.microsoft.com/office/drawing/2014/main" id="{AEC7C83C-A6F1-4FBD-ACCE-9DD567106955}"/>
              </a:ext>
            </a:extLst>
          </p:cNvPr>
          <p:cNvSpPr txBox="1">
            <a:spLocks/>
          </p:cNvSpPr>
          <p:nvPr/>
        </p:nvSpPr>
        <p:spPr>
          <a:xfrm>
            <a:off x="2756213" y="5072256"/>
            <a:ext cx="7908158" cy="8560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050" dirty="0"/>
              <a:t>**The author is conducting further analyses for all the papers in this presentation. Full papers will be available for distribution in Fall 2021. The author is grateful to Prof David Strang, Prof Diane Burton, and Prof Richard Swedberg for their guidance in this project. The author also acknowledges the sincere research assistance of the following Cornell undergraduate students: Annie Fu, Tanmay Bansal, Christopher Elliott, and </a:t>
            </a:r>
            <a:r>
              <a:rPr lang="en-US" sz="1050" b="0" i="0" dirty="0">
                <a:solidFill>
                  <a:srgbClr val="202124"/>
                </a:solidFill>
                <a:effectLst/>
              </a:rPr>
              <a:t>Shreya Subramanian. </a:t>
            </a:r>
            <a:endParaRPr lang="en-US" sz="1050" dirty="0"/>
          </a:p>
        </p:txBody>
      </p:sp>
    </p:spTree>
    <p:extLst>
      <p:ext uri="{BB962C8B-B14F-4D97-AF65-F5344CB8AC3E}">
        <p14:creationId xmlns:p14="http://schemas.microsoft.com/office/powerpoint/2010/main" val="1221545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ECED-FA12-40D1-9957-E394D1395735}"/>
              </a:ext>
            </a:extLst>
          </p:cNvPr>
          <p:cNvSpPr>
            <a:spLocks noGrp="1"/>
          </p:cNvSpPr>
          <p:nvPr>
            <p:ph type="title"/>
          </p:nvPr>
        </p:nvSpPr>
        <p:spPr>
          <a:xfrm>
            <a:off x="838200" y="351631"/>
            <a:ext cx="10515600" cy="1156888"/>
          </a:xfrm>
        </p:spPr>
        <p:txBody>
          <a:bodyPr/>
          <a:lstStyle/>
          <a:p>
            <a:r>
              <a:rPr lang="en-US" dirty="0"/>
              <a:t>Characteristics of Islamic Finance</a:t>
            </a:r>
          </a:p>
        </p:txBody>
      </p:sp>
      <p:sp>
        <p:nvSpPr>
          <p:cNvPr id="3" name="Content Placeholder 2">
            <a:extLst>
              <a:ext uri="{FF2B5EF4-FFF2-40B4-BE49-F238E27FC236}">
                <a16:creationId xmlns:a16="http://schemas.microsoft.com/office/drawing/2014/main" id="{8F953489-D1EA-4DAA-B051-71052D9F8554}"/>
              </a:ext>
            </a:extLst>
          </p:cNvPr>
          <p:cNvSpPr>
            <a:spLocks noGrp="1"/>
          </p:cNvSpPr>
          <p:nvPr>
            <p:ph idx="1"/>
          </p:nvPr>
        </p:nvSpPr>
        <p:spPr>
          <a:xfrm>
            <a:off x="838201" y="1708544"/>
            <a:ext cx="9014459" cy="4351338"/>
          </a:xfrm>
        </p:spPr>
        <p:txBody>
          <a:bodyPr>
            <a:normAutofit fontScale="77500" lnSpcReduction="20000"/>
          </a:bodyPr>
          <a:lstStyle/>
          <a:p>
            <a:pPr marL="0" indent="0">
              <a:buNone/>
            </a:pPr>
            <a:r>
              <a:rPr lang="en-US" b="1" i="1" dirty="0"/>
              <a:t>DONTs</a:t>
            </a:r>
          </a:p>
          <a:p>
            <a:r>
              <a:rPr lang="en-US" dirty="0"/>
              <a:t>Prohibition of interest</a:t>
            </a:r>
          </a:p>
          <a:p>
            <a:r>
              <a:rPr lang="en-US" dirty="0"/>
              <a:t>No speculation or ‘high uncertainty’ activities</a:t>
            </a:r>
          </a:p>
          <a:p>
            <a:r>
              <a:rPr lang="en-US" dirty="0"/>
              <a:t>No association with ‘Haram’ (Islamically prohibited) consumption and production </a:t>
            </a:r>
          </a:p>
          <a:p>
            <a:endParaRPr lang="en-US" dirty="0"/>
          </a:p>
          <a:p>
            <a:endParaRPr lang="en-US" dirty="0"/>
          </a:p>
          <a:p>
            <a:pPr marL="0" indent="0">
              <a:buNone/>
            </a:pPr>
            <a:r>
              <a:rPr lang="en-US" b="1" i="1" dirty="0"/>
              <a:t>DOs: Instruments, contracts, exchanges…</a:t>
            </a:r>
          </a:p>
          <a:p>
            <a:r>
              <a:rPr lang="en-US" dirty="0"/>
              <a:t>Linked to real goods </a:t>
            </a:r>
          </a:p>
          <a:p>
            <a:r>
              <a:rPr lang="en-US" dirty="0"/>
              <a:t>Based on profit-loss / risk sharing / partnership</a:t>
            </a:r>
          </a:p>
          <a:p>
            <a:r>
              <a:rPr lang="en-US" dirty="0"/>
              <a:t>For with ‘Halal’ (legal, encouraged) consumption and production </a:t>
            </a:r>
          </a:p>
          <a:p>
            <a:r>
              <a:rPr lang="en-US" dirty="0"/>
              <a:t>No coercion; mutual reciprocity of benefits; adequate knowledge; no fraud </a:t>
            </a:r>
          </a:p>
          <a:p>
            <a:endParaRPr lang="en-US" dirty="0"/>
          </a:p>
        </p:txBody>
      </p:sp>
      <p:sp>
        <p:nvSpPr>
          <p:cNvPr id="4" name="Slide Number Placeholder 3">
            <a:extLst>
              <a:ext uri="{FF2B5EF4-FFF2-40B4-BE49-F238E27FC236}">
                <a16:creationId xmlns:a16="http://schemas.microsoft.com/office/drawing/2014/main" id="{2DBF96A5-E80A-4E02-B41D-0F901E7B67CD}"/>
              </a:ext>
            </a:extLst>
          </p:cNvPr>
          <p:cNvSpPr>
            <a:spLocks noGrp="1"/>
          </p:cNvSpPr>
          <p:nvPr>
            <p:ph type="sldNum" sz="quarter" idx="12"/>
          </p:nvPr>
        </p:nvSpPr>
        <p:spPr/>
        <p:txBody>
          <a:bodyPr/>
          <a:lstStyle/>
          <a:p>
            <a:fld id="{424F9B72-05C7-4F53-ADD7-D2690BB4E813}" type="slidenum">
              <a:rPr lang="en-US" smtClean="0"/>
              <a:t>3</a:t>
            </a:fld>
            <a:endParaRPr lang="en-US"/>
          </a:p>
        </p:txBody>
      </p:sp>
      <p:sp>
        <p:nvSpPr>
          <p:cNvPr id="5" name="Footer Placeholder 3">
            <a:extLst>
              <a:ext uri="{FF2B5EF4-FFF2-40B4-BE49-F238E27FC236}">
                <a16:creationId xmlns:a16="http://schemas.microsoft.com/office/drawing/2014/main" id="{A911A840-CD30-4B46-B811-0CC151233B69}"/>
              </a:ext>
            </a:extLst>
          </p:cNvPr>
          <p:cNvSpPr>
            <a:spLocks noGrp="1"/>
          </p:cNvSpPr>
          <p:nvPr>
            <p:ph type="ftr" sz="quarter" idx="11"/>
          </p:nvPr>
        </p:nvSpPr>
        <p:spPr>
          <a:xfrm>
            <a:off x="3051626" y="6356349"/>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375536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0B23F6-505F-4B96-A928-A3004380CEA8}"/>
              </a:ext>
            </a:extLst>
          </p:cNvPr>
          <p:cNvSpPr>
            <a:spLocks noGrp="1"/>
          </p:cNvSpPr>
          <p:nvPr>
            <p:ph type="title"/>
          </p:nvPr>
        </p:nvSpPr>
        <p:spPr>
          <a:xfrm>
            <a:off x="644525" y="192451"/>
            <a:ext cx="10515600" cy="740229"/>
          </a:xfrm>
        </p:spPr>
        <p:txBody>
          <a:bodyPr>
            <a:noAutofit/>
          </a:bodyPr>
          <a:lstStyle/>
          <a:p>
            <a:r>
              <a:rPr lang="en-US" sz="3600" dirty="0"/>
              <a:t>Islamic finance- some basic facts</a:t>
            </a:r>
            <a:endParaRPr lang="en-US" sz="3600" i="1" dirty="0"/>
          </a:p>
        </p:txBody>
      </p:sp>
      <p:grpSp>
        <p:nvGrpSpPr>
          <p:cNvPr id="3" name="Group 2">
            <a:extLst>
              <a:ext uri="{FF2B5EF4-FFF2-40B4-BE49-F238E27FC236}">
                <a16:creationId xmlns:a16="http://schemas.microsoft.com/office/drawing/2014/main" id="{302FAA1F-2EDE-429F-B8D7-3337CF702C8C}"/>
              </a:ext>
            </a:extLst>
          </p:cNvPr>
          <p:cNvGrpSpPr/>
          <p:nvPr/>
        </p:nvGrpSpPr>
        <p:grpSpPr>
          <a:xfrm>
            <a:off x="644524" y="1229998"/>
            <a:ext cx="11381336" cy="4835981"/>
            <a:chOff x="644524" y="1529844"/>
            <a:chExt cx="11311256" cy="4835981"/>
          </a:xfrm>
        </p:grpSpPr>
        <p:grpSp>
          <p:nvGrpSpPr>
            <p:cNvPr id="13" name="Group 12"/>
            <p:cNvGrpSpPr/>
            <p:nvPr/>
          </p:nvGrpSpPr>
          <p:grpSpPr>
            <a:xfrm>
              <a:off x="644525" y="1529844"/>
              <a:ext cx="11311255" cy="3785652"/>
              <a:chOff x="222250" y="1701294"/>
              <a:chExt cx="11311255" cy="3785652"/>
            </a:xfrm>
          </p:grpSpPr>
          <p:grpSp>
            <p:nvGrpSpPr>
              <p:cNvPr id="12" name="Group 11"/>
              <p:cNvGrpSpPr/>
              <p:nvPr/>
            </p:nvGrpSpPr>
            <p:grpSpPr>
              <a:xfrm>
                <a:off x="222250" y="1701294"/>
                <a:ext cx="11079324" cy="3785652"/>
                <a:chOff x="358775" y="1567944"/>
                <a:chExt cx="11079324" cy="3785652"/>
              </a:xfrm>
            </p:grpSpPr>
            <p:sp>
              <p:nvSpPr>
                <p:cNvPr id="5" name="TextBox 4">
                  <a:extLst>
                    <a:ext uri="{FF2B5EF4-FFF2-40B4-BE49-F238E27FC236}">
                      <a16:creationId xmlns:a16="http://schemas.microsoft.com/office/drawing/2014/main" id="{E07757FE-7295-4573-AEF4-CDC379B6B00E}"/>
                    </a:ext>
                  </a:extLst>
                </p:cNvPr>
                <p:cNvSpPr txBox="1"/>
                <p:nvPr/>
              </p:nvSpPr>
              <p:spPr>
                <a:xfrm>
                  <a:off x="358775" y="1567944"/>
                  <a:ext cx="5879868" cy="378565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b="1" dirty="0"/>
                    <a:t>Start—</a:t>
                  </a:r>
                </a:p>
                <a:p>
                  <a:r>
                    <a:rPr lang="en-US" sz="2000" dirty="0"/>
                    <a:t>Discourses in 1940s; Early trials in 1963  in Egypt, Malaysia.</a:t>
                  </a:r>
                </a:p>
                <a:p>
                  <a:endParaRPr lang="en-US" sz="2000" b="1" dirty="0"/>
                </a:p>
                <a:p>
                  <a:r>
                    <a:rPr lang="en-US" sz="2000" b="1" dirty="0"/>
                    <a:t>1975 –</a:t>
                  </a:r>
                </a:p>
                <a:p>
                  <a:r>
                    <a:rPr lang="en-US" sz="2000" dirty="0"/>
                    <a:t>Islamic Development Bank, a pan-Islamic financial organization born </a:t>
                  </a:r>
                </a:p>
                <a:p>
                  <a:endParaRPr lang="en-US" sz="2000" b="1" dirty="0"/>
                </a:p>
                <a:p>
                  <a:r>
                    <a:rPr lang="en-US" sz="2000" b="1" dirty="0"/>
                    <a:t>Now—</a:t>
                  </a:r>
                </a:p>
                <a:p>
                  <a:r>
                    <a:rPr lang="en-US" sz="2000" u="sng" dirty="0"/>
                    <a:t>Assets (2016): </a:t>
                  </a:r>
                  <a:r>
                    <a:rPr lang="en-US" sz="2000" dirty="0"/>
                    <a:t>US$1.7 trillion </a:t>
                  </a:r>
                </a:p>
                <a:p>
                  <a:r>
                    <a:rPr lang="en-US" sz="2000" u="sng" dirty="0"/>
                    <a:t>Islamic finance organizations (Dec 2017)</a:t>
                  </a:r>
                  <a:r>
                    <a:rPr lang="en-US" sz="2000" dirty="0"/>
                    <a:t>:  80+ countries</a:t>
                  </a:r>
                </a:p>
                <a:p>
                  <a:r>
                    <a:rPr lang="en-US" sz="2000" u="sng" dirty="0"/>
                    <a:t>Use of Islamic finance (Dec 2017): </a:t>
                  </a:r>
                  <a:r>
                    <a:rPr lang="en-US" sz="2000" dirty="0">
                      <a:solidFill>
                        <a:srgbClr val="FF0000"/>
                      </a:solidFill>
                    </a:rPr>
                    <a:t>140 + countries  </a:t>
                  </a:r>
                </a:p>
              </p:txBody>
            </p:sp>
            <p:graphicFrame>
              <p:nvGraphicFramePr>
                <p:cNvPr id="8" name="Chart 7"/>
                <p:cNvGraphicFramePr>
                  <a:graphicFrameLocks/>
                </p:cNvGraphicFramePr>
                <p:nvPr/>
              </p:nvGraphicFramePr>
              <p:xfrm>
                <a:off x="5113499" y="1713537"/>
                <a:ext cx="6324600" cy="3640059"/>
              </p:xfrm>
              <a:graphic>
                <a:graphicData uri="http://schemas.openxmlformats.org/drawingml/2006/chart">
                  <c:chart xmlns:c="http://schemas.openxmlformats.org/drawingml/2006/chart" xmlns:r="http://schemas.openxmlformats.org/officeDocument/2006/relationships" r:id="rId3"/>
                </a:graphicData>
              </a:graphic>
            </p:graphicFrame>
          </p:grpSp>
          <p:sp>
            <p:nvSpPr>
              <p:cNvPr id="11" name="Rectangle 10"/>
              <p:cNvSpPr/>
              <p:nvPr/>
            </p:nvSpPr>
            <p:spPr>
              <a:xfrm>
                <a:off x="5877877" y="1701294"/>
                <a:ext cx="5655628" cy="707886"/>
              </a:xfrm>
              <a:prstGeom prst="rect">
                <a:avLst/>
              </a:prstGeom>
            </p:spPr>
            <p:txBody>
              <a:bodyPr wrap="square">
                <a:spAutoFit/>
              </a:bodyPr>
              <a:lstStyle/>
              <a:p>
                <a:r>
                  <a:rPr lang="en-US" sz="2000" dirty="0">
                    <a:latin typeface="Calibri" panose="020F0502020204030204" pitchFamily="34" charset="0"/>
                    <a:ea typeface="Calibri" panose="020F0502020204030204" pitchFamily="34" charset="0"/>
                    <a:cs typeface="Times New Roman" panose="02020603050405020304" pitchFamily="18" charset="0"/>
                  </a:rPr>
                  <a:t>Global Islamic finance assets composition by organizational variety in 2016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 name="Rectangle 1">
              <a:extLst>
                <a:ext uri="{FF2B5EF4-FFF2-40B4-BE49-F238E27FC236}">
                  <a16:creationId xmlns:a16="http://schemas.microsoft.com/office/drawing/2014/main" id="{1281CFB1-4C66-4568-B30A-1C3E216F65E5}"/>
                </a:ext>
              </a:extLst>
            </p:cNvPr>
            <p:cNvSpPr/>
            <p:nvPr/>
          </p:nvSpPr>
          <p:spPr>
            <a:xfrm>
              <a:off x="644524" y="5315496"/>
              <a:ext cx="11311255" cy="105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tx1"/>
                  </a:solidFill>
                </a:rPr>
                <a:t>Note:  </a:t>
              </a:r>
              <a:r>
                <a:rPr lang="en-US" dirty="0">
                  <a:solidFill>
                    <a:schemeClr val="tx1"/>
                  </a:solidFill>
                </a:rPr>
                <a:t>Assets/market size $1.7 tr is based on Deloitte estimate of the assets under management by Islamic financial institution in 2016. It’s 50% of UK GDP (5</a:t>
              </a:r>
              <a:r>
                <a:rPr lang="en-US" baseline="30000" dirty="0">
                  <a:solidFill>
                    <a:schemeClr val="tx1"/>
                  </a:solidFill>
                </a:rPr>
                <a:t>th</a:t>
              </a:r>
              <a:r>
                <a:rPr lang="en-US" dirty="0">
                  <a:solidFill>
                    <a:schemeClr val="tx1"/>
                  </a:solidFill>
                </a:rPr>
                <a:t> largest in the world) &amp; the size of private equity assets under management (Prequin estimate) &amp; almost 13% of the market capitalization of New York Stok Exchange.  </a:t>
              </a:r>
            </a:p>
          </p:txBody>
        </p:sp>
      </p:grpSp>
      <p:sp>
        <p:nvSpPr>
          <p:cNvPr id="6" name="Slide Number Placeholder 5">
            <a:extLst>
              <a:ext uri="{FF2B5EF4-FFF2-40B4-BE49-F238E27FC236}">
                <a16:creationId xmlns:a16="http://schemas.microsoft.com/office/drawing/2014/main" id="{AA151A08-4557-4F6A-AB5A-39DAC8AA9A06}"/>
              </a:ext>
            </a:extLst>
          </p:cNvPr>
          <p:cNvSpPr>
            <a:spLocks noGrp="1"/>
          </p:cNvSpPr>
          <p:nvPr>
            <p:ph type="sldNum" sz="quarter" idx="12"/>
          </p:nvPr>
        </p:nvSpPr>
        <p:spPr/>
        <p:txBody>
          <a:bodyPr/>
          <a:lstStyle/>
          <a:p>
            <a:fld id="{424F9B72-05C7-4F53-ADD7-D2690BB4E813}" type="slidenum">
              <a:rPr lang="en-US" smtClean="0"/>
              <a:t>4</a:t>
            </a:fld>
            <a:endParaRPr lang="en-US"/>
          </a:p>
        </p:txBody>
      </p:sp>
      <p:sp>
        <p:nvSpPr>
          <p:cNvPr id="14" name="Footer Placeholder 3">
            <a:extLst>
              <a:ext uri="{FF2B5EF4-FFF2-40B4-BE49-F238E27FC236}">
                <a16:creationId xmlns:a16="http://schemas.microsoft.com/office/drawing/2014/main" id="{50388508-5006-4044-865D-E57BBDC9DE90}"/>
              </a:ext>
            </a:extLst>
          </p:cNvPr>
          <p:cNvSpPr>
            <a:spLocks noGrp="1"/>
          </p:cNvSpPr>
          <p:nvPr>
            <p:ph type="ftr" sz="quarter" idx="11"/>
          </p:nvPr>
        </p:nvSpPr>
        <p:spPr>
          <a:xfrm>
            <a:off x="3051626" y="6356349"/>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399534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D48F-4FE4-4710-807D-ED056F521480}"/>
              </a:ext>
            </a:extLst>
          </p:cNvPr>
          <p:cNvSpPr>
            <a:spLocks noGrp="1"/>
          </p:cNvSpPr>
          <p:nvPr>
            <p:ph type="title"/>
          </p:nvPr>
        </p:nvSpPr>
        <p:spPr>
          <a:xfrm>
            <a:off x="438150" y="-164186"/>
            <a:ext cx="11049000" cy="1325563"/>
          </a:xfrm>
        </p:spPr>
        <p:txBody>
          <a:bodyPr/>
          <a:lstStyle/>
          <a:p>
            <a:r>
              <a:rPr lang="en-US" dirty="0"/>
              <a:t>Islamic finance – what we read in the literature</a:t>
            </a:r>
          </a:p>
        </p:txBody>
      </p:sp>
      <p:sp>
        <p:nvSpPr>
          <p:cNvPr id="3" name="Content Placeholder 2">
            <a:extLst>
              <a:ext uri="{FF2B5EF4-FFF2-40B4-BE49-F238E27FC236}">
                <a16:creationId xmlns:a16="http://schemas.microsoft.com/office/drawing/2014/main" id="{DF4EB35C-A2A3-4CA2-803B-3B4240E9D988}"/>
              </a:ext>
            </a:extLst>
          </p:cNvPr>
          <p:cNvSpPr>
            <a:spLocks noGrp="1"/>
          </p:cNvSpPr>
          <p:nvPr>
            <p:ph idx="1"/>
          </p:nvPr>
        </p:nvSpPr>
        <p:spPr>
          <a:xfrm>
            <a:off x="1892300" y="1152942"/>
            <a:ext cx="10185400" cy="4993858"/>
          </a:xfrm>
        </p:spPr>
        <p:txBody>
          <a:bodyPr>
            <a:normAutofit fontScale="92500" lnSpcReduction="10000"/>
          </a:bodyPr>
          <a:lstStyle/>
          <a:p>
            <a:r>
              <a:rPr lang="en-US" dirty="0"/>
              <a:t>A Saudi Arab Islaimzation project </a:t>
            </a:r>
          </a:p>
          <a:p>
            <a:pPr lvl="1"/>
            <a:r>
              <a:rPr lang="en-US" dirty="0"/>
              <a:t>Islamic Development Bank – a vehicle of Islamization of economy </a:t>
            </a:r>
            <a:r>
              <a:rPr lang="en-US" sz="1900" dirty="0"/>
              <a:t>(Kuran)</a:t>
            </a:r>
          </a:p>
          <a:p>
            <a:pPr lvl="1"/>
            <a:endParaRPr lang="en-US" sz="1900" dirty="0"/>
          </a:p>
          <a:p>
            <a:r>
              <a:rPr lang="en-US" dirty="0"/>
              <a:t>A tool of Islamic revival  </a:t>
            </a:r>
            <a:r>
              <a:rPr lang="en-US" sz="1900" dirty="0"/>
              <a:t>(Khan, 2015)</a:t>
            </a:r>
          </a:p>
          <a:p>
            <a:endParaRPr lang="en-US" sz="1900" dirty="0"/>
          </a:p>
          <a:p>
            <a:r>
              <a:rPr lang="en-US" dirty="0"/>
              <a:t>Extraction in the name of Islam </a:t>
            </a:r>
            <a:r>
              <a:rPr lang="en-US" sz="1900" dirty="0"/>
              <a:t>(Fadel, 2008)</a:t>
            </a:r>
          </a:p>
          <a:p>
            <a:endParaRPr lang="en-US" sz="1900" dirty="0"/>
          </a:p>
          <a:p>
            <a:r>
              <a:rPr lang="en-US" dirty="0"/>
              <a:t>A façade – Western capitalism in the guise of Islam </a:t>
            </a:r>
            <a:r>
              <a:rPr lang="en-US" sz="1900" dirty="0"/>
              <a:t>(El-Gamal, 2006; </a:t>
            </a:r>
            <a:r>
              <a:rPr lang="en-US" sz="1900" dirty="0" err="1"/>
              <a:t>Pitluck</a:t>
            </a:r>
            <a:r>
              <a:rPr lang="en-US" sz="1900" dirty="0"/>
              <a:t>, 2012)</a:t>
            </a:r>
          </a:p>
          <a:p>
            <a:endParaRPr lang="en-US" sz="1900" dirty="0"/>
          </a:p>
          <a:p>
            <a:r>
              <a:rPr lang="en-US" dirty="0"/>
              <a:t>Incoherent pietism </a:t>
            </a:r>
            <a:r>
              <a:rPr lang="en-US" sz="1900" dirty="0"/>
              <a:t>(Irfan, 2014)</a:t>
            </a:r>
          </a:p>
          <a:p>
            <a:endParaRPr lang="en-US" sz="1600" dirty="0"/>
          </a:p>
          <a:p>
            <a:r>
              <a:rPr lang="en-US" dirty="0"/>
              <a:t>A non-pragmatic, political financial form that would die out </a:t>
            </a:r>
            <a:r>
              <a:rPr lang="en-US" sz="1900" dirty="0"/>
              <a:t>(Kuran, 2004, 2011) </a:t>
            </a:r>
            <a:endParaRPr lang="en-US" sz="3200"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5D5E61A-BA2E-4F3D-B28F-B6448FE1A7FB}"/>
              </a:ext>
            </a:extLst>
          </p:cNvPr>
          <p:cNvSpPr>
            <a:spLocks noGrp="1"/>
          </p:cNvSpPr>
          <p:nvPr>
            <p:ph type="sldNum" sz="quarter" idx="12"/>
          </p:nvPr>
        </p:nvSpPr>
        <p:spPr/>
        <p:txBody>
          <a:bodyPr/>
          <a:lstStyle/>
          <a:p>
            <a:fld id="{424F9B72-05C7-4F53-ADD7-D2690BB4E813}" type="slidenum">
              <a:rPr lang="en-US" smtClean="0"/>
              <a:t>5</a:t>
            </a:fld>
            <a:endParaRPr lang="en-US"/>
          </a:p>
        </p:txBody>
      </p:sp>
      <p:grpSp>
        <p:nvGrpSpPr>
          <p:cNvPr id="13" name="Group 12">
            <a:extLst>
              <a:ext uri="{FF2B5EF4-FFF2-40B4-BE49-F238E27FC236}">
                <a16:creationId xmlns:a16="http://schemas.microsoft.com/office/drawing/2014/main" id="{44E027A3-6CE9-49AD-A585-0C9EE983B733}"/>
              </a:ext>
            </a:extLst>
          </p:cNvPr>
          <p:cNvGrpSpPr/>
          <p:nvPr/>
        </p:nvGrpSpPr>
        <p:grpSpPr>
          <a:xfrm>
            <a:off x="438150" y="1152942"/>
            <a:ext cx="1651000" cy="4597212"/>
            <a:chOff x="361950" y="1308894"/>
            <a:chExt cx="1651000" cy="4597212"/>
          </a:xfrm>
        </p:grpSpPr>
        <p:sp>
          <p:nvSpPr>
            <p:cNvPr id="5" name="Right Brace 4">
              <a:extLst>
                <a:ext uri="{FF2B5EF4-FFF2-40B4-BE49-F238E27FC236}">
                  <a16:creationId xmlns:a16="http://schemas.microsoft.com/office/drawing/2014/main" id="{FCB2047D-3B42-4249-A39F-FA4027F546BC}"/>
                </a:ext>
              </a:extLst>
            </p:cNvPr>
            <p:cNvSpPr/>
            <p:nvPr/>
          </p:nvSpPr>
          <p:spPr>
            <a:xfrm>
              <a:off x="1600200" y="1308894"/>
              <a:ext cx="393700" cy="12773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AB989699-310D-46A5-88BD-1D006CC8ADD1}"/>
                </a:ext>
              </a:extLst>
            </p:cNvPr>
            <p:cNvSpPr txBox="1"/>
            <p:nvPr/>
          </p:nvSpPr>
          <p:spPr>
            <a:xfrm>
              <a:off x="381000" y="1462088"/>
              <a:ext cx="1333500"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Religious, cultural hegemony </a:t>
              </a:r>
            </a:p>
          </p:txBody>
        </p:sp>
        <p:sp>
          <p:nvSpPr>
            <p:cNvPr id="7" name="Right Brace 6">
              <a:extLst>
                <a:ext uri="{FF2B5EF4-FFF2-40B4-BE49-F238E27FC236}">
                  <a16:creationId xmlns:a16="http://schemas.microsoft.com/office/drawing/2014/main" id="{2A5F52CD-8D8F-4581-99CB-AA38356FB094}"/>
                </a:ext>
              </a:extLst>
            </p:cNvPr>
            <p:cNvSpPr/>
            <p:nvPr/>
          </p:nvSpPr>
          <p:spPr>
            <a:xfrm>
              <a:off x="1619250" y="3125590"/>
              <a:ext cx="393700" cy="117078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90D5B9E5-9AFD-4BA8-8E22-18511A9DF080}"/>
                </a:ext>
              </a:extLst>
            </p:cNvPr>
            <p:cNvSpPr txBox="1"/>
            <p:nvPr/>
          </p:nvSpPr>
          <p:spPr>
            <a:xfrm>
              <a:off x="381000" y="3387814"/>
              <a:ext cx="133350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Capitalist exploitation</a:t>
              </a:r>
            </a:p>
          </p:txBody>
        </p:sp>
        <p:sp>
          <p:nvSpPr>
            <p:cNvPr id="10" name="TextBox 9">
              <a:extLst>
                <a:ext uri="{FF2B5EF4-FFF2-40B4-BE49-F238E27FC236}">
                  <a16:creationId xmlns:a16="http://schemas.microsoft.com/office/drawing/2014/main" id="{7D1537E2-25A1-4CD5-AA2E-57333D34AC77}"/>
                </a:ext>
              </a:extLst>
            </p:cNvPr>
            <p:cNvSpPr txBox="1"/>
            <p:nvPr/>
          </p:nvSpPr>
          <p:spPr>
            <a:xfrm>
              <a:off x="381000" y="4468685"/>
              <a:ext cx="1336675"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Islamic unity</a:t>
              </a:r>
            </a:p>
          </p:txBody>
        </p:sp>
        <p:sp>
          <p:nvSpPr>
            <p:cNvPr id="12" name="TextBox 11">
              <a:extLst>
                <a:ext uri="{FF2B5EF4-FFF2-40B4-BE49-F238E27FC236}">
                  <a16:creationId xmlns:a16="http://schemas.microsoft.com/office/drawing/2014/main" id="{7E51E661-08DE-4DC4-9ADE-E04CBC48BF50}"/>
                </a:ext>
              </a:extLst>
            </p:cNvPr>
            <p:cNvSpPr txBox="1"/>
            <p:nvPr/>
          </p:nvSpPr>
          <p:spPr>
            <a:xfrm>
              <a:off x="361950" y="5259775"/>
              <a:ext cx="135255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Economic efficiency</a:t>
              </a:r>
            </a:p>
          </p:txBody>
        </p:sp>
      </p:grpSp>
      <p:sp>
        <p:nvSpPr>
          <p:cNvPr id="14" name="Footer Placeholder 3">
            <a:extLst>
              <a:ext uri="{FF2B5EF4-FFF2-40B4-BE49-F238E27FC236}">
                <a16:creationId xmlns:a16="http://schemas.microsoft.com/office/drawing/2014/main" id="{960FE835-A8F5-4813-B7B1-0C12C6651240}"/>
              </a:ext>
            </a:extLst>
          </p:cNvPr>
          <p:cNvSpPr>
            <a:spLocks noGrp="1"/>
          </p:cNvSpPr>
          <p:nvPr>
            <p:ph type="ftr" sz="quarter" idx="11"/>
          </p:nvPr>
        </p:nvSpPr>
        <p:spPr>
          <a:xfrm>
            <a:off x="3051626" y="6356349"/>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361627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p>
        </p:txBody>
      </p:sp>
      <p:sp>
        <p:nvSpPr>
          <p:cNvPr id="3" name="Content Placeholder 2"/>
          <p:cNvSpPr>
            <a:spLocks noGrp="1"/>
          </p:cNvSpPr>
          <p:nvPr>
            <p:ph idx="1"/>
          </p:nvPr>
        </p:nvSpPr>
        <p:spPr>
          <a:xfrm>
            <a:off x="838200" y="1690688"/>
            <a:ext cx="10515600" cy="3911326"/>
          </a:xfrm>
        </p:spPr>
        <p:txBody>
          <a:bodyPr>
            <a:normAutofit/>
          </a:bodyPr>
          <a:lstStyle/>
          <a:p>
            <a:r>
              <a:rPr lang="en-US" sz="2800" dirty="0"/>
              <a:t>Where did Islamic finance emerge earlier? </a:t>
            </a:r>
          </a:p>
          <a:p>
            <a:endParaRPr lang="en-US" dirty="0"/>
          </a:p>
          <a:p>
            <a:pPr lvl="2"/>
            <a:r>
              <a:rPr lang="en-US" dirty="0"/>
              <a:t>This requires an event history analysis. </a:t>
            </a:r>
          </a:p>
          <a:p>
            <a:pPr lvl="2"/>
            <a:endParaRPr lang="en-US" dirty="0"/>
          </a:p>
          <a:p>
            <a:pPr lvl="2"/>
            <a:r>
              <a:rPr lang="en-US" dirty="0"/>
              <a:t>We need to find the first instance of an Islamic finance organization in each country (assuming ‘country’ as the unit of analysis).</a:t>
            </a:r>
          </a:p>
          <a:p>
            <a:pPr lvl="2"/>
            <a:endParaRPr lang="en-US" dirty="0"/>
          </a:p>
          <a:p>
            <a:pPr lvl="2"/>
            <a:r>
              <a:rPr lang="en-US" dirty="0"/>
              <a:t>Then, we need to find out why in certain countries the first instance of Islamic finance organization is born earlier than others. </a:t>
            </a:r>
          </a:p>
        </p:txBody>
      </p:sp>
      <p:sp>
        <p:nvSpPr>
          <p:cNvPr id="4" name="Slide Number Placeholder 3"/>
          <p:cNvSpPr>
            <a:spLocks noGrp="1"/>
          </p:cNvSpPr>
          <p:nvPr>
            <p:ph type="sldNum" sz="quarter" idx="12"/>
          </p:nvPr>
        </p:nvSpPr>
        <p:spPr/>
        <p:txBody>
          <a:bodyPr/>
          <a:lstStyle/>
          <a:p>
            <a:fld id="{424F9B72-05C7-4F53-ADD7-D2690BB4E813}" type="slidenum">
              <a:rPr lang="en-US" smtClean="0"/>
              <a:t>6</a:t>
            </a:fld>
            <a:endParaRPr lang="en-US"/>
          </a:p>
        </p:txBody>
      </p:sp>
      <p:sp>
        <p:nvSpPr>
          <p:cNvPr id="5" name="Footer Placeholder 3">
            <a:extLst>
              <a:ext uri="{FF2B5EF4-FFF2-40B4-BE49-F238E27FC236}">
                <a16:creationId xmlns:a16="http://schemas.microsoft.com/office/drawing/2014/main" id="{6DFF34E1-934F-40A5-8ABA-C6742FF478C6}"/>
              </a:ext>
            </a:extLst>
          </p:cNvPr>
          <p:cNvSpPr>
            <a:spLocks noGrp="1"/>
          </p:cNvSpPr>
          <p:nvPr>
            <p:ph type="ftr" sz="quarter" idx="11"/>
          </p:nvPr>
        </p:nvSpPr>
        <p:spPr>
          <a:xfrm>
            <a:off x="3051626" y="6356349"/>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204574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6C392-7B93-49D1-91AB-64C48E7DDBBD}"/>
              </a:ext>
            </a:extLst>
          </p:cNvPr>
          <p:cNvSpPr>
            <a:spLocks noGrp="1"/>
          </p:cNvSpPr>
          <p:nvPr>
            <p:ph type="title"/>
          </p:nvPr>
        </p:nvSpPr>
        <p:spPr>
          <a:xfrm>
            <a:off x="3080065" y="2516645"/>
            <a:ext cx="4420569" cy="740282"/>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sz="2400" dirty="0"/>
              <a:t>How to study emergence of Islamic finance then? </a:t>
            </a:r>
          </a:p>
        </p:txBody>
      </p:sp>
      <p:sp>
        <p:nvSpPr>
          <p:cNvPr id="4" name="Slide Number Placeholder 3">
            <a:extLst>
              <a:ext uri="{FF2B5EF4-FFF2-40B4-BE49-F238E27FC236}">
                <a16:creationId xmlns:a16="http://schemas.microsoft.com/office/drawing/2014/main" id="{C089A4CF-30C3-4710-AB14-0E67E1005E9C}"/>
              </a:ext>
            </a:extLst>
          </p:cNvPr>
          <p:cNvSpPr>
            <a:spLocks noGrp="1"/>
          </p:cNvSpPr>
          <p:nvPr>
            <p:ph type="sldNum" sz="quarter" idx="12"/>
          </p:nvPr>
        </p:nvSpPr>
        <p:spPr/>
        <p:txBody>
          <a:bodyPr/>
          <a:lstStyle/>
          <a:p>
            <a:fld id="{424F9B72-05C7-4F53-ADD7-D2690BB4E813}" type="slidenum">
              <a:rPr lang="en-US" smtClean="0"/>
              <a:t>7</a:t>
            </a:fld>
            <a:endParaRPr lang="en-US" dirty="0"/>
          </a:p>
        </p:txBody>
      </p:sp>
      <p:grpSp>
        <p:nvGrpSpPr>
          <p:cNvPr id="29" name="Group 28">
            <a:extLst>
              <a:ext uri="{FF2B5EF4-FFF2-40B4-BE49-F238E27FC236}">
                <a16:creationId xmlns:a16="http://schemas.microsoft.com/office/drawing/2014/main" id="{5B8C3DC7-7D47-4613-A8F2-3E0ACE2B21B5}"/>
              </a:ext>
            </a:extLst>
          </p:cNvPr>
          <p:cNvGrpSpPr/>
          <p:nvPr/>
        </p:nvGrpSpPr>
        <p:grpSpPr>
          <a:xfrm>
            <a:off x="108961" y="767567"/>
            <a:ext cx="10060789" cy="5322865"/>
            <a:chOff x="309592" y="1132591"/>
            <a:chExt cx="10060789" cy="5322865"/>
          </a:xfrm>
        </p:grpSpPr>
        <p:grpSp>
          <p:nvGrpSpPr>
            <p:cNvPr id="40" name="Group 39">
              <a:extLst>
                <a:ext uri="{FF2B5EF4-FFF2-40B4-BE49-F238E27FC236}">
                  <a16:creationId xmlns:a16="http://schemas.microsoft.com/office/drawing/2014/main" id="{C8FD83B3-FA8C-4621-8425-79AAED9F75E1}"/>
                </a:ext>
              </a:extLst>
            </p:cNvPr>
            <p:cNvGrpSpPr/>
            <p:nvPr/>
          </p:nvGrpSpPr>
          <p:grpSpPr>
            <a:xfrm>
              <a:off x="309592" y="1132591"/>
              <a:ext cx="10060789" cy="5322865"/>
              <a:chOff x="231565" y="796020"/>
              <a:chExt cx="11347792" cy="5322865"/>
            </a:xfrm>
          </p:grpSpPr>
          <p:grpSp>
            <p:nvGrpSpPr>
              <p:cNvPr id="27" name="Group 26">
                <a:extLst>
                  <a:ext uri="{FF2B5EF4-FFF2-40B4-BE49-F238E27FC236}">
                    <a16:creationId xmlns:a16="http://schemas.microsoft.com/office/drawing/2014/main" id="{E9D67089-563F-4B1A-A7B2-591DE94D3C52}"/>
                  </a:ext>
                </a:extLst>
              </p:cNvPr>
              <p:cNvGrpSpPr/>
              <p:nvPr/>
            </p:nvGrpSpPr>
            <p:grpSpPr>
              <a:xfrm>
                <a:off x="231565" y="796020"/>
                <a:ext cx="11347792" cy="5322865"/>
                <a:chOff x="-84538" y="1004797"/>
                <a:chExt cx="11347792" cy="5322865"/>
              </a:xfrm>
            </p:grpSpPr>
            <p:grpSp>
              <p:nvGrpSpPr>
                <p:cNvPr id="24" name="Group 23">
                  <a:extLst>
                    <a:ext uri="{FF2B5EF4-FFF2-40B4-BE49-F238E27FC236}">
                      <a16:creationId xmlns:a16="http://schemas.microsoft.com/office/drawing/2014/main" id="{33DA37A2-DE85-4F54-98A3-3520C0491EAA}"/>
                    </a:ext>
                  </a:extLst>
                </p:cNvPr>
                <p:cNvGrpSpPr/>
                <p:nvPr/>
              </p:nvGrpSpPr>
              <p:grpSpPr>
                <a:xfrm>
                  <a:off x="-84538" y="1004797"/>
                  <a:ext cx="11347792" cy="4480700"/>
                  <a:chOff x="47789" y="1216461"/>
                  <a:chExt cx="11347792" cy="4480700"/>
                </a:xfrm>
              </p:grpSpPr>
              <p:sp>
                <p:nvSpPr>
                  <p:cNvPr id="5" name="Oval 4">
                    <a:extLst>
                      <a:ext uri="{FF2B5EF4-FFF2-40B4-BE49-F238E27FC236}">
                        <a16:creationId xmlns:a16="http://schemas.microsoft.com/office/drawing/2014/main" id="{B2F2197A-455E-4A36-8C16-6EFAC2EE9B96}"/>
                      </a:ext>
                    </a:extLst>
                  </p:cNvPr>
                  <p:cNvSpPr/>
                  <p:nvPr/>
                </p:nvSpPr>
                <p:spPr>
                  <a:xfrm>
                    <a:off x="3717596" y="1216461"/>
                    <a:ext cx="4232143" cy="9213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Globalization of markets and Ideas</a:t>
                    </a:r>
                  </a:p>
                </p:txBody>
              </p:sp>
              <p:sp>
                <p:nvSpPr>
                  <p:cNvPr id="6" name="Rectangle 5">
                    <a:extLst>
                      <a:ext uri="{FF2B5EF4-FFF2-40B4-BE49-F238E27FC236}">
                        <a16:creationId xmlns:a16="http://schemas.microsoft.com/office/drawing/2014/main" id="{9E956619-FB4E-4C9D-B88E-55D842E20443}"/>
                      </a:ext>
                    </a:extLst>
                  </p:cNvPr>
                  <p:cNvSpPr/>
                  <p:nvPr/>
                </p:nvSpPr>
                <p:spPr>
                  <a:xfrm>
                    <a:off x="3806920" y="2163968"/>
                    <a:ext cx="4232142" cy="369332"/>
                  </a:xfrm>
                  <a:prstGeom prst="rect">
                    <a:avLst/>
                  </a:prstGeom>
                </p:spPr>
                <p:txBody>
                  <a:bodyPr wrap="square">
                    <a:spAutoFit/>
                  </a:bodyPr>
                  <a:lstStyle/>
                  <a:p>
                    <a:r>
                      <a:rPr lang="en-US" dirty="0"/>
                      <a:t>Competition, coercion, imitation</a:t>
                    </a:r>
                  </a:p>
                </p:txBody>
              </p:sp>
              <p:grpSp>
                <p:nvGrpSpPr>
                  <p:cNvPr id="14" name="Group 13">
                    <a:extLst>
                      <a:ext uri="{FF2B5EF4-FFF2-40B4-BE49-F238E27FC236}">
                        <a16:creationId xmlns:a16="http://schemas.microsoft.com/office/drawing/2014/main" id="{67540E6F-6F81-4995-8AA1-D4A319C8D8E9}"/>
                      </a:ext>
                    </a:extLst>
                  </p:cNvPr>
                  <p:cNvGrpSpPr/>
                  <p:nvPr/>
                </p:nvGrpSpPr>
                <p:grpSpPr>
                  <a:xfrm>
                    <a:off x="1541344" y="4441665"/>
                    <a:ext cx="8819184" cy="1255496"/>
                    <a:chOff x="692231" y="4544535"/>
                    <a:chExt cx="8920267" cy="1255496"/>
                  </a:xfrm>
                </p:grpSpPr>
                <p:grpSp>
                  <p:nvGrpSpPr>
                    <p:cNvPr id="12" name="Group 11">
                      <a:extLst>
                        <a:ext uri="{FF2B5EF4-FFF2-40B4-BE49-F238E27FC236}">
                          <a16:creationId xmlns:a16="http://schemas.microsoft.com/office/drawing/2014/main" id="{62E583A2-1974-4248-8B33-75E2106E16C7}"/>
                        </a:ext>
                      </a:extLst>
                    </p:cNvPr>
                    <p:cNvGrpSpPr/>
                    <p:nvPr/>
                  </p:nvGrpSpPr>
                  <p:grpSpPr>
                    <a:xfrm>
                      <a:off x="692231" y="4544535"/>
                      <a:ext cx="4146945" cy="1255496"/>
                      <a:chOff x="714995" y="4261322"/>
                      <a:chExt cx="4146945" cy="1255496"/>
                    </a:xfrm>
                  </p:grpSpPr>
                  <p:sp>
                    <p:nvSpPr>
                      <p:cNvPr id="9" name="Rectangle 8">
                        <a:extLst>
                          <a:ext uri="{FF2B5EF4-FFF2-40B4-BE49-F238E27FC236}">
                            <a16:creationId xmlns:a16="http://schemas.microsoft.com/office/drawing/2014/main" id="{01181352-4B5B-4C24-BFB8-D86163862894}"/>
                          </a:ext>
                        </a:extLst>
                      </p:cNvPr>
                      <p:cNvSpPr/>
                      <p:nvPr/>
                    </p:nvSpPr>
                    <p:spPr>
                      <a:xfrm>
                        <a:off x="1063578" y="5147486"/>
                        <a:ext cx="3463354" cy="369332"/>
                      </a:xfrm>
                      <a:prstGeom prst="rect">
                        <a:avLst/>
                      </a:prstGeom>
                    </p:spPr>
                    <p:txBody>
                      <a:bodyPr wrap="square">
                        <a:spAutoFit/>
                      </a:bodyPr>
                      <a:lstStyle/>
                      <a:p>
                        <a:pPr algn="ctr"/>
                        <a:r>
                          <a:rPr lang="en-US" dirty="0"/>
                          <a:t>Efficiency, Risk-Return</a:t>
                        </a:r>
                      </a:p>
                    </p:txBody>
                  </p:sp>
                  <p:sp>
                    <p:nvSpPr>
                      <p:cNvPr id="10" name="Oval 9">
                        <a:extLst>
                          <a:ext uri="{FF2B5EF4-FFF2-40B4-BE49-F238E27FC236}">
                            <a16:creationId xmlns:a16="http://schemas.microsoft.com/office/drawing/2014/main" id="{B1F6DD05-469A-4EE8-80C9-A8224B84E1E3}"/>
                          </a:ext>
                        </a:extLst>
                      </p:cNvPr>
                      <p:cNvSpPr/>
                      <p:nvPr/>
                    </p:nvSpPr>
                    <p:spPr>
                      <a:xfrm>
                        <a:off x="714995" y="4261322"/>
                        <a:ext cx="4146945" cy="9209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Rational choice of individual firms </a:t>
                        </a:r>
                      </a:p>
                    </p:txBody>
                  </p:sp>
                </p:grpSp>
                <p:grpSp>
                  <p:nvGrpSpPr>
                    <p:cNvPr id="13" name="Group 12">
                      <a:extLst>
                        <a:ext uri="{FF2B5EF4-FFF2-40B4-BE49-F238E27FC236}">
                          <a16:creationId xmlns:a16="http://schemas.microsoft.com/office/drawing/2014/main" id="{0D1CC882-6C9A-46BE-A8C8-DCE9543DDA65}"/>
                        </a:ext>
                      </a:extLst>
                    </p:cNvPr>
                    <p:cNvGrpSpPr/>
                    <p:nvPr/>
                  </p:nvGrpSpPr>
                  <p:grpSpPr>
                    <a:xfrm>
                      <a:off x="5451978" y="4575048"/>
                      <a:ext cx="4160520" cy="1224983"/>
                      <a:chOff x="5451978" y="4575048"/>
                      <a:chExt cx="4160520" cy="1224983"/>
                    </a:xfrm>
                  </p:grpSpPr>
                  <p:sp>
                    <p:nvSpPr>
                      <p:cNvPr id="8" name="Oval 7">
                        <a:extLst>
                          <a:ext uri="{FF2B5EF4-FFF2-40B4-BE49-F238E27FC236}">
                            <a16:creationId xmlns:a16="http://schemas.microsoft.com/office/drawing/2014/main" id="{40BAF0FB-366C-4F9D-9D73-326314CFC925}"/>
                          </a:ext>
                        </a:extLst>
                      </p:cNvPr>
                      <p:cNvSpPr/>
                      <p:nvPr/>
                    </p:nvSpPr>
                    <p:spPr>
                      <a:xfrm>
                        <a:off x="5451978" y="4575048"/>
                        <a:ext cx="4160520" cy="8123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Consumer preferences</a:t>
                        </a:r>
                      </a:p>
                    </p:txBody>
                  </p:sp>
                  <p:sp>
                    <p:nvSpPr>
                      <p:cNvPr id="11" name="Rectangle 10">
                        <a:extLst>
                          <a:ext uri="{FF2B5EF4-FFF2-40B4-BE49-F238E27FC236}">
                            <a16:creationId xmlns:a16="http://schemas.microsoft.com/office/drawing/2014/main" id="{A3E682C4-36EE-43FE-B06B-D9BE199C4704}"/>
                          </a:ext>
                        </a:extLst>
                      </p:cNvPr>
                      <p:cNvSpPr/>
                      <p:nvPr/>
                    </p:nvSpPr>
                    <p:spPr>
                      <a:xfrm>
                        <a:off x="5688931" y="5430699"/>
                        <a:ext cx="3463354" cy="369332"/>
                      </a:xfrm>
                      <a:prstGeom prst="rect">
                        <a:avLst/>
                      </a:prstGeom>
                    </p:spPr>
                    <p:txBody>
                      <a:bodyPr wrap="square">
                        <a:spAutoFit/>
                      </a:bodyPr>
                      <a:lstStyle/>
                      <a:p>
                        <a:pPr algn="ctr"/>
                        <a:r>
                          <a:rPr lang="en-US" dirty="0"/>
                          <a:t>Demand factors</a:t>
                        </a:r>
                      </a:p>
                    </p:txBody>
                  </p:sp>
                </p:grpSp>
              </p:grpSp>
              <p:grpSp>
                <p:nvGrpSpPr>
                  <p:cNvPr id="22" name="Group 21">
                    <a:extLst>
                      <a:ext uri="{FF2B5EF4-FFF2-40B4-BE49-F238E27FC236}">
                        <a16:creationId xmlns:a16="http://schemas.microsoft.com/office/drawing/2014/main" id="{E4BD9F05-88F5-43E1-9006-ADAF6C1D29DC}"/>
                      </a:ext>
                    </a:extLst>
                  </p:cNvPr>
                  <p:cNvGrpSpPr/>
                  <p:nvPr/>
                </p:nvGrpSpPr>
                <p:grpSpPr>
                  <a:xfrm>
                    <a:off x="47789" y="2682175"/>
                    <a:ext cx="11347792" cy="2240500"/>
                    <a:chOff x="47394" y="2636455"/>
                    <a:chExt cx="11477857" cy="2240500"/>
                  </a:xfrm>
                </p:grpSpPr>
                <p:grpSp>
                  <p:nvGrpSpPr>
                    <p:cNvPr id="16" name="Group 15">
                      <a:extLst>
                        <a:ext uri="{FF2B5EF4-FFF2-40B4-BE49-F238E27FC236}">
                          <a16:creationId xmlns:a16="http://schemas.microsoft.com/office/drawing/2014/main" id="{E396741A-A8D1-4186-9FB3-A406E8458EF1}"/>
                        </a:ext>
                      </a:extLst>
                    </p:cNvPr>
                    <p:cNvGrpSpPr/>
                    <p:nvPr/>
                  </p:nvGrpSpPr>
                  <p:grpSpPr>
                    <a:xfrm>
                      <a:off x="47394" y="2636455"/>
                      <a:ext cx="3060527" cy="2240500"/>
                      <a:chOff x="64487" y="4370808"/>
                      <a:chExt cx="5309390" cy="2240500"/>
                    </a:xfrm>
                  </p:grpSpPr>
                  <p:sp>
                    <p:nvSpPr>
                      <p:cNvPr id="20" name="Rectangle 19">
                        <a:extLst>
                          <a:ext uri="{FF2B5EF4-FFF2-40B4-BE49-F238E27FC236}">
                            <a16:creationId xmlns:a16="http://schemas.microsoft.com/office/drawing/2014/main" id="{9446A727-4E10-47DD-AFE5-6BB59C696BC6}"/>
                          </a:ext>
                        </a:extLst>
                      </p:cNvPr>
                      <p:cNvSpPr/>
                      <p:nvPr/>
                    </p:nvSpPr>
                    <p:spPr>
                      <a:xfrm>
                        <a:off x="64487" y="5410979"/>
                        <a:ext cx="3107730" cy="1200329"/>
                      </a:xfrm>
                      <a:prstGeom prst="rect">
                        <a:avLst/>
                      </a:prstGeom>
                    </p:spPr>
                    <p:txBody>
                      <a:bodyPr wrap="square">
                        <a:spAutoFit/>
                      </a:bodyPr>
                      <a:lstStyle/>
                      <a:p>
                        <a:pPr algn="ctr"/>
                        <a:r>
                          <a:rPr lang="en-US" dirty="0"/>
                          <a:t>State capacity, Nature of the Economy, Culture, Law</a:t>
                        </a:r>
                      </a:p>
                    </p:txBody>
                  </p:sp>
                  <p:sp>
                    <p:nvSpPr>
                      <p:cNvPr id="21" name="Oval 20">
                        <a:extLst>
                          <a:ext uri="{FF2B5EF4-FFF2-40B4-BE49-F238E27FC236}">
                            <a16:creationId xmlns:a16="http://schemas.microsoft.com/office/drawing/2014/main" id="{2993A79B-BCAD-41E1-B6E0-3BB19A8ACE40}"/>
                          </a:ext>
                        </a:extLst>
                      </p:cNvPr>
                      <p:cNvSpPr/>
                      <p:nvPr/>
                    </p:nvSpPr>
                    <p:spPr>
                      <a:xfrm>
                        <a:off x="1213357" y="4370808"/>
                        <a:ext cx="4160520" cy="116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State forces</a:t>
                        </a:r>
                      </a:p>
                    </p:txBody>
                  </p:sp>
                </p:grpSp>
                <p:grpSp>
                  <p:nvGrpSpPr>
                    <p:cNvPr id="17" name="Group 16">
                      <a:extLst>
                        <a:ext uri="{FF2B5EF4-FFF2-40B4-BE49-F238E27FC236}">
                          <a16:creationId xmlns:a16="http://schemas.microsoft.com/office/drawing/2014/main" id="{F7BF0909-01EE-4AFA-A635-6A740FCBB73E}"/>
                        </a:ext>
                      </a:extLst>
                    </p:cNvPr>
                    <p:cNvGrpSpPr/>
                    <p:nvPr/>
                  </p:nvGrpSpPr>
                  <p:grpSpPr>
                    <a:xfrm>
                      <a:off x="8783171" y="2678777"/>
                      <a:ext cx="2742080" cy="1824584"/>
                      <a:chOff x="5181412" y="4664545"/>
                      <a:chExt cx="4658404" cy="1824584"/>
                    </a:xfrm>
                  </p:grpSpPr>
                  <p:sp>
                    <p:nvSpPr>
                      <p:cNvPr id="18" name="Oval 17">
                        <a:extLst>
                          <a:ext uri="{FF2B5EF4-FFF2-40B4-BE49-F238E27FC236}">
                            <a16:creationId xmlns:a16="http://schemas.microsoft.com/office/drawing/2014/main" id="{09492BCA-5D3A-4B52-B618-386D2A2FD62A}"/>
                          </a:ext>
                        </a:extLst>
                      </p:cNvPr>
                      <p:cNvSpPr/>
                      <p:nvPr/>
                    </p:nvSpPr>
                    <p:spPr>
                      <a:xfrm>
                        <a:off x="5181412" y="4664545"/>
                        <a:ext cx="4237075" cy="116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Social movement</a:t>
                        </a:r>
                      </a:p>
                    </p:txBody>
                  </p:sp>
                  <p:sp>
                    <p:nvSpPr>
                      <p:cNvPr id="19" name="Rectangle 18">
                        <a:extLst>
                          <a:ext uri="{FF2B5EF4-FFF2-40B4-BE49-F238E27FC236}">
                            <a16:creationId xmlns:a16="http://schemas.microsoft.com/office/drawing/2014/main" id="{8CA1EA0F-4CC5-4D82-A6F9-8958A178CDB3}"/>
                          </a:ext>
                        </a:extLst>
                      </p:cNvPr>
                      <p:cNvSpPr/>
                      <p:nvPr/>
                    </p:nvSpPr>
                    <p:spPr>
                      <a:xfrm>
                        <a:off x="6764061" y="5842798"/>
                        <a:ext cx="3075755" cy="646331"/>
                      </a:xfrm>
                      <a:prstGeom prst="rect">
                        <a:avLst/>
                      </a:prstGeom>
                    </p:spPr>
                    <p:txBody>
                      <a:bodyPr wrap="square">
                        <a:spAutoFit/>
                      </a:bodyPr>
                      <a:lstStyle/>
                      <a:p>
                        <a:pPr algn="ctr"/>
                        <a:r>
                          <a:rPr lang="en-US" dirty="0"/>
                          <a:t>Local, global coercive forces</a:t>
                        </a:r>
                      </a:p>
                    </p:txBody>
                  </p:sp>
                </p:grpSp>
              </p:grpSp>
            </p:grpSp>
            <p:sp>
              <p:nvSpPr>
                <p:cNvPr id="25" name="Rectangle 24">
                  <a:extLst>
                    <a:ext uri="{FF2B5EF4-FFF2-40B4-BE49-F238E27FC236}">
                      <a16:creationId xmlns:a16="http://schemas.microsoft.com/office/drawing/2014/main" id="{45814840-9CB1-480D-B1D1-584418FA2C5E}"/>
                    </a:ext>
                  </a:extLst>
                </p:cNvPr>
                <p:cNvSpPr/>
                <p:nvPr/>
              </p:nvSpPr>
              <p:spPr>
                <a:xfrm>
                  <a:off x="2133031" y="5676152"/>
                  <a:ext cx="7136615" cy="651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Performative forces – once important models are out, they have a life on their own</a:t>
                  </a:r>
                </a:p>
              </p:txBody>
            </p:sp>
          </p:grpSp>
          <p:grpSp>
            <p:nvGrpSpPr>
              <p:cNvPr id="37" name="Group 36">
                <a:extLst>
                  <a:ext uri="{FF2B5EF4-FFF2-40B4-BE49-F238E27FC236}">
                    <a16:creationId xmlns:a16="http://schemas.microsoft.com/office/drawing/2014/main" id="{40FD2D05-3183-41D8-8424-1936040B3D5A}"/>
                  </a:ext>
                </a:extLst>
              </p:cNvPr>
              <p:cNvGrpSpPr/>
              <p:nvPr/>
            </p:nvGrpSpPr>
            <p:grpSpPr>
              <a:xfrm>
                <a:off x="2071861" y="1256671"/>
                <a:ext cx="8017445" cy="2815094"/>
                <a:chOff x="2222377" y="1300931"/>
                <a:chExt cx="8017445" cy="2815094"/>
              </a:xfrm>
            </p:grpSpPr>
            <p:cxnSp>
              <p:nvCxnSpPr>
                <p:cNvPr id="7" name="Straight Arrow Connector 6">
                  <a:extLst>
                    <a:ext uri="{FF2B5EF4-FFF2-40B4-BE49-F238E27FC236}">
                      <a16:creationId xmlns:a16="http://schemas.microsoft.com/office/drawing/2014/main" id="{ECE586EF-6B4F-4E01-92D6-562144805B0C}"/>
                    </a:ext>
                  </a:extLst>
                </p:cNvPr>
                <p:cNvCxnSpPr>
                  <a:cxnSpLocks/>
                  <a:stCxn id="21" idx="0"/>
                  <a:endCxn id="5" idx="2"/>
                </p:cNvCxnSpPr>
                <p:nvPr/>
              </p:nvCxnSpPr>
              <p:spPr>
                <a:xfrm flipV="1">
                  <a:off x="2222377" y="1300931"/>
                  <a:ext cx="1829510" cy="100506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881FBE1-9CDF-47A3-994E-9CB8A183405D}"/>
                    </a:ext>
                  </a:extLst>
                </p:cNvPr>
                <p:cNvCxnSpPr>
                  <a:cxnSpLocks/>
                  <a:stCxn id="5" idx="6"/>
                </p:cNvCxnSpPr>
                <p:nvPr/>
              </p:nvCxnSpPr>
              <p:spPr>
                <a:xfrm>
                  <a:off x="8284031" y="1300931"/>
                  <a:ext cx="1645015" cy="107872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974F905-7F54-4722-A9AD-3FC0809E46F2}"/>
                    </a:ext>
                  </a:extLst>
                </p:cNvPr>
                <p:cNvCxnSpPr>
                  <a:cxnSpLocks/>
                </p:cNvCxnSpPr>
                <p:nvPr/>
              </p:nvCxnSpPr>
              <p:spPr>
                <a:xfrm>
                  <a:off x="2452272" y="3472256"/>
                  <a:ext cx="310570" cy="63190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0C8BDB1-A118-4E6A-BD64-1BF0809782EC}"/>
                    </a:ext>
                  </a:extLst>
                </p:cNvPr>
                <p:cNvCxnSpPr>
                  <a:cxnSpLocks/>
                </p:cNvCxnSpPr>
                <p:nvPr/>
              </p:nvCxnSpPr>
              <p:spPr>
                <a:xfrm flipH="1">
                  <a:off x="9559952" y="3526569"/>
                  <a:ext cx="679870" cy="58945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grpSp>
        <p:cxnSp>
          <p:nvCxnSpPr>
            <p:cNvPr id="59" name="Straight Arrow Connector 58">
              <a:extLst>
                <a:ext uri="{FF2B5EF4-FFF2-40B4-BE49-F238E27FC236}">
                  <a16:creationId xmlns:a16="http://schemas.microsoft.com/office/drawing/2014/main" id="{BEB76D50-2685-48AD-9990-4C8EA86ACBA1}"/>
                </a:ext>
              </a:extLst>
            </p:cNvPr>
            <p:cNvCxnSpPr>
              <a:cxnSpLocks/>
              <a:stCxn id="10" idx="6"/>
              <a:endCxn id="8" idx="2"/>
            </p:cNvCxnSpPr>
            <p:nvPr/>
          </p:nvCxnSpPr>
          <p:spPr>
            <a:xfrm flipV="1">
              <a:off x="5268715" y="4794473"/>
              <a:ext cx="537145" cy="238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96E5CF9C-E70C-4685-AC45-F69DB78B1365}"/>
              </a:ext>
            </a:extLst>
          </p:cNvPr>
          <p:cNvSpPr txBox="1"/>
          <p:nvPr/>
        </p:nvSpPr>
        <p:spPr>
          <a:xfrm>
            <a:off x="285477" y="108133"/>
            <a:ext cx="10639504" cy="523220"/>
          </a:xfrm>
          <a:prstGeom prst="rect">
            <a:avLst/>
          </a:prstGeom>
          <a:noFill/>
        </p:spPr>
        <p:txBody>
          <a:bodyPr wrap="square" rtlCol="0">
            <a:spAutoFit/>
          </a:bodyPr>
          <a:lstStyle/>
          <a:p>
            <a:pPr algn="ctr"/>
            <a:r>
              <a:rPr lang="en-US" sz="2800" dirty="0"/>
              <a:t>A conceptual framework of pertinent theories </a:t>
            </a:r>
          </a:p>
        </p:txBody>
      </p:sp>
      <p:sp>
        <p:nvSpPr>
          <p:cNvPr id="15" name="TextBox 14">
            <a:extLst>
              <a:ext uri="{FF2B5EF4-FFF2-40B4-BE49-F238E27FC236}">
                <a16:creationId xmlns:a16="http://schemas.microsoft.com/office/drawing/2014/main" id="{FD512580-C982-4CA1-87D7-20BC6B5A050D}"/>
              </a:ext>
            </a:extLst>
          </p:cNvPr>
          <p:cNvSpPr txBox="1"/>
          <p:nvPr/>
        </p:nvSpPr>
        <p:spPr>
          <a:xfrm>
            <a:off x="10504209" y="1739436"/>
            <a:ext cx="1564133" cy="3108543"/>
          </a:xfrm>
          <a:prstGeom prst="rect">
            <a:avLst/>
          </a:prstGeom>
          <a:noFill/>
        </p:spPr>
        <p:txBody>
          <a:bodyPr wrap="square" rtlCol="0">
            <a:spAutoFit/>
          </a:bodyPr>
          <a:lstStyle/>
          <a:p>
            <a:r>
              <a:rPr lang="en-US" sz="1400" dirty="0"/>
              <a:t>The ‘social movement’, ‘consumer preference’ and ‘rational choice’ explanation of firms are largely ruled out through meta-analysis of existing evidence. Needs to understand the other forces better. </a:t>
            </a:r>
          </a:p>
        </p:txBody>
      </p:sp>
      <p:sp>
        <p:nvSpPr>
          <p:cNvPr id="34" name="Footer Placeholder 3">
            <a:extLst>
              <a:ext uri="{FF2B5EF4-FFF2-40B4-BE49-F238E27FC236}">
                <a16:creationId xmlns:a16="http://schemas.microsoft.com/office/drawing/2014/main" id="{97C6FEC3-008F-4D70-AF06-6EC41615BB5B}"/>
              </a:ext>
            </a:extLst>
          </p:cNvPr>
          <p:cNvSpPr>
            <a:spLocks noGrp="1"/>
          </p:cNvSpPr>
          <p:nvPr>
            <p:ph type="ftr" sz="quarter" idx="11"/>
          </p:nvPr>
        </p:nvSpPr>
        <p:spPr>
          <a:xfrm>
            <a:off x="1738927" y="6357463"/>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Tree>
    <p:extLst>
      <p:ext uri="{BB962C8B-B14F-4D97-AF65-F5344CB8AC3E}">
        <p14:creationId xmlns:p14="http://schemas.microsoft.com/office/powerpoint/2010/main" val="1568531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27F2-5681-4984-9D4A-BDED9A9DD837}"/>
              </a:ext>
            </a:extLst>
          </p:cNvPr>
          <p:cNvSpPr>
            <a:spLocks noGrp="1"/>
          </p:cNvSpPr>
          <p:nvPr>
            <p:ph type="title"/>
          </p:nvPr>
        </p:nvSpPr>
        <p:spPr/>
        <p:txBody>
          <a:bodyPr/>
          <a:lstStyle/>
          <a:p>
            <a:r>
              <a:rPr lang="en-US" dirty="0"/>
              <a:t>Hypotheses</a:t>
            </a:r>
          </a:p>
        </p:txBody>
      </p:sp>
      <p:sp>
        <p:nvSpPr>
          <p:cNvPr id="3" name="Content Placeholder 2">
            <a:extLst>
              <a:ext uri="{FF2B5EF4-FFF2-40B4-BE49-F238E27FC236}">
                <a16:creationId xmlns:a16="http://schemas.microsoft.com/office/drawing/2014/main" id="{141E7EA7-4D25-4DEA-AD1A-9F09FDAC4E23}"/>
              </a:ext>
            </a:extLst>
          </p:cNvPr>
          <p:cNvSpPr>
            <a:spLocks noGrp="1"/>
          </p:cNvSpPr>
          <p:nvPr>
            <p:ph idx="1"/>
          </p:nvPr>
        </p:nvSpPr>
        <p:spPr>
          <a:xfrm>
            <a:off x="838200" y="1825625"/>
            <a:ext cx="10515600" cy="3922032"/>
          </a:xfrm>
        </p:spPr>
        <p:txBody>
          <a:bodyPr>
            <a:normAutofit/>
          </a:bodyPr>
          <a:lstStyle/>
          <a:p>
            <a:pPr marL="0" indent="0">
              <a:buNone/>
            </a:pPr>
            <a:r>
              <a:rPr lang="en-US" sz="1800" b="1" i="1" dirty="0"/>
              <a:t>Economic Rationality, Economic Capacity, and Financial Development Hypotheses </a:t>
            </a:r>
          </a:p>
          <a:p>
            <a:pPr marL="0" indent="0">
              <a:buNone/>
            </a:pPr>
            <a:endParaRPr lang="en-US" sz="1800" i="1" dirty="0"/>
          </a:p>
          <a:p>
            <a:pPr marL="0" indent="0">
              <a:buNone/>
            </a:pPr>
            <a:r>
              <a:rPr lang="en-US" sz="1800" dirty="0"/>
              <a:t>H1: Islamic finance appears earlier in the countries with higher  GDP growth. </a:t>
            </a:r>
          </a:p>
          <a:p>
            <a:pPr marL="0" indent="0">
              <a:buNone/>
            </a:pPr>
            <a:r>
              <a:rPr lang="en-US" sz="1800" dirty="0"/>
              <a:t>H2: Islamic finance appears earlier in the countries with higher credit rating (i.e., lower credit risk). </a:t>
            </a:r>
          </a:p>
          <a:p>
            <a:pPr marL="0" indent="0">
              <a:buNone/>
            </a:pPr>
            <a:r>
              <a:rPr lang="en-US" sz="1800" dirty="0"/>
              <a:t>H3: Islamic finance appears earlier in the countries with developed financial markets and institutions. </a:t>
            </a:r>
          </a:p>
          <a:p>
            <a:pPr marL="0" indent="0">
              <a:buNone/>
            </a:pPr>
            <a:endParaRPr lang="en-US" sz="1800" dirty="0"/>
          </a:p>
          <a:p>
            <a:pPr marL="0" indent="0">
              <a:buNone/>
            </a:pPr>
            <a:r>
              <a:rPr lang="en-US" sz="1800" b="1" i="1" dirty="0"/>
              <a:t>Legal Environment Hypothesis</a:t>
            </a:r>
          </a:p>
          <a:p>
            <a:pPr marL="0" indent="0">
              <a:buNone/>
            </a:pPr>
            <a:endParaRPr lang="en-US" sz="1800" i="1" dirty="0"/>
          </a:p>
          <a:p>
            <a:pPr marL="0" indent="0">
              <a:buNone/>
            </a:pPr>
            <a:r>
              <a:rPr lang="en-US" sz="1800" dirty="0"/>
              <a:t>H4: Islamic finance appears earlier in the common-law origin countries. </a:t>
            </a:r>
          </a:p>
          <a:p>
            <a:pPr marL="0" indent="0">
              <a:buNone/>
            </a:pPr>
            <a:endParaRPr lang="en-US" sz="1800" dirty="0"/>
          </a:p>
          <a:p>
            <a:pPr marL="0" indent="0">
              <a:buNone/>
            </a:pPr>
            <a:endParaRPr lang="en-US" sz="1800" dirty="0"/>
          </a:p>
          <a:p>
            <a:pPr marL="0" indent="0">
              <a:buNone/>
            </a:pPr>
            <a:endParaRPr lang="en-US" sz="1800" dirty="0"/>
          </a:p>
          <a:p>
            <a:endParaRPr lang="en-US" sz="1800" dirty="0"/>
          </a:p>
        </p:txBody>
      </p:sp>
      <p:sp>
        <p:nvSpPr>
          <p:cNvPr id="4" name="Footer Placeholder 3">
            <a:extLst>
              <a:ext uri="{FF2B5EF4-FFF2-40B4-BE49-F238E27FC236}">
                <a16:creationId xmlns:a16="http://schemas.microsoft.com/office/drawing/2014/main" id="{88C83550-DF7E-4AC0-9412-102E9B091503}"/>
              </a:ext>
            </a:extLst>
          </p:cNvPr>
          <p:cNvSpPr>
            <a:spLocks noGrp="1"/>
          </p:cNvSpPr>
          <p:nvPr>
            <p:ph type="ftr" sz="quarter" idx="11"/>
          </p:nvPr>
        </p:nvSpPr>
        <p:spPr>
          <a:xfrm>
            <a:off x="2106384" y="6356350"/>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F0F9EC35-E74C-41CB-826A-B0DED6B7957C}"/>
              </a:ext>
            </a:extLst>
          </p:cNvPr>
          <p:cNvSpPr>
            <a:spLocks noGrp="1"/>
          </p:cNvSpPr>
          <p:nvPr>
            <p:ph type="sldNum" sz="quarter" idx="12"/>
          </p:nvPr>
        </p:nvSpPr>
        <p:spPr/>
        <p:txBody>
          <a:bodyPr/>
          <a:lstStyle/>
          <a:p>
            <a:fld id="{12C2CDAB-D5CA-42B9-A2DB-CB96900DA1AC}" type="slidenum">
              <a:rPr lang="en-US" smtClean="0"/>
              <a:t>8</a:t>
            </a:fld>
            <a:endParaRPr lang="en-US"/>
          </a:p>
        </p:txBody>
      </p:sp>
    </p:spTree>
    <p:extLst>
      <p:ext uri="{BB962C8B-B14F-4D97-AF65-F5344CB8AC3E}">
        <p14:creationId xmlns:p14="http://schemas.microsoft.com/office/powerpoint/2010/main" val="152071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27F2-5681-4984-9D4A-BDED9A9DD837}"/>
              </a:ext>
            </a:extLst>
          </p:cNvPr>
          <p:cNvSpPr>
            <a:spLocks noGrp="1"/>
          </p:cNvSpPr>
          <p:nvPr>
            <p:ph type="title"/>
          </p:nvPr>
        </p:nvSpPr>
        <p:spPr/>
        <p:txBody>
          <a:bodyPr/>
          <a:lstStyle/>
          <a:p>
            <a:r>
              <a:rPr lang="en-US" dirty="0"/>
              <a:t>Hypotheses (cont’d)</a:t>
            </a:r>
          </a:p>
        </p:txBody>
      </p:sp>
      <p:sp>
        <p:nvSpPr>
          <p:cNvPr id="3" name="Content Placeholder 2">
            <a:extLst>
              <a:ext uri="{FF2B5EF4-FFF2-40B4-BE49-F238E27FC236}">
                <a16:creationId xmlns:a16="http://schemas.microsoft.com/office/drawing/2014/main" id="{141E7EA7-4D25-4DEA-AD1A-9F09FDAC4E23}"/>
              </a:ext>
            </a:extLst>
          </p:cNvPr>
          <p:cNvSpPr>
            <a:spLocks noGrp="1"/>
          </p:cNvSpPr>
          <p:nvPr>
            <p:ph idx="1"/>
          </p:nvPr>
        </p:nvSpPr>
        <p:spPr>
          <a:xfrm>
            <a:off x="838200" y="1825625"/>
            <a:ext cx="10515600" cy="3922032"/>
          </a:xfrm>
        </p:spPr>
        <p:txBody>
          <a:bodyPr>
            <a:normAutofit fontScale="85000" lnSpcReduction="20000"/>
          </a:bodyPr>
          <a:lstStyle/>
          <a:p>
            <a:pPr marL="0" indent="0">
              <a:buNone/>
            </a:pPr>
            <a:r>
              <a:rPr lang="en-US" sz="1800" b="1" i="1" dirty="0"/>
              <a:t>Cultural Resurgence Hypotheses</a:t>
            </a:r>
          </a:p>
          <a:p>
            <a:pPr marL="0" indent="0">
              <a:buNone/>
            </a:pPr>
            <a:endParaRPr lang="en-US" sz="1800" b="1" i="1" dirty="0"/>
          </a:p>
          <a:p>
            <a:pPr marL="0" indent="0">
              <a:buNone/>
            </a:pPr>
            <a:r>
              <a:rPr lang="en-US" sz="1800" dirty="0"/>
              <a:t>H5: Islamic finance appears earlier in the former British colony countries. </a:t>
            </a:r>
          </a:p>
          <a:p>
            <a:pPr marL="0" indent="0">
              <a:buNone/>
            </a:pPr>
            <a:r>
              <a:rPr lang="en-US" sz="1800" dirty="0"/>
              <a:t>H6: Islamic finance appears earlier in the former British colony countries with common law. </a:t>
            </a:r>
          </a:p>
          <a:p>
            <a:pPr marL="0" indent="0">
              <a:buNone/>
            </a:pPr>
            <a:r>
              <a:rPr lang="en-US" sz="1800" dirty="0"/>
              <a:t>H7: Islamic finance appears earlier in the former British colony countries with Sunni over Shia majority. </a:t>
            </a:r>
          </a:p>
          <a:p>
            <a:pPr marL="0" indent="0">
              <a:buNone/>
            </a:pPr>
            <a:endParaRPr lang="en-US" sz="1800" i="1" dirty="0"/>
          </a:p>
          <a:p>
            <a:pPr marL="0" indent="0">
              <a:buNone/>
            </a:pPr>
            <a:r>
              <a:rPr lang="en-US" sz="1800" b="1" i="1" dirty="0"/>
              <a:t>Cultural Compatibility &amp; Variation Hypotheses</a:t>
            </a:r>
          </a:p>
          <a:p>
            <a:pPr marL="0" indent="0">
              <a:buNone/>
            </a:pPr>
            <a:endParaRPr lang="en-US" sz="1800" i="1" dirty="0"/>
          </a:p>
          <a:p>
            <a:pPr marL="0" indent="0">
              <a:buNone/>
            </a:pPr>
            <a:r>
              <a:rPr lang="en-US" sz="1800" dirty="0"/>
              <a:t>H8: Islamic finance appears earlier in the Muslim majority countries.</a:t>
            </a:r>
          </a:p>
          <a:p>
            <a:pPr marL="0" indent="0">
              <a:buNone/>
            </a:pPr>
            <a:r>
              <a:rPr lang="en-US" sz="1800" dirty="0"/>
              <a:t>H9: Islamic finance appears earlier in countries that have more Sunni than Shia in their Muslim population. </a:t>
            </a:r>
          </a:p>
          <a:p>
            <a:pPr marL="0" indent="0">
              <a:buNone/>
            </a:pPr>
            <a:r>
              <a:rPr lang="en-US" sz="1800" dirty="0"/>
              <a:t>H10: Islamic finance appears earlier in the countries with Arabic as an official language. </a:t>
            </a:r>
          </a:p>
          <a:p>
            <a:pPr marL="0" indent="0">
              <a:buNone/>
            </a:pPr>
            <a:r>
              <a:rPr lang="en-US" sz="1800" dirty="0"/>
              <a:t>H11: Islamic finance appears later in the countries with English as an official language. </a:t>
            </a:r>
          </a:p>
          <a:p>
            <a:pPr marL="0" indent="0">
              <a:buNone/>
            </a:pPr>
            <a:r>
              <a:rPr lang="en-US" sz="1800" dirty="0"/>
              <a:t>H12: Islamic finance appears later in the countries with French as an official language. </a:t>
            </a:r>
          </a:p>
          <a:p>
            <a:pPr marL="0" indent="0">
              <a:buNone/>
            </a:pPr>
            <a:endParaRPr lang="en-US" sz="1800" dirty="0"/>
          </a:p>
          <a:p>
            <a:pPr marL="0" indent="0">
              <a:buNone/>
            </a:pPr>
            <a:endParaRPr lang="en-US" sz="1800" dirty="0"/>
          </a:p>
          <a:p>
            <a:endParaRPr lang="en-US" sz="1800" dirty="0"/>
          </a:p>
        </p:txBody>
      </p:sp>
      <p:sp>
        <p:nvSpPr>
          <p:cNvPr id="4" name="Footer Placeholder 3">
            <a:extLst>
              <a:ext uri="{FF2B5EF4-FFF2-40B4-BE49-F238E27FC236}">
                <a16:creationId xmlns:a16="http://schemas.microsoft.com/office/drawing/2014/main" id="{88C83550-DF7E-4AC0-9412-102E9B091503}"/>
              </a:ext>
            </a:extLst>
          </p:cNvPr>
          <p:cNvSpPr>
            <a:spLocks noGrp="1"/>
          </p:cNvSpPr>
          <p:nvPr>
            <p:ph type="ftr" sz="quarter" idx="11"/>
          </p:nvPr>
        </p:nvSpPr>
        <p:spPr>
          <a:xfrm>
            <a:off x="2169884" y="6356350"/>
            <a:ext cx="7195457" cy="365125"/>
          </a:xfrm>
        </p:spPr>
        <p:txBody>
          <a:bodyPr/>
          <a:lstStyle/>
          <a:p>
            <a:r>
              <a:rPr lang="en-US" dirty="0"/>
              <a:t>(c) Dissertation Research of Abdullah Shahid at Cornell University. Supported by Cornell University, Global Religion Research Initiative of University of Notre Dame, and Society for the Scientific Study of Religion. </a:t>
            </a:r>
          </a:p>
        </p:txBody>
      </p:sp>
      <p:sp>
        <p:nvSpPr>
          <p:cNvPr id="5" name="Slide Number Placeholder 4">
            <a:extLst>
              <a:ext uri="{FF2B5EF4-FFF2-40B4-BE49-F238E27FC236}">
                <a16:creationId xmlns:a16="http://schemas.microsoft.com/office/drawing/2014/main" id="{F0F9EC35-E74C-41CB-826A-B0DED6B7957C}"/>
              </a:ext>
            </a:extLst>
          </p:cNvPr>
          <p:cNvSpPr>
            <a:spLocks noGrp="1"/>
          </p:cNvSpPr>
          <p:nvPr>
            <p:ph type="sldNum" sz="quarter" idx="12"/>
          </p:nvPr>
        </p:nvSpPr>
        <p:spPr/>
        <p:txBody>
          <a:bodyPr/>
          <a:lstStyle/>
          <a:p>
            <a:fld id="{12C2CDAB-D5CA-42B9-A2DB-CB96900DA1AC}" type="slidenum">
              <a:rPr lang="en-US" smtClean="0"/>
              <a:t>9</a:t>
            </a:fld>
            <a:endParaRPr lang="en-US"/>
          </a:p>
        </p:txBody>
      </p:sp>
    </p:spTree>
    <p:extLst>
      <p:ext uri="{BB962C8B-B14F-4D97-AF65-F5344CB8AC3E}">
        <p14:creationId xmlns:p14="http://schemas.microsoft.com/office/powerpoint/2010/main" val="2059150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5597</Words>
  <Application>Microsoft Office PowerPoint</Application>
  <PresentationFormat>Widescreen</PresentationFormat>
  <Paragraphs>574</Paragraphs>
  <Slides>21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Paper 2: Emergence of Islamic Finance</vt:lpstr>
      <vt:lpstr>Context</vt:lpstr>
      <vt:lpstr>Characteristics of Islamic Finance</vt:lpstr>
      <vt:lpstr>Islamic finance- some basic facts</vt:lpstr>
      <vt:lpstr>Islamic finance – what we read in the literature</vt:lpstr>
      <vt:lpstr>Research Question</vt:lpstr>
      <vt:lpstr>How to study emergence of Islamic finance then? </vt:lpstr>
      <vt:lpstr>Hypotheses</vt:lpstr>
      <vt:lpstr>Hypotheses (cont’d)</vt:lpstr>
      <vt:lpstr>Hypotheses (cont’d)</vt:lpstr>
      <vt:lpstr>Data and Methods </vt:lpstr>
      <vt:lpstr>Data and Methods (cont’d)</vt:lpstr>
      <vt:lpstr>Results</vt:lpstr>
      <vt:lpstr>Table 1 - Parametric Regression Model (exponential) Coefficients  Dependent variable: duration (the number of periods/years without any instance of Islamic finance organization) or event(the first instance of Islamic finance organization) </vt:lpstr>
      <vt:lpstr>Table  2- Regression Model (exponential/ Weibull/ Gompertz, Cox) Coefficients  Dependent variable: duration (the number of periods/years without any instance of Islamic finance organization) or event(the first instance of Islamic finance organization) </vt:lpstr>
      <vt:lpstr>Discussion</vt:lpstr>
      <vt:lpstr>Discussion</vt:lpstr>
      <vt:lpstr>Conclusion </vt:lpstr>
      <vt:lpstr>Bibliography</vt:lpstr>
      <vt:lpstr>Bibliography (continued)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Essays on Islamic finance and non-western normmaking</dc:title>
  <dc:creator>abdul</dc:creator>
  <cp:lastModifiedBy>abdul</cp:lastModifiedBy>
  <cp:revision>186</cp:revision>
  <dcterms:created xsi:type="dcterms:W3CDTF">2021-05-28T19:00:42Z</dcterms:created>
  <dcterms:modified xsi:type="dcterms:W3CDTF">2021-06-01T07:08:38Z</dcterms:modified>
</cp:coreProperties>
</file>