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d55f83ad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d55f83ad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d55f83ad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d55f83ad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d55f83ad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d55f83ad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d55f83ad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d55f83ad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d55f83ad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d55f83ad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d55f83ad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d55f83ad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d55f83ad0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d55f83ad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d55f83ad0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d55f83ad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d55f83ad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d55f83ad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d55f83ad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d55f83ad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d55f83a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d55f83a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d55f83ad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d55f83ad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d55f83ad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d55f83ad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d55f83ad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d55f83ad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d55f83a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d55f83ad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d55f83ad0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d55f83ad0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d55f83ad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d55f83a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d55f83ad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d55f83ad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d55f83ad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d55f83ad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d55f83ad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d55f83ad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d55f83ad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d55f83ad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d55f83a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d55f83ad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d55f83ad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dd55f83ad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nawaat.org/2014/03/21/tunisie-deni-de-racisme-ou-banalis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aa.com.tr/fr/afrique/tunisie-des-%C3%A9tudiants-subsahariens-manifestent-contre-le-meurtre-d-un-ivoirien/134855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Conceptualizing Blackness in/through Tunisia</a:t>
            </a:r>
            <a:endParaRPr/>
          </a:p>
        </p:txBody>
      </p:sp>
      <p:sp>
        <p:nvSpPr>
          <p:cNvPr id="55" name="Google Shape;55;p13"/>
          <p:cNvSpPr txBox="1">
            <a:spLocks noGrp="1"/>
          </p:cNvSpPr>
          <p:nvPr>
            <p:ph type="subTitle" idx="1"/>
          </p:nvPr>
        </p:nvSpPr>
        <p:spPr>
          <a:xfrm>
            <a:off x="311700" y="3505000"/>
            <a:ext cx="8520600" cy="11493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Shreya Parikh</a:t>
            </a:r>
            <a:endParaRPr/>
          </a:p>
          <a:p>
            <a:pPr marL="0" lvl="0" indent="0" algn="ctr" rtl="0">
              <a:spcBef>
                <a:spcPts val="0"/>
              </a:spcBef>
              <a:spcAft>
                <a:spcPts val="0"/>
              </a:spcAft>
              <a:buNone/>
            </a:pPr>
            <a:r>
              <a:rPr lang="en"/>
              <a:t>Dual-Ph.D. candidate, Department of Sociology at UNC Chapel Hill and CERI - Sciences Po Paris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Situating my research</a:t>
            </a:r>
            <a:endParaRPr/>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I engage with studies of caste systems in South Asia (Beteille 1990; Dumont 1980; Moffatt 1979; Rao 2009), as well as colorism  and métissage in Latin America (Andrews 2010; Degler 1971; Gudmundson and Wolfe 2010; Paredes 2018; Sue and Sue 2013; Telles 2004, 2014) and the Caribbean (Bahadur 2015; Garrigus 2006; Giraud 2004; Glissant 2001).</a:t>
            </a:r>
            <a:endParaRPr>
              <a:solidFill>
                <a:schemeClr val="dk1"/>
              </a:solidFill>
            </a:endParaRPr>
          </a:p>
        </p:txBody>
      </p:sp>
      <p:sp>
        <p:nvSpPr>
          <p:cNvPr id="3" name="Title 2">
            <a:extLst>
              <a:ext uri="{FF2B5EF4-FFF2-40B4-BE49-F238E27FC236}">
                <a16:creationId xmlns:a16="http://schemas.microsoft.com/office/drawing/2014/main" id="{1EB37322-0292-4E5F-9FD7-8D79C9A4F7EB}"/>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89F8D1A8-A26A-4CE4-B179-C6ADC2FBD47B}"/>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Situating my research</a:t>
            </a:r>
            <a:endParaRPr/>
          </a:p>
        </p:txBody>
      </p:sp>
      <p:sp>
        <p:nvSpPr>
          <p:cNvPr id="125" name="Google Shape;12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The discourse linking blackness with Africanness at a global level, especially in the African diaspora, generates a social imagination of a homogeneous Africa. To highlight the heterogeneity as well as the particularity of the experiences of different ethnic or national groups, I engage with the literature on racialization in various parts of Africa, including Ghana (Pierre 2012), South Africa (Marx 1997; Posel 2001), and Zimbabwe (Hughes 2010).  </a:t>
            </a:r>
            <a:endParaRPr>
              <a:solidFill>
                <a:schemeClr val="dk1"/>
              </a:solidFill>
            </a:endParaRPr>
          </a:p>
        </p:txBody>
      </p:sp>
      <p:sp>
        <p:nvSpPr>
          <p:cNvPr id="3" name="Title 2">
            <a:extLst>
              <a:ext uri="{FF2B5EF4-FFF2-40B4-BE49-F238E27FC236}">
                <a16:creationId xmlns:a16="http://schemas.microsoft.com/office/drawing/2014/main" id="{D846C39F-C3C4-4106-8B43-0420FFC873F2}"/>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16ACFED3-51B0-484D-BE3F-2820CDA64C93}"/>
              </a:ext>
            </a:extLst>
          </p:cNvPr>
          <p:cNvSpPr txBox="1">
            <a:spLocks/>
          </p:cNvSpPr>
          <p:nvPr/>
        </p:nvSpPr>
        <p:spPr>
          <a:xfrm>
            <a:off x="195675" y="457649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Situating my research</a:t>
            </a:r>
            <a:endParaRPr/>
          </a:p>
        </p:txBody>
      </p:sp>
      <p:sp>
        <p:nvSpPr>
          <p:cNvPr id="132" name="Google Shape;132;p24"/>
          <p:cNvSpPr txBox="1">
            <a:spLocks noGrp="1"/>
          </p:cNvSpPr>
          <p:nvPr>
            <p:ph type="body" idx="1"/>
          </p:nvPr>
        </p:nvSpPr>
        <p:spPr>
          <a:xfrm>
            <a:off x="311700" y="1152475"/>
            <a:ext cx="46083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I build upon the emerging field of study of blackness in contemporary MENA region, especially in Tunisia. In Tunisia, this includes the works of scholar-activists Maha Abdelhamid (Abdelhamid 2018; Abdelhamid, Elargi, and Elwaer 2017; Abdelhamid and Hamrouni 2016), Afifa Ltifi (2020), and Huda Mzioudet (2020); and scholars Ines Mrad Dali (2005, 2015), Stephanie Pouessel (2012b, 2012a), and Marta Scaglioni (2017, 2020).</a:t>
            </a:r>
            <a:endParaRPr>
              <a:solidFill>
                <a:schemeClr val="dk1"/>
              </a:solidFill>
            </a:endParaRPr>
          </a:p>
        </p:txBody>
      </p:sp>
      <p:pic>
        <p:nvPicPr>
          <p:cNvPr id="134" name="Google Shape;134;p24"/>
          <p:cNvPicPr preferRelativeResize="0"/>
          <p:nvPr/>
        </p:nvPicPr>
        <p:blipFill>
          <a:blip r:embed="rId3">
            <a:alphaModFix/>
          </a:blip>
          <a:stretch>
            <a:fillRect/>
          </a:stretch>
        </p:blipFill>
        <p:spPr>
          <a:xfrm>
            <a:off x="4767600" y="1474925"/>
            <a:ext cx="4217175" cy="2170594"/>
          </a:xfrm>
          <a:prstGeom prst="rect">
            <a:avLst/>
          </a:prstGeom>
          <a:noFill/>
          <a:ln>
            <a:noFill/>
          </a:ln>
        </p:spPr>
      </p:pic>
      <p:sp>
        <p:nvSpPr>
          <p:cNvPr id="135" name="Google Shape;135;p24"/>
          <p:cNvSpPr txBox="1"/>
          <p:nvPr/>
        </p:nvSpPr>
        <p:spPr>
          <a:xfrm>
            <a:off x="4766125" y="3773775"/>
            <a:ext cx="415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2"/>
                </a:solidFill>
              </a:rPr>
              <a:t>Source: </a:t>
            </a:r>
            <a:r>
              <a:rPr lang="en" sz="900" u="sng">
                <a:solidFill>
                  <a:schemeClr val="hlink"/>
                </a:solidFill>
                <a:hlinkClick r:id="rId4"/>
              </a:rPr>
              <a:t>https://nawaat.org/2014/03/21/tunisie-deni-de-racisme-ou-banalisation/</a:t>
            </a:r>
            <a:r>
              <a:rPr lang="en" sz="900">
                <a:solidFill>
                  <a:schemeClr val="lt2"/>
                </a:solidFill>
              </a:rPr>
              <a:t> </a:t>
            </a:r>
            <a:endParaRPr sz="900">
              <a:solidFill>
                <a:schemeClr val="lt2"/>
              </a:solidFill>
            </a:endParaRPr>
          </a:p>
        </p:txBody>
      </p:sp>
      <p:sp>
        <p:nvSpPr>
          <p:cNvPr id="3" name="Title 2">
            <a:extLst>
              <a:ext uri="{FF2B5EF4-FFF2-40B4-BE49-F238E27FC236}">
                <a16:creationId xmlns:a16="http://schemas.microsoft.com/office/drawing/2014/main" id="{776F15B3-CCD5-4FDF-B461-8E9C3DAC0266}"/>
              </a:ext>
            </a:extLst>
          </p:cNvPr>
          <p:cNvSpPr>
            <a:spLocks noGrp="1"/>
          </p:cNvSpPr>
          <p:nvPr>
            <p:ph type="title"/>
          </p:nvPr>
        </p:nvSpPr>
        <p:spPr/>
        <p:txBody>
          <a:bodyPr>
            <a:normAutofit fontScale="90000"/>
          </a:bodyPr>
          <a:lstStyle/>
          <a:p>
            <a:endParaRPr lang="en-US"/>
          </a:p>
        </p:txBody>
      </p:sp>
      <p:sp>
        <p:nvSpPr>
          <p:cNvPr id="9" name="Google Shape;62;p14">
            <a:extLst>
              <a:ext uri="{FF2B5EF4-FFF2-40B4-BE49-F238E27FC236}">
                <a16:creationId xmlns:a16="http://schemas.microsoft.com/office/drawing/2014/main" id="{446B5528-9393-4EC0-8353-8963B206F97B}"/>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is considered Black in Tunisia?</a:t>
            </a:r>
            <a:endParaRPr/>
          </a:p>
        </p:txBody>
      </p:sp>
      <p:sp>
        <p:nvSpPr>
          <p:cNvPr id="141" name="Google Shape;14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dk1"/>
                </a:solidFill>
              </a:rPr>
              <a:t>Those who are perceived as having Sub-Saharan African-origins, but who (in reality) may or may not have direct ancestry in that region, come to be racialized as Black. </a:t>
            </a:r>
            <a:endParaRPr>
              <a:solidFill>
                <a:schemeClr val="dk1"/>
              </a:solidFill>
            </a:endParaRPr>
          </a:p>
          <a:p>
            <a:pPr marL="0" lvl="0" indent="0" algn="l" rtl="0">
              <a:spcBef>
                <a:spcPts val="1200"/>
              </a:spcBef>
              <a:spcAft>
                <a:spcPts val="0"/>
              </a:spcAft>
              <a:buNone/>
            </a:pPr>
            <a:r>
              <a:rPr lang="en">
                <a:solidFill>
                  <a:schemeClr val="dk1"/>
                </a:solidFill>
              </a:rPr>
              <a:t>Both phenotypically darker Tunisians (many originating from southern Tunisia) and Sub-Saharan migrants (including guest workers, transit migrants, students, and diplomats, among others) come to be racialized as Black.</a:t>
            </a:r>
            <a:endParaRPr>
              <a:solidFill>
                <a:schemeClr val="dk1"/>
              </a:solidFill>
            </a:endParaRPr>
          </a:p>
          <a:p>
            <a:pPr marL="0" lvl="0" indent="0" algn="l" rtl="0">
              <a:spcBef>
                <a:spcPts val="1200"/>
              </a:spcBef>
              <a:spcAft>
                <a:spcPts val="1200"/>
              </a:spcAft>
              <a:buNone/>
            </a:pPr>
            <a:r>
              <a:rPr lang="en">
                <a:solidFill>
                  <a:schemeClr val="dk1"/>
                </a:solidFill>
              </a:rPr>
              <a:t>Given that slavery was practised in Tunisia (prior to abolition in 1846), many Black Tunisians are descendants of slaves. This history plays into racialised ideas (like being submissive or fit for work as servant) of Black individuals.</a:t>
            </a:r>
            <a:endParaRPr>
              <a:solidFill>
                <a:schemeClr val="dk1"/>
              </a:solidFill>
            </a:endParaRPr>
          </a:p>
        </p:txBody>
      </p:sp>
      <p:sp>
        <p:nvSpPr>
          <p:cNvPr id="3" name="Title 2">
            <a:extLst>
              <a:ext uri="{FF2B5EF4-FFF2-40B4-BE49-F238E27FC236}">
                <a16:creationId xmlns:a16="http://schemas.microsoft.com/office/drawing/2014/main" id="{1268E2EE-7FD2-4386-B149-0D268CFF88C2}"/>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FCD9C5D2-180E-4D37-802D-670A29DB23B0}"/>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is considered Black in Tunisia?</a:t>
            </a:r>
            <a:endParaRPr/>
          </a:p>
        </p:txBody>
      </p:sp>
      <p:sp>
        <p:nvSpPr>
          <p:cNvPr id="148" name="Google Shape;14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Estimates that have been recurrently quoted by Black Tunisian activists as well as in journalistic pieces indicate that around 15 percent of the Tunisian population is Black. Yet, this number remains disputed.</a:t>
            </a:r>
            <a:endParaRPr>
              <a:solidFill>
                <a:schemeClr val="dk1"/>
              </a:solidFill>
            </a:endParaRPr>
          </a:p>
          <a:p>
            <a:pPr marL="0" lvl="0" indent="0" algn="l" rtl="0">
              <a:spcBef>
                <a:spcPts val="1200"/>
              </a:spcBef>
              <a:spcAft>
                <a:spcPts val="1200"/>
              </a:spcAft>
              <a:buNone/>
            </a:pPr>
            <a:r>
              <a:rPr lang="en">
                <a:solidFill>
                  <a:schemeClr val="dk1"/>
                </a:solidFill>
              </a:rPr>
              <a:t>‘Black’ is not a stable category. The racialization of an individual depends on the context in which she finds herself in. For example, someone who is considered dark-skinned or Black in Tunis might not be perceived in the same way in Gabès.</a:t>
            </a:r>
            <a:endParaRPr>
              <a:solidFill>
                <a:schemeClr val="dk1"/>
              </a:solidFill>
            </a:endParaRPr>
          </a:p>
        </p:txBody>
      </p:sp>
      <p:sp>
        <p:nvSpPr>
          <p:cNvPr id="3" name="Title 2">
            <a:extLst>
              <a:ext uri="{FF2B5EF4-FFF2-40B4-BE49-F238E27FC236}">
                <a16:creationId xmlns:a16="http://schemas.microsoft.com/office/drawing/2014/main" id="{EA3D7154-35A6-474B-8BC8-C663B6C74940}"/>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B71C12D5-FA87-4E6F-A968-B1EF0A647117}"/>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is considered Black in Tunisia?</a:t>
            </a:r>
            <a:endParaRPr/>
          </a:p>
        </p:txBody>
      </p:sp>
      <p:sp>
        <p:nvSpPr>
          <p:cNvPr id="155" name="Google Shape;15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The Tunisian state does not collect ethno-racial data in the census, hence making it difficult to provide exact numbers of Black  Tunisians. While many Black Tunisian activists continue to push the Tunisian state to collect this type of census data, the question remains – how does one define ‘Black’ as a stable category? As many of my interlocutors have pointed out, if we were to define ‘Black’ using the ‘one drop rule’ as present in the United States, the whole of Tunisian population would be considered Black. </a:t>
            </a:r>
            <a:endParaRPr>
              <a:solidFill>
                <a:schemeClr val="dk1"/>
              </a:solidFill>
            </a:endParaRPr>
          </a:p>
        </p:txBody>
      </p:sp>
      <p:sp>
        <p:nvSpPr>
          <p:cNvPr id="3" name="Title 2">
            <a:extLst>
              <a:ext uri="{FF2B5EF4-FFF2-40B4-BE49-F238E27FC236}">
                <a16:creationId xmlns:a16="http://schemas.microsoft.com/office/drawing/2014/main" id="{5A82A823-02C2-4E93-BD6F-F048CD792E40}"/>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B2CD6E45-D80E-4A1D-A0DE-EA1981FEB998}"/>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Arabness-Muslimness-Blackness</a:t>
            </a:r>
            <a:endParaRPr/>
          </a:p>
        </p:txBody>
      </p:sp>
      <p:sp>
        <p:nvSpPr>
          <p:cNvPr id="162" name="Google Shape;16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The link between Arabness, Muslimness, and Blackness (all three of which I see as racialized identities) has driven my curiosity throughout this research.</a:t>
            </a:r>
            <a:endParaRPr>
              <a:solidFill>
                <a:schemeClr val="dk1"/>
              </a:solidFill>
            </a:endParaRPr>
          </a:p>
          <a:p>
            <a:pPr marL="0" lvl="0" indent="0" algn="l" rtl="0">
              <a:spcBef>
                <a:spcPts val="1200"/>
              </a:spcBef>
              <a:spcAft>
                <a:spcPts val="0"/>
              </a:spcAft>
              <a:buNone/>
            </a:pPr>
            <a:r>
              <a:rPr lang="en">
                <a:solidFill>
                  <a:schemeClr val="dk1"/>
                </a:solidFill>
              </a:rPr>
              <a:t>Before arriving in Tunisia, I had hypothesised that Blackness is constructed in opposition to Muslimness in Tunisia. </a:t>
            </a:r>
            <a:endParaRPr>
              <a:solidFill>
                <a:schemeClr val="dk1"/>
              </a:solidFill>
            </a:endParaRPr>
          </a:p>
          <a:p>
            <a:pPr marL="0" lvl="0" indent="0" algn="l" rtl="0">
              <a:spcBef>
                <a:spcPts val="1200"/>
              </a:spcBef>
              <a:spcAft>
                <a:spcPts val="1200"/>
              </a:spcAft>
              <a:buNone/>
            </a:pPr>
            <a:r>
              <a:rPr lang="en">
                <a:solidFill>
                  <a:schemeClr val="dk1"/>
                </a:solidFill>
              </a:rPr>
              <a:t>What I have come to realise through interviews and observations here is that the link between Blackness and Muslimness is mediated through ideas of Arabness.</a:t>
            </a:r>
            <a:endParaRPr>
              <a:solidFill>
                <a:schemeClr val="dk1"/>
              </a:solidFill>
            </a:endParaRPr>
          </a:p>
        </p:txBody>
      </p:sp>
      <p:sp>
        <p:nvSpPr>
          <p:cNvPr id="3" name="Title 2">
            <a:extLst>
              <a:ext uri="{FF2B5EF4-FFF2-40B4-BE49-F238E27FC236}">
                <a16:creationId xmlns:a16="http://schemas.microsoft.com/office/drawing/2014/main" id="{0C5654E4-FF2B-43FA-8D14-42CBD84D63B6}"/>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CA561F01-E0B9-4692-A2BB-B33DD0B55491}"/>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Arabness-Muslimness-Blackness</a:t>
            </a:r>
            <a:endParaRPr/>
          </a:p>
        </p:txBody>
      </p:sp>
      <p:sp>
        <p:nvSpPr>
          <p:cNvPr id="169" name="Google Shape;16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One key reflection from interviews is that Arabness and Muslimness are imagined as synonymous, especially among groups who face marginalization in the society (like atheists, LGBTQ individuals, etc).</a:t>
            </a:r>
            <a:endParaRPr>
              <a:solidFill>
                <a:schemeClr val="dk1"/>
              </a:solidFill>
            </a:endParaRPr>
          </a:p>
          <a:p>
            <a:pPr marL="0" lvl="0" indent="0" algn="l" rtl="0">
              <a:spcBef>
                <a:spcPts val="1200"/>
              </a:spcBef>
              <a:spcAft>
                <a:spcPts val="1200"/>
              </a:spcAft>
              <a:buNone/>
            </a:pPr>
            <a:endParaRPr>
              <a:solidFill>
                <a:schemeClr val="dk1"/>
              </a:solidFill>
            </a:endParaRPr>
          </a:p>
        </p:txBody>
      </p:sp>
      <p:sp>
        <p:nvSpPr>
          <p:cNvPr id="3" name="Title 2">
            <a:extLst>
              <a:ext uri="{FF2B5EF4-FFF2-40B4-BE49-F238E27FC236}">
                <a16:creationId xmlns:a16="http://schemas.microsoft.com/office/drawing/2014/main" id="{E3E13868-C7F9-4787-9D4E-E8FEDE1A3724}"/>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50307997-B9BA-4A38-AF15-53362FF89824}"/>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Arabness-Muslimness-Blackness</a:t>
            </a:r>
            <a:endParaRPr/>
          </a:p>
        </p:txBody>
      </p:sp>
      <p:sp>
        <p:nvSpPr>
          <p:cNvPr id="176" name="Google Shape;17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While many Tunisians deny the link between the Tunisian identity and Arab identity, many non-Black Tunisians would indicate, with a certain sense of pride, that their last names are of Arab-origin, signifying Arab ancestry. Their narratives about the genealogies of their families would deny the high probabilities of mixed marriages between their Arab ancestors and Amazigh groups in North Africa. </a:t>
            </a:r>
            <a:endParaRPr>
              <a:solidFill>
                <a:schemeClr val="dk1"/>
              </a:solidFill>
            </a:endParaRPr>
          </a:p>
          <a:p>
            <a:pPr marL="0" lvl="0" indent="0" algn="l" rtl="0">
              <a:spcBef>
                <a:spcPts val="1200"/>
              </a:spcBef>
              <a:spcAft>
                <a:spcPts val="1200"/>
              </a:spcAft>
              <a:buNone/>
            </a:pPr>
            <a:r>
              <a:rPr lang="en">
                <a:solidFill>
                  <a:schemeClr val="dk1"/>
                </a:solidFill>
              </a:rPr>
              <a:t>Hence, Arabness, Muslimness, and Tunisianness are constructed as overlapping identities.</a:t>
            </a:r>
            <a:endParaRPr>
              <a:solidFill>
                <a:schemeClr val="dk1"/>
              </a:solidFill>
            </a:endParaRPr>
          </a:p>
        </p:txBody>
      </p:sp>
      <p:sp>
        <p:nvSpPr>
          <p:cNvPr id="3" name="Title 2">
            <a:extLst>
              <a:ext uri="{FF2B5EF4-FFF2-40B4-BE49-F238E27FC236}">
                <a16:creationId xmlns:a16="http://schemas.microsoft.com/office/drawing/2014/main" id="{BB4A34E2-C6B3-425F-8440-B95B0C7C745C}"/>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7802B4D2-B198-47C3-8216-0506746C46BE}"/>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Arabness-Muslimness-Blackness</a:t>
            </a:r>
            <a:endParaRPr/>
          </a:p>
        </p:txBody>
      </p:sp>
      <p:sp>
        <p:nvSpPr>
          <p:cNvPr id="183" name="Google Shape;18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solidFill>
                  <a:schemeClr val="dk1"/>
                </a:solidFill>
              </a:rPr>
              <a:t>Blackness as a racialized and marginalized identity is, like other marginalized identities, constructed in opposition to Tunisianness.</a:t>
            </a:r>
            <a:endParaRPr>
              <a:solidFill>
                <a:schemeClr val="dk1"/>
              </a:solidFill>
            </a:endParaRPr>
          </a:p>
          <a:p>
            <a:pPr marL="0" lvl="0" indent="0" algn="l" rtl="0">
              <a:spcBef>
                <a:spcPts val="1200"/>
              </a:spcBef>
              <a:spcAft>
                <a:spcPts val="0"/>
              </a:spcAft>
              <a:buNone/>
            </a:pPr>
            <a:r>
              <a:rPr lang="en">
                <a:solidFill>
                  <a:schemeClr val="dk1"/>
                </a:solidFill>
              </a:rPr>
              <a:t>A recurrent example of this is that most Black Tunisians whom I interviewed mentioned that many non-Black Tunisians perceive them as non-Tunisians. Many of my Black Tunisian interlocutors mentioned that they passed for someone from central Africa and the assumption was that they didn’t speak Tunisian Arabic. </a:t>
            </a:r>
            <a:endParaRPr>
              <a:solidFill>
                <a:schemeClr val="dk1"/>
              </a:solidFill>
            </a:endParaRPr>
          </a:p>
          <a:p>
            <a:pPr marL="0" lvl="0" indent="0" algn="l" rtl="0">
              <a:spcBef>
                <a:spcPts val="1200"/>
              </a:spcBef>
              <a:spcAft>
                <a:spcPts val="1200"/>
              </a:spcAft>
              <a:buNone/>
            </a:pPr>
            <a:r>
              <a:rPr lang="en">
                <a:solidFill>
                  <a:schemeClr val="dk1"/>
                </a:solidFill>
              </a:rPr>
              <a:t>This meant that non-Black Tunisians spoke with them in French or English, and (in some cases) they would make racist remarks in Tunisian Arabic with the assumption that the person they were commenting about was not Tunisian and didn’t speak Arabic.</a:t>
            </a:r>
            <a:endParaRPr>
              <a:solidFill>
                <a:schemeClr val="dk1"/>
              </a:solidFill>
            </a:endParaRPr>
          </a:p>
        </p:txBody>
      </p:sp>
      <p:sp>
        <p:nvSpPr>
          <p:cNvPr id="3" name="Title 2">
            <a:extLst>
              <a:ext uri="{FF2B5EF4-FFF2-40B4-BE49-F238E27FC236}">
                <a16:creationId xmlns:a16="http://schemas.microsoft.com/office/drawing/2014/main" id="{AD8165BB-5AF2-4F6E-94E2-74724B47C77C}"/>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6EC66EFB-CC07-4DD3-848D-711D3FF95DE9}"/>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social construction of Blackness in Tunisia</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The goal of my dissertation research project is to understand</a:t>
            </a:r>
            <a:endParaRPr>
              <a:solidFill>
                <a:schemeClr val="dk1"/>
              </a:solidFill>
            </a:endParaRPr>
          </a:p>
          <a:p>
            <a:pPr marL="457200" lvl="0" indent="-342900" algn="l" rtl="0">
              <a:spcBef>
                <a:spcPts val="1200"/>
              </a:spcBef>
              <a:spcAft>
                <a:spcPts val="0"/>
              </a:spcAft>
              <a:buClr>
                <a:schemeClr val="dk1"/>
              </a:buClr>
              <a:buSzPts val="1800"/>
              <a:buAutoNum type="arabicPeriod"/>
            </a:pPr>
            <a:r>
              <a:rPr lang="en">
                <a:solidFill>
                  <a:schemeClr val="dk1"/>
                </a:solidFill>
              </a:rPr>
              <a:t>The social imagination of Blackness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The racialization of individuals based on skin-color (among other phenotypic traits)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The contestation of this racialization</a:t>
            </a:r>
            <a:endParaRPr>
              <a:solidFill>
                <a:schemeClr val="dk1"/>
              </a:solidFill>
            </a:endParaRPr>
          </a:p>
        </p:txBody>
      </p:sp>
      <p:sp>
        <p:nvSpPr>
          <p:cNvPr id="62" name="Google Shape;62;p14"/>
          <p:cNvSpPr txBox="1">
            <a:spLocks noGrp="1"/>
          </p:cNvSpPr>
          <p:nvPr>
            <p:ph type="title"/>
          </p:nvPr>
        </p:nvSpPr>
        <p:spPr>
          <a:xfrm>
            <a:off x="195675" y="4568875"/>
            <a:ext cx="8789100" cy="48745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1520" dirty="0">
                <a:solidFill>
                  <a:schemeClr val="lt2"/>
                </a:solidFill>
              </a:rPr>
              <a:t>Shreya Parikh 							      GRRI 2021</a:t>
            </a:r>
            <a:endParaRPr sz="1520" dirty="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Concluding remarks</a:t>
            </a:r>
            <a:endParaRPr/>
          </a:p>
        </p:txBody>
      </p:sp>
      <p:sp>
        <p:nvSpPr>
          <p:cNvPr id="190" name="Google Shape;19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Ideas of Arabness and Muslimness indicate the presence of social imagination of the “Arab world” as homogeneous.</a:t>
            </a:r>
            <a:endParaRPr>
              <a:solidFill>
                <a:schemeClr val="dk1"/>
              </a:solidFill>
            </a:endParaRPr>
          </a:p>
          <a:p>
            <a:pPr marL="0" lvl="0" indent="0" algn="l" rtl="0">
              <a:spcBef>
                <a:spcPts val="1200"/>
              </a:spcBef>
              <a:spcAft>
                <a:spcPts val="0"/>
              </a:spcAft>
              <a:buNone/>
            </a:pPr>
            <a:r>
              <a:rPr lang="en">
                <a:solidFill>
                  <a:schemeClr val="dk1"/>
                </a:solidFill>
              </a:rPr>
              <a:t>This social imagination exists both within and outside this region seen as the “Arab world.”</a:t>
            </a:r>
            <a:endParaRPr>
              <a:solidFill>
                <a:schemeClr val="dk1"/>
              </a:solidFill>
            </a:endParaRPr>
          </a:p>
          <a:p>
            <a:pPr marL="0" lvl="0" indent="0" algn="l" rtl="0">
              <a:spcBef>
                <a:spcPts val="1200"/>
              </a:spcBef>
              <a:spcAft>
                <a:spcPts val="1200"/>
              </a:spcAft>
              <a:buNone/>
            </a:pPr>
            <a:r>
              <a:rPr lang="en">
                <a:solidFill>
                  <a:schemeClr val="dk1"/>
                </a:solidFill>
              </a:rPr>
              <a:t>The study of Blackness in the region is one way to put to question this dominant social imagination.</a:t>
            </a:r>
            <a:endParaRPr>
              <a:solidFill>
                <a:schemeClr val="dk1"/>
              </a:solidFill>
            </a:endParaRPr>
          </a:p>
        </p:txBody>
      </p:sp>
      <p:sp>
        <p:nvSpPr>
          <p:cNvPr id="3" name="Title 2">
            <a:extLst>
              <a:ext uri="{FF2B5EF4-FFF2-40B4-BE49-F238E27FC236}">
                <a16:creationId xmlns:a16="http://schemas.microsoft.com/office/drawing/2014/main" id="{E5010CD8-3943-455F-8D3F-9D6B07699706}"/>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9AAFB858-CD7F-43AC-88B5-FE84CC0FD774}"/>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 cited</a:t>
            </a:r>
            <a:endParaRPr/>
          </a:p>
        </p:txBody>
      </p:sp>
      <p:sp>
        <p:nvSpPr>
          <p:cNvPr id="197" name="Google Shape;19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SzPts val="770"/>
              <a:buNone/>
            </a:pPr>
            <a:r>
              <a:rPr lang="en" sz="1160">
                <a:solidFill>
                  <a:schemeClr val="dk1"/>
                </a:solidFill>
              </a:rPr>
              <a:t>Abdelhamid, Maha. 2018. Les noirs tunisiens après la révolution de 2011 - Retour sur les prémices d´un mouvement contre le racisme. Euromesco Policy Brief. 84. Barcelona, Spain: EuroMeSCo.</a:t>
            </a:r>
            <a:endParaRPr sz="1160">
              <a:solidFill>
                <a:schemeClr val="dk1"/>
              </a:solidFill>
            </a:endParaRPr>
          </a:p>
          <a:p>
            <a:pPr marL="0" lvl="0" indent="0" algn="l" rtl="0">
              <a:lnSpc>
                <a:spcPct val="95000"/>
              </a:lnSpc>
              <a:spcBef>
                <a:spcPts val="1200"/>
              </a:spcBef>
              <a:spcAft>
                <a:spcPts val="0"/>
              </a:spcAft>
              <a:buSzPts val="770"/>
              <a:buNone/>
            </a:pPr>
            <a:r>
              <a:rPr lang="en" sz="1160">
                <a:solidFill>
                  <a:schemeClr val="dk1"/>
                </a:solidFill>
              </a:rPr>
              <a:t>Abdelhamid, Maha, Amel Elargi, and Moutaa Amin Elwaer. 2017. Etre noir, ce n’est pas une question de couleur : Rapport d’enquête : les représentations du racisme chez les noirs de Tunisie. Ariana, Tunisia: Nirvana.</a:t>
            </a:r>
            <a:endParaRPr sz="1160">
              <a:solidFill>
                <a:schemeClr val="dk1"/>
              </a:solidFill>
            </a:endParaRPr>
          </a:p>
          <a:p>
            <a:pPr marL="0" lvl="0" indent="0" algn="l" rtl="0">
              <a:lnSpc>
                <a:spcPct val="95000"/>
              </a:lnSpc>
              <a:spcBef>
                <a:spcPts val="1200"/>
              </a:spcBef>
              <a:spcAft>
                <a:spcPts val="0"/>
              </a:spcAft>
              <a:buSzPts val="770"/>
              <a:buNone/>
            </a:pPr>
            <a:r>
              <a:rPr lang="en" sz="1160">
                <a:solidFill>
                  <a:schemeClr val="dk1"/>
                </a:solidFill>
              </a:rPr>
              <a:t>Abdelhamid, Maha, and Mansour Hamrouni. 2016. “L’émergence du mouvement des jeunes Noirs contre le racisme en Tunisie après la révolution du 14 janvier 2011.” P. 17 in La constitution de la Tunisie: Part 3. Tunisia: UNDP.</a:t>
            </a:r>
            <a:endParaRPr sz="1160">
              <a:solidFill>
                <a:schemeClr val="dk1"/>
              </a:solidFill>
            </a:endParaRPr>
          </a:p>
          <a:p>
            <a:pPr marL="0" lvl="0" indent="0" algn="l" rtl="0">
              <a:lnSpc>
                <a:spcPct val="95000"/>
              </a:lnSpc>
              <a:spcBef>
                <a:spcPts val="1200"/>
              </a:spcBef>
              <a:spcAft>
                <a:spcPts val="0"/>
              </a:spcAft>
              <a:buSzPts val="770"/>
              <a:buNone/>
            </a:pPr>
            <a:r>
              <a:rPr lang="en" sz="1160">
                <a:solidFill>
                  <a:schemeClr val="dk1"/>
                </a:solidFill>
              </a:rPr>
              <a:t>Andrews, George Reid. 2010. Blackness in the White Nation: A History of Afro-Uruguay. Univ of North Carolina Press.</a:t>
            </a:r>
            <a:endParaRPr sz="1160">
              <a:solidFill>
                <a:schemeClr val="dk1"/>
              </a:solidFill>
            </a:endParaRPr>
          </a:p>
          <a:p>
            <a:pPr marL="0" lvl="0" indent="0" algn="l" rtl="0">
              <a:lnSpc>
                <a:spcPct val="95000"/>
              </a:lnSpc>
              <a:spcBef>
                <a:spcPts val="1200"/>
              </a:spcBef>
              <a:spcAft>
                <a:spcPts val="0"/>
              </a:spcAft>
              <a:buSzPts val="770"/>
              <a:buNone/>
            </a:pPr>
            <a:r>
              <a:rPr lang="en" sz="1160">
                <a:solidFill>
                  <a:schemeClr val="dk1"/>
                </a:solidFill>
              </a:rPr>
              <a:t>Beteille, Andre. 1990. “Race, Caste and Gender.” Man 25(3):489–504. doi: 10.2307/2803715.</a:t>
            </a:r>
            <a:endParaRPr sz="1160">
              <a:solidFill>
                <a:schemeClr val="dk1"/>
              </a:solidFill>
            </a:endParaRPr>
          </a:p>
          <a:p>
            <a:pPr marL="0" lvl="0" indent="0" algn="l" rtl="0">
              <a:lnSpc>
                <a:spcPct val="95000"/>
              </a:lnSpc>
              <a:spcBef>
                <a:spcPts val="1200"/>
              </a:spcBef>
              <a:spcAft>
                <a:spcPts val="0"/>
              </a:spcAft>
              <a:buSzPts val="770"/>
              <a:buNone/>
            </a:pPr>
            <a:r>
              <a:rPr lang="en" sz="1160">
                <a:solidFill>
                  <a:schemeClr val="dk1"/>
                </a:solidFill>
              </a:rPr>
              <a:t>Degler, Carl N. 1971. Neither Black Nor White: Slavery and Race Relations in Brazil and the United States. Univ of Wisconsin Press.</a:t>
            </a:r>
            <a:endParaRPr sz="1160">
              <a:solidFill>
                <a:schemeClr val="dk1"/>
              </a:solidFill>
            </a:endParaRPr>
          </a:p>
          <a:p>
            <a:pPr marL="0" lvl="0" indent="0" algn="l" rtl="0">
              <a:lnSpc>
                <a:spcPct val="95000"/>
              </a:lnSpc>
              <a:spcBef>
                <a:spcPts val="1200"/>
              </a:spcBef>
              <a:spcAft>
                <a:spcPts val="1200"/>
              </a:spcAft>
              <a:buSzPts val="770"/>
              <a:buNone/>
            </a:pPr>
            <a:r>
              <a:rPr lang="en" sz="1160">
                <a:solidFill>
                  <a:schemeClr val="dk1"/>
                </a:solidFill>
              </a:rPr>
              <a:t>Dumont, Louis. 1980. Homo Hierarchicus: The Caste System and Its Implications. Chicago and London: University of Chicago Press.</a:t>
            </a:r>
            <a:endParaRPr sz="1160">
              <a:solidFill>
                <a:schemeClr val="dk1"/>
              </a:solidFill>
            </a:endParaRPr>
          </a:p>
        </p:txBody>
      </p:sp>
      <p:sp>
        <p:nvSpPr>
          <p:cNvPr id="3" name="Title 2">
            <a:extLst>
              <a:ext uri="{FF2B5EF4-FFF2-40B4-BE49-F238E27FC236}">
                <a16:creationId xmlns:a16="http://schemas.microsoft.com/office/drawing/2014/main" id="{B24C4CE6-5AE4-4DF5-95C4-0D7FAE61BF93}"/>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D934E1EB-BC9E-43A6-95FB-A015E10EC7BD}"/>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 cited</a:t>
            </a:r>
            <a:endParaRPr/>
          </a:p>
        </p:txBody>
      </p:sp>
      <p:sp>
        <p:nvSpPr>
          <p:cNvPr id="204" name="Google Shape;20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a:solidFill>
                  <a:schemeClr val="dk1"/>
                </a:solidFill>
              </a:rPr>
              <a:t>García-Peña, Lorgia. 2015. “Translating Blackness.” The Black Scholar 45(2):10–20. doi: 10.1080/00064246.2015.1012993.</a:t>
            </a:r>
            <a:endParaRPr>
              <a:solidFill>
                <a:schemeClr val="dk1"/>
              </a:solidFill>
            </a:endParaRPr>
          </a:p>
          <a:p>
            <a:pPr marL="0" lvl="0" indent="0" algn="l" rtl="0">
              <a:spcBef>
                <a:spcPts val="1200"/>
              </a:spcBef>
              <a:spcAft>
                <a:spcPts val="0"/>
              </a:spcAft>
              <a:buNone/>
            </a:pPr>
            <a:r>
              <a:rPr lang="en">
                <a:solidFill>
                  <a:schemeClr val="dk1"/>
                </a:solidFill>
              </a:rPr>
              <a:t>Garrigus, J. 2006. Before Haiti: Race and Citizenship in French Saint-Domingue. Palgrave Macmillan US.</a:t>
            </a:r>
            <a:endParaRPr>
              <a:solidFill>
                <a:schemeClr val="dk1"/>
              </a:solidFill>
            </a:endParaRPr>
          </a:p>
          <a:p>
            <a:pPr marL="0" lvl="0" indent="0" algn="l" rtl="0">
              <a:spcBef>
                <a:spcPts val="1200"/>
              </a:spcBef>
              <a:spcAft>
                <a:spcPts val="0"/>
              </a:spcAft>
              <a:buNone/>
            </a:pPr>
            <a:r>
              <a:rPr lang="en">
                <a:solidFill>
                  <a:schemeClr val="dk1"/>
                </a:solidFill>
              </a:rPr>
              <a:t>Giraud, Michel. 2004. “Racisme Colonial, Ethnicité et Citoyenneté. Les Leçons Des Expériences Migratoires Antillaises et Guyanaises.” Caribbean Studies 32(1):161–83.</a:t>
            </a:r>
            <a:endParaRPr>
              <a:solidFill>
                <a:schemeClr val="dk1"/>
              </a:solidFill>
            </a:endParaRPr>
          </a:p>
          <a:p>
            <a:pPr marL="0" lvl="0" indent="0" algn="l" rtl="0">
              <a:spcBef>
                <a:spcPts val="1200"/>
              </a:spcBef>
              <a:spcAft>
                <a:spcPts val="0"/>
              </a:spcAft>
              <a:buNone/>
            </a:pPr>
            <a:r>
              <a:rPr lang="en">
                <a:solidFill>
                  <a:schemeClr val="dk1"/>
                </a:solidFill>
              </a:rPr>
              <a:t>Gudmundson, Lowell, and Justin Wolfe. 2010. Blacks and Blackness in Central America: Between Race and Place. Duke University Press.</a:t>
            </a:r>
            <a:endParaRPr>
              <a:solidFill>
                <a:schemeClr val="dk1"/>
              </a:solidFill>
            </a:endParaRPr>
          </a:p>
          <a:p>
            <a:pPr marL="0" lvl="0" indent="0" algn="l" rtl="0">
              <a:spcBef>
                <a:spcPts val="1200"/>
              </a:spcBef>
              <a:spcAft>
                <a:spcPts val="0"/>
              </a:spcAft>
              <a:buNone/>
            </a:pPr>
            <a:r>
              <a:rPr lang="en">
                <a:solidFill>
                  <a:schemeClr val="dk1"/>
                </a:solidFill>
              </a:rPr>
              <a:t>Hochman, Adam. 2019. “Racialization: A Defense of the Concept.” Ethnic and Racial Studies 42(8):1245–62. doi: 10.1080/01419870.2018.1527937.</a:t>
            </a:r>
            <a:endParaRPr>
              <a:solidFill>
                <a:schemeClr val="dk1"/>
              </a:solidFill>
            </a:endParaRPr>
          </a:p>
          <a:p>
            <a:pPr marL="0" lvl="0" indent="0" algn="l" rtl="0">
              <a:spcBef>
                <a:spcPts val="1200"/>
              </a:spcBef>
              <a:spcAft>
                <a:spcPts val="0"/>
              </a:spcAft>
              <a:buNone/>
            </a:pPr>
            <a:r>
              <a:rPr lang="en">
                <a:solidFill>
                  <a:schemeClr val="dk1"/>
                </a:solidFill>
              </a:rPr>
              <a:t>Hughes, D. 2010. Whiteness in Zimbabwe: Race, Landscape, and the Problem of Belonging. Springer.</a:t>
            </a:r>
            <a:endParaRPr>
              <a:solidFill>
                <a:schemeClr val="dk1"/>
              </a:solidFill>
            </a:endParaRPr>
          </a:p>
          <a:p>
            <a:pPr marL="0" lvl="0" indent="0" algn="l" rtl="0">
              <a:spcBef>
                <a:spcPts val="1200"/>
              </a:spcBef>
              <a:spcAft>
                <a:spcPts val="0"/>
              </a:spcAft>
              <a:buNone/>
            </a:pPr>
            <a:r>
              <a:rPr lang="en">
                <a:solidFill>
                  <a:schemeClr val="dk1"/>
                </a:solidFill>
              </a:rPr>
              <a:t>King, Stephen J. 2019. “Black Arabs and African Migrants: Between Slavery and Racism in North Africa.” The Journal of North African Studies 0(0):1–43. doi: 10.1080/13629387.2019.1670645.</a:t>
            </a:r>
            <a:endParaRPr>
              <a:solidFill>
                <a:schemeClr val="dk1"/>
              </a:solidFill>
            </a:endParaRPr>
          </a:p>
          <a:p>
            <a:pPr marL="0" lvl="0" indent="0" algn="l" rtl="0">
              <a:spcBef>
                <a:spcPts val="1200"/>
              </a:spcBef>
              <a:spcAft>
                <a:spcPts val="1200"/>
              </a:spcAft>
              <a:buNone/>
            </a:pPr>
            <a:r>
              <a:rPr lang="en">
                <a:solidFill>
                  <a:schemeClr val="dk1"/>
                </a:solidFill>
              </a:rPr>
              <a:t>Ltifi, Afifa. 2020. “Black Tunisians and the Pitfalls of Bourguiba’s Homogenization Project.” Project on Middle East Political Science. Retrieved June 17, 2020 (https://pomeps.org/black-tunisians-and-the-pitfalls-of-bourguibas-homogenization-project).</a:t>
            </a:r>
            <a:endParaRPr>
              <a:solidFill>
                <a:schemeClr val="dk1"/>
              </a:solidFill>
            </a:endParaRPr>
          </a:p>
        </p:txBody>
      </p:sp>
      <p:sp>
        <p:nvSpPr>
          <p:cNvPr id="3" name="Title 2">
            <a:extLst>
              <a:ext uri="{FF2B5EF4-FFF2-40B4-BE49-F238E27FC236}">
                <a16:creationId xmlns:a16="http://schemas.microsoft.com/office/drawing/2014/main" id="{F41C4CFD-1E70-4912-BDC1-D11699D80734}"/>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693A8D7A-0C83-4EB0-B0CE-2CA4EED82DAC}"/>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 cited</a:t>
            </a:r>
            <a:endParaRPr/>
          </a:p>
        </p:txBody>
      </p:sp>
      <p:sp>
        <p:nvSpPr>
          <p:cNvPr id="211" name="Google Shape;21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solidFill>
                  <a:schemeClr val="dk1"/>
                </a:solidFill>
              </a:rPr>
              <a:t>Marx, Anthony W. 1997. Making Race and Nation: A Comparison of South Africa, the United States, and Brazil. Cambridge University Press.</a:t>
            </a:r>
            <a:endParaRPr>
              <a:solidFill>
                <a:schemeClr val="dk1"/>
              </a:solidFill>
            </a:endParaRPr>
          </a:p>
          <a:p>
            <a:pPr marL="0" lvl="0" indent="0" algn="l" rtl="0">
              <a:spcBef>
                <a:spcPts val="1200"/>
              </a:spcBef>
              <a:spcAft>
                <a:spcPts val="0"/>
              </a:spcAft>
              <a:buNone/>
            </a:pPr>
            <a:r>
              <a:rPr lang="en">
                <a:solidFill>
                  <a:schemeClr val="dk1"/>
                </a:solidFill>
              </a:rPr>
              <a:t>Moffatt, Michael. 1979. An Untouchable Community in South India: Structure and Consensus. Princeton University Press.</a:t>
            </a:r>
            <a:endParaRPr>
              <a:solidFill>
                <a:schemeClr val="dk1"/>
              </a:solidFill>
            </a:endParaRPr>
          </a:p>
          <a:p>
            <a:pPr marL="0" lvl="0" indent="0" algn="l" rtl="0">
              <a:spcBef>
                <a:spcPts val="1200"/>
              </a:spcBef>
              <a:spcAft>
                <a:spcPts val="0"/>
              </a:spcAft>
              <a:buNone/>
            </a:pPr>
            <a:r>
              <a:rPr lang="en">
                <a:solidFill>
                  <a:schemeClr val="dk1"/>
                </a:solidFill>
              </a:rPr>
              <a:t>Mrad Dali, Inès. 2005. “De l’esclavage à La Servitude: Le Cas Des Noirs de Tunisie (From Slavery to Servitude: ‘Blacks’ in Tunisia).” Cahiers d’Études Africaines 45(179/180):935–55.</a:t>
            </a:r>
            <a:endParaRPr>
              <a:solidFill>
                <a:schemeClr val="dk1"/>
              </a:solidFill>
            </a:endParaRPr>
          </a:p>
          <a:p>
            <a:pPr marL="0" lvl="0" indent="0" algn="l" rtl="0">
              <a:spcBef>
                <a:spcPts val="1200"/>
              </a:spcBef>
              <a:spcAft>
                <a:spcPts val="0"/>
              </a:spcAft>
              <a:buNone/>
            </a:pPr>
            <a:r>
              <a:rPr lang="en">
                <a:solidFill>
                  <a:schemeClr val="dk1"/>
                </a:solidFill>
              </a:rPr>
              <a:t>Mrad Dali, Inès. 2015. “Les mobilisations des « Noirs tunisiens » au lendemain de la révolte de 2011 : entre affirmation d’une identité historique et défense d’une « cause noire ».” Politique africaine n° 140(4):61–81.</a:t>
            </a:r>
            <a:endParaRPr>
              <a:solidFill>
                <a:schemeClr val="dk1"/>
              </a:solidFill>
            </a:endParaRPr>
          </a:p>
          <a:p>
            <a:pPr marL="0" lvl="0" indent="0" algn="l" rtl="0">
              <a:spcBef>
                <a:spcPts val="1200"/>
              </a:spcBef>
              <a:spcAft>
                <a:spcPts val="0"/>
              </a:spcAft>
              <a:buNone/>
            </a:pPr>
            <a:r>
              <a:rPr lang="en">
                <a:solidFill>
                  <a:schemeClr val="dk1"/>
                </a:solidFill>
              </a:rPr>
              <a:t>Mrad-Dali, Ines. 2009. “Identités multiples et multitudes d’histoires: les « Noirs tunisiens » de 1846 à aujourd’hui.” Thèse doctorat, École des hautes études en sciences sociales, Paris, France.</a:t>
            </a:r>
            <a:endParaRPr>
              <a:solidFill>
                <a:schemeClr val="dk1"/>
              </a:solidFill>
            </a:endParaRPr>
          </a:p>
          <a:p>
            <a:pPr marL="0" lvl="0" indent="0" algn="l" rtl="0">
              <a:spcBef>
                <a:spcPts val="1200"/>
              </a:spcBef>
              <a:spcAft>
                <a:spcPts val="0"/>
              </a:spcAft>
              <a:buNone/>
            </a:pPr>
            <a:r>
              <a:rPr lang="en">
                <a:solidFill>
                  <a:schemeClr val="dk1"/>
                </a:solidFill>
              </a:rPr>
              <a:t>Mzioudet, Huda. 2018. “أبعاد العنصرية: تابوه التمييز العرقي في تونس” UltraTunis.7 June.</a:t>
            </a:r>
            <a:endParaRPr>
              <a:solidFill>
                <a:schemeClr val="dk1"/>
              </a:solidFill>
            </a:endParaRPr>
          </a:p>
          <a:p>
            <a:pPr marL="0" lvl="0" indent="0" algn="l" rtl="0">
              <a:spcBef>
                <a:spcPts val="1200"/>
              </a:spcBef>
              <a:spcAft>
                <a:spcPts val="0"/>
              </a:spcAft>
              <a:buNone/>
            </a:pPr>
            <a:r>
              <a:rPr lang="en">
                <a:solidFill>
                  <a:schemeClr val="dk1"/>
                </a:solidFill>
              </a:rPr>
              <a:t>Mzioudet, Huda. 2020. “Être ‘Noir’ Dans l’Afrique Du Nord et Le Moyen-Orient.” July 23.</a:t>
            </a:r>
            <a:endParaRPr>
              <a:solidFill>
                <a:schemeClr val="dk1"/>
              </a:solidFill>
            </a:endParaRPr>
          </a:p>
          <a:p>
            <a:pPr marL="0" lvl="0" indent="0" algn="l" rtl="0">
              <a:spcBef>
                <a:spcPts val="1200"/>
              </a:spcBef>
              <a:spcAft>
                <a:spcPts val="1200"/>
              </a:spcAft>
              <a:buNone/>
            </a:pPr>
            <a:r>
              <a:rPr lang="en">
                <a:solidFill>
                  <a:schemeClr val="dk1"/>
                </a:solidFill>
              </a:rPr>
              <a:t>Oualdi, M’hamed. 2020. A Slave Between Empires: A Transimperial History of North Africa. Columbia University Press.</a:t>
            </a:r>
            <a:endParaRPr>
              <a:solidFill>
                <a:schemeClr val="dk1"/>
              </a:solidFill>
            </a:endParaRPr>
          </a:p>
        </p:txBody>
      </p:sp>
      <p:sp>
        <p:nvSpPr>
          <p:cNvPr id="3" name="Title 2">
            <a:extLst>
              <a:ext uri="{FF2B5EF4-FFF2-40B4-BE49-F238E27FC236}">
                <a16:creationId xmlns:a16="http://schemas.microsoft.com/office/drawing/2014/main" id="{10E40B22-C319-410C-95D3-52AACA113DD0}"/>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99F477E9-F5FB-4E9D-84E6-DCD4A93ED4DC}"/>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 cited</a:t>
            </a:r>
            <a:endParaRPr/>
          </a:p>
        </p:txBody>
      </p:sp>
      <p:sp>
        <p:nvSpPr>
          <p:cNvPr id="218" name="Google Shape;21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Pouessel, Stéphanie. 2012a. “Les marges renaissantes : Amazigh, Juif, Noir. Ce que la révolution a changé dans ce « petit pays homogène par excellence » qu’est la Tunisie.” L’Année du Maghreb (VIII):143–60.</a:t>
            </a:r>
            <a:endParaRPr sz="1200" dirty="0">
              <a:solidFill>
                <a:schemeClr val="dk1"/>
              </a:solidFill>
            </a:endParaRPr>
          </a:p>
          <a:p>
            <a:pPr marL="0" lvl="0" indent="0" algn="l" rtl="0">
              <a:spcBef>
                <a:spcPts val="1200"/>
              </a:spcBef>
              <a:spcAft>
                <a:spcPts val="0"/>
              </a:spcAft>
              <a:buNone/>
            </a:pPr>
            <a:r>
              <a:rPr lang="en" sz="1200" dirty="0">
                <a:solidFill>
                  <a:schemeClr val="dk1"/>
                </a:solidFill>
              </a:rPr>
              <a:t>Pouessel, Stéphanie, ed. 2012b. Noirs Au Maghreb: Enjeux Identitaires. Paris, France et Tunis, Tunisie: IRMC et Karthala.</a:t>
            </a:r>
            <a:endParaRPr sz="1200" dirty="0">
              <a:solidFill>
                <a:schemeClr val="dk1"/>
              </a:solidFill>
            </a:endParaRPr>
          </a:p>
          <a:p>
            <a:pPr marL="0" lvl="0" indent="0" algn="l" rtl="0">
              <a:spcBef>
                <a:spcPts val="1200"/>
              </a:spcBef>
              <a:spcAft>
                <a:spcPts val="0"/>
              </a:spcAft>
              <a:buNone/>
            </a:pPr>
            <a:r>
              <a:rPr lang="en" sz="1200" dirty="0">
                <a:solidFill>
                  <a:schemeClr val="dk1"/>
                </a:solidFill>
              </a:rPr>
              <a:t>Rao, Anupama. 2009. The Caste Question. Berkeley: University of California Press.</a:t>
            </a:r>
            <a:endParaRPr sz="1200" dirty="0">
              <a:solidFill>
                <a:schemeClr val="dk1"/>
              </a:solidFill>
            </a:endParaRPr>
          </a:p>
          <a:p>
            <a:pPr marL="0" lvl="0" indent="0" algn="l" rtl="0">
              <a:spcBef>
                <a:spcPts val="1200"/>
              </a:spcBef>
              <a:spcAft>
                <a:spcPts val="0"/>
              </a:spcAft>
              <a:buNone/>
            </a:pPr>
            <a:r>
              <a:rPr lang="en" sz="1200" dirty="0">
                <a:solidFill>
                  <a:schemeClr val="dk1"/>
                </a:solidFill>
              </a:rPr>
              <a:t>Scaglioni, Marta. 2017. “‘I Wish I Did Not Understand Arabic!’ Living as a Black Migrant in Contemporary Tunisia.” doi: 10.14672/67056040.</a:t>
            </a:r>
            <a:endParaRPr sz="1200" dirty="0">
              <a:solidFill>
                <a:schemeClr val="dk1"/>
              </a:solidFill>
            </a:endParaRPr>
          </a:p>
          <a:p>
            <a:pPr marL="0" lvl="0" indent="0" algn="l" rtl="0">
              <a:spcBef>
                <a:spcPts val="1200"/>
              </a:spcBef>
              <a:spcAft>
                <a:spcPts val="0"/>
              </a:spcAft>
              <a:buNone/>
            </a:pPr>
            <a:r>
              <a:rPr lang="en" sz="1200" dirty="0">
                <a:solidFill>
                  <a:schemeClr val="dk1"/>
                </a:solidFill>
              </a:rPr>
              <a:t>Scaglioni, Marta. 2020. Becoming the ’Abid: Lives and Social Origins in Southern Tunisia.</a:t>
            </a:r>
            <a:endParaRPr sz="1200" dirty="0">
              <a:solidFill>
                <a:schemeClr val="dk1"/>
              </a:solidFill>
            </a:endParaRPr>
          </a:p>
          <a:p>
            <a:pPr marL="0" lvl="0" indent="0" algn="l" rtl="0">
              <a:spcBef>
                <a:spcPts val="1200"/>
              </a:spcBef>
              <a:spcAft>
                <a:spcPts val="0"/>
              </a:spcAft>
              <a:buNone/>
            </a:pPr>
            <a:r>
              <a:rPr lang="en" sz="1200" dirty="0">
                <a:solidFill>
                  <a:schemeClr val="dk1"/>
                </a:solidFill>
              </a:rPr>
              <a:t>Sue, Christina A., and Christina A. Sue. 2013. Land of the Cosmic Race: Race Mixture, Racism, and Blackness in Mexico. OUP USA.</a:t>
            </a:r>
            <a:endParaRPr sz="1200" dirty="0">
              <a:solidFill>
                <a:schemeClr val="dk1"/>
              </a:solidFill>
            </a:endParaRPr>
          </a:p>
          <a:p>
            <a:pPr marL="0" lvl="0" indent="0" algn="l" rtl="0">
              <a:spcBef>
                <a:spcPts val="1200"/>
              </a:spcBef>
              <a:spcAft>
                <a:spcPts val="0"/>
              </a:spcAft>
              <a:buNone/>
            </a:pPr>
            <a:r>
              <a:rPr lang="en" sz="1200" dirty="0">
                <a:solidFill>
                  <a:schemeClr val="dk1"/>
                </a:solidFill>
              </a:rPr>
              <a:t>Telles, Edward. 2014. Pigmentocracies: Ethnicity, Race, and Color in Latin America. UNC Press Books.</a:t>
            </a:r>
            <a:endParaRPr sz="1200" dirty="0">
              <a:solidFill>
                <a:schemeClr val="dk1"/>
              </a:solidFill>
            </a:endParaRPr>
          </a:p>
          <a:p>
            <a:pPr marL="0" lvl="0" indent="0" algn="l" rtl="0">
              <a:spcBef>
                <a:spcPts val="1200"/>
              </a:spcBef>
              <a:spcAft>
                <a:spcPts val="1200"/>
              </a:spcAft>
              <a:buNone/>
            </a:pPr>
            <a:r>
              <a:rPr lang="en" sz="1200" dirty="0">
                <a:solidFill>
                  <a:schemeClr val="dk1"/>
                </a:solidFill>
              </a:rPr>
              <a:t>Telles, Edward Eric. 2004. Race in Another America: The Significance of Skin Color in Brazil. Princeton University Press.</a:t>
            </a:r>
            <a:endParaRPr sz="1200" dirty="0">
              <a:solidFill>
                <a:schemeClr val="dk1"/>
              </a:solidFill>
            </a:endParaRPr>
          </a:p>
        </p:txBody>
      </p:sp>
      <p:sp>
        <p:nvSpPr>
          <p:cNvPr id="3" name="Title 2">
            <a:extLst>
              <a:ext uri="{FF2B5EF4-FFF2-40B4-BE49-F238E27FC236}">
                <a16:creationId xmlns:a16="http://schemas.microsoft.com/office/drawing/2014/main" id="{C09DA80E-FF88-4B56-BA73-464234616A8C}"/>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CEDCCFC4-3008-4BDD-848E-1ECFA74C5F1A}"/>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social construction of Blackness in Tunisia</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My research is motivated by the following research questions:</a:t>
            </a:r>
            <a:endParaRPr>
              <a:solidFill>
                <a:schemeClr val="dk1"/>
              </a:solidFill>
            </a:endParaRPr>
          </a:p>
          <a:p>
            <a:pPr marL="457200" lvl="0" indent="-342900" algn="l" rtl="0">
              <a:spcBef>
                <a:spcPts val="1200"/>
              </a:spcBef>
              <a:spcAft>
                <a:spcPts val="0"/>
              </a:spcAft>
              <a:buClr>
                <a:schemeClr val="dk1"/>
              </a:buClr>
              <a:buSzPts val="1800"/>
              <a:buAutoNum type="arabicPeriod"/>
            </a:pPr>
            <a:r>
              <a:rPr lang="en">
                <a:solidFill>
                  <a:schemeClr val="dk1"/>
                </a:solidFill>
              </a:rPr>
              <a:t>What are the social imaginations linked with blackness?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What roles do other ethno-racial identities (like Arab and Amazigh), citizenship status (migrant versus citizen), ideas related to Muslimness, gender, and social class play in the making of the social construction of blackness?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What are the key sites or interactions where racialization is experienced?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How is racialization experienced, interpreted, and challenged by Black Tunisians and Sub-Saharan African migrants? </a:t>
            </a:r>
            <a:endParaRPr>
              <a:solidFill>
                <a:schemeClr val="dk1"/>
              </a:solidFill>
            </a:endParaRPr>
          </a:p>
        </p:txBody>
      </p:sp>
      <p:sp>
        <p:nvSpPr>
          <p:cNvPr id="3" name="Title 2">
            <a:extLst>
              <a:ext uri="{FF2B5EF4-FFF2-40B4-BE49-F238E27FC236}">
                <a16:creationId xmlns:a16="http://schemas.microsoft.com/office/drawing/2014/main" id="{D2E386D9-CB2E-4AC8-B8B9-F0172B508565}"/>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89BD0F5F-50B0-4D86-BB91-EE0C6138BD23}"/>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Methodology</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solidFill>
                <a:schemeClr val="dk1"/>
              </a:solidFill>
            </a:endParaRPr>
          </a:p>
          <a:p>
            <a:pPr marL="0" lvl="0" indent="0" algn="l" rtl="0">
              <a:spcBef>
                <a:spcPts val="1200"/>
              </a:spcBef>
              <a:spcAft>
                <a:spcPts val="0"/>
              </a:spcAft>
              <a:buNone/>
            </a:pPr>
            <a:r>
              <a:rPr lang="en" dirty="0">
                <a:solidFill>
                  <a:schemeClr val="dk1"/>
                </a:solidFill>
              </a:rPr>
              <a:t>My dissertation relies primarily on multiple types of qualitative data collected through intensive fieldwork (2020-22) in Tunisia. This includes semi-structured interviews, direct and participant observation, and focus-group data. </a:t>
            </a:r>
            <a:endParaRPr dirty="0">
              <a:solidFill>
                <a:schemeClr val="dk1"/>
              </a:solidFill>
            </a:endParaRPr>
          </a:p>
          <a:p>
            <a:pPr marL="0" lvl="0" indent="0" algn="l" rtl="0">
              <a:spcBef>
                <a:spcPts val="1200"/>
              </a:spcBef>
              <a:spcAft>
                <a:spcPts val="1200"/>
              </a:spcAft>
              <a:buNone/>
            </a:pPr>
            <a:r>
              <a:rPr lang="en" dirty="0">
                <a:solidFill>
                  <a:schemeClr val="dk1"/>
                </a:solidFill>
              </a:rPr>
              <a:t>In addition, I will also collect journalistic pieces, public social-media posts, and cultural material (like films, music, theatre pieces) that represent ideas of blackness as present in the Tunisian society.</a:t>
            </a:r>
            <a:endParaRPr dirty="0">
              <a:solidFill>
                <a:schemeClr val="dk1"/>
              </a:solidFill>
            </a:endParaRPr>
          </a:p>
        </p:txBody>
      </p:sp>
      <p:sp>
        <p:nvSpPr>
          <p:cNvPr id="3" name="Title 2">
            <a:extLst>
              <a:ext uri="{FF2B5EF4-FFF2-40B4-BE49-F238E27FC236}">
                <a16:creationId xmlns:a16="http://schemas.microsoft.com/office/drawing/2014/main" id="{04194ABA-6332-4FB4-A5FD-F0D2D87F77B9}"/>
              </a:ext>
            </a:extLst>
          </p:cNvPr>
          <p:cNvSpPr>
            <a:spLocks noGrp="1"/>
          </p:cNvSpPr>
          <p:nvPr>
            <p:ph type="title"/>
          </p:nvPr>
        </p:nvSpPr>
        <p:spPr/>
        <p:txBody>
          <a:bodyPr>
            <a:normAutofit fontScale="90000"/>
          </a:bodyPr>
          <a:lstStyle/>
          <a:p>
            <a:endParaRPr lang="en-US" dirty="0"/>
          </a:p>
        </p:txBody>
      </p:sp>
      <p:sp>
        <p:nvSpPr>
          <p:cNvPr id="7" name="Google Shape;62;p14">
            <a:extLst>
              <a:ext uri="{FF2B5EF4-FFF2-40B4-BE49-F238E27FC236}">
                <a16:creationId xmlns:a16="http://schemas.microsoft.com/office/drawing/2014/main" id="{64B3A76F-9838-46FE-8FA2-4EF6D20030F9}"/>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3886200" y="152400"/>
            <a:ext cx="5078567" cy="4838700"/>
          </a:xfrm>
          <a:prstGeom prst="rect">
            <a:avLst/>
          </a:prstGeom>
          <a:noFill/>
          <a:ln>
            <a:noFill/>
          </a:ln>
        </p:spPr>
      </p:pic>
      <p:sp>
        <p:nvSpPr>
          <p:cNvPr id="82" name="Google Shape;82;p17"/>
          <p:cNvSpPr txBox="1"/>
          <p:nvPr/>
        </p:nvSpPr>
        <p:spPr>
          <a:xfrm>
            <a:off x="195675" y="1132125"/>
            <a:ext cx="36060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Key sites where interview and observation data will be collected:</a:t>
            </a:r>
            <a:endParaRPr sz="1500">
              <a:solidFill>
                <a:schemeClr val="dk1"/>
              </a:solidFill>
            </a:endParaRPr>
          </a:p>
          <a:p>
            <a:pPr marL="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AutoNum type="arabicPeriod"/>
            </a:pPr>
            <a:r>
              <a:rPr lang="en" sz="1500">
                <a:solidFill>
                  <a:schemeClr val="dk1"/>
                </a:solidFill>
              </a:rPr>
              <a:t>Tunis (capital; Anti-racist organizations)</a:t>
            </a:r>
            <a:endParaRPr sz="1500">
              <a:solidFill>
                <a:schemeClr val="dk1"/>
              </a:solidFill>
            </a:endParaRPr>
          </a:p>
          <a:p>
            <a:pPr marL="457200" lvl="0" indent="-323850" algn="l" rtl="0">
              <a:spcBef>
                <a:spcPts val="0"/>
              </a:spcBef>
              <a:spcAft>
                <a:spcPts val="0"/>
              </a:spcAft>
              <a:buClr>
                <a:schemeClr val="dk1"/>
              </a:buClr>
              <a:buSzPts val="1500"/>
              <a:buAutoNum type="arabicPeriod"/>
            </a:pPr>
            <a:r>
              <a:rPr lang="en" sz="1500">
                <a:solidFill>
                  <a:schemeClr val="dk1"/>
                </a:solidFill>
              </a:rPr>
              <a:t>Sousse-Monastir (Sub-Saharan African students in universities)</a:t>
            </a:r>
            <a:endParaRPr sz="1500">
              <a:solidFill>
                <a:schemeClr val="dk1"/>
              </a:solidFill>
            </a:endParaRPr>
          </a:p>
          <a:p>
            <a:pPr marL="457200" lvl="0" indent="-323850" algn="l" rtl="0">
              <a:spcBef>
                <a:spcPts val="0"/>
              </a:spcBef>
              <a:spcAft>
                <a:spcPts val="0"/>
              </a:spcAft>
              <a:buClr>
                <a:schemeClr val="dk1"/>
              </a:buClr>
              <a:buSzPts val="1500"/>
              <a:buAutoNum type="arabicPeriod"/>
            </a:pPr>
            <a:r>
              <a:rPr lang="en" sz="1500">
                <a:solidFill>
                  <a:schemeClr val="dk1"/>
                </a:solidFill>
              </a:rPr>
              <a:t>Sfax (undocumented migrants from Sub-Saharan Africa)</a:t>
            </a:r>
            <a:endParaRPr sz="1500">
              <a:solidFill>
                <a:schemeClr val="dk1"/>
              </a:solidFill>
            </a:endParaRPr>
          </a:p>
          <a:p>
            <a:pPr marL="457200" lvl="0" indent="-323850" algn="l" rtl="0">
              <a:spcBef>
                <a:spcPts val="0"/>
              </a:spcBef>
              <a:spcAft>
                <a:spcPts val="0"/>
              </a:spcAft>
              <a:buClr>
                <a:schemeClr val="dk1"/>
              </a:buClr>
              <a:buSzPts val="1500"/>
              <a:buAutoNum type="arabicPeriod"/>
            </a:pPr>
            <a:r>
              <a:rPr lang="en" sz="1500">
                <a:solidFill>
                  <a:schemeClr val="dk1"/>
                </a:solidFill>
              </a:rPr>
              <a:t>Gabes-Medenine-Kebili (governorates with significant Black Tunisian population)</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Methodology</a:t>
            </a: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As a GRRI Project Launch Fellow, I spent the year 2020-21 in Tunisia collecting qualitative data (including interviews, notes from informal conversations, and observation data). The pandemic-related constraints meant that I focused on collecting observation and media data for a significant part of the year. I was also able to interview key activists and civil society members in Tunis.</a:t>
            </a:r>
            <a:endParaRPr>
              <a:solidFill>
                <a:schemeClr val="dk1"/>
              </a:solidFill>
            </a:endParaRPr>
          </a:p>
          <a:p>
            <a:pPr marL="0" lvl="0" indent="0" algn="l" rtl="0">
              <a:spcBef>
                <a:spcPts val="1200"/>
              </a:spcBef>
              <a:spcAft>
                <a:spcPts val="1200"/>
              </a:spcAft>
              <a:buNone/>
            </a:pPr>
            <a:r>
              <a:rPr lang="en">
                <a:solidFill>
                  <a:schemeClr val="dk1"/>
                </a:solidFill>
              </a:rPr>
              <a:t>The collected exploratory data has allowed me to reframe my research questions. These will guide data collection over the next academic year. </a:t>
            </a:r>
            <a:endParaRPr>
              <a:solidFill>
                <a:schemeClr val="dk1"/>
              </a:solidFill>
            </a:endParaRPr>
          </a:p>
        </p:txBody>
      </p:sp>
      <p:sp>
        <p:nvSpPr>
          <p:cNvPr id="3" name="Title 2">
            <a:extLst>
              <a:ext uri="{FF2B5EF4-FFF2-40B4-BE49-F238E27FC236}">
                <a16:creationId xmlns:a16="http://schemas.microsoft.com/office/drawing/2014/main" id="{6D69B64D-8D85-4847-A112-462118CF7BCC}"/>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519F9ABE-89EA-462B-A7D8-84D27D00DAAD}"/>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Translating Blackness </a:t>
            </a:r>
            <a:endParaRPr/>
          </a:p>
        </p:txBody>
      </p:sp>
      <p:sp>
        <p:nvSpPr>
          <p:cNvPr id="95" name="Google Shape;95;p19"/>
          <p:cNvSpPr txBox="1">
            <a:spLocks noGrp="1"/>
          </p:cNvSpPr>
          <p:nvPr>
            <p:ph type="body" idx="1"/>
          </p:nvPr>
        </p:nvSpPr>
        <p:spPr>
          <a:xfrm>
            <a:off x="311700" y="1132125"/>
            <a:ext cx="4496400" cy="343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The term “blackness ,” in the context of this study, denotes a multitude; it denotes the state of being Black, of the identities and experiences of Black people, and the expression of these identities and experiences (through art, for example).</a:t>
            </a:r>
            <a:endParaRPr>
              <a:solidFill>
                <a:schemeClr val="dk1"/>
              </a:solidFill>
            </a:endParaRPr>
          </a:p>
        </p:txBody>
      </p:sp>
      <p:pic>
        <p:nvPicPr>
          <p:cNvPr id="97" name="Google Shape;97;p19"/>
          <p:cNvPicPr preferRelativeResize="0"/>
          <p:nvPr/>
        </p:nvPicPr>
        <p:blipFill>
          <a:blip r:embed="rId3">
            <a:alphaModFix/>
          </a:blip>
          <a:stretch>
            <a:fillRect/>
          </a:stretch>
        </p:blipFill>
        <p:spPr>
          <a:xfrm>
            <a:off x="5072400" y="1551125"/>
            <a:ext cx="3919200" cy="2202563"/>
          </a:xfrm>
          <a:prstGeom prst="rect">
            <a:avLst/>
          </a:prstGeom>
          <a:noFill/>
          <a:ln>
            <a:noFill/>
          </a:ln>
        </p:spPr>
      </p:pic>
      <p:sp>
        <p:nvSpPr>
          <p:cNvPr id="98" name="Google Shape;98;p19"/>
          <p:cNvSpPr txBox="1"/>
          <p:nvPr/>
        </p:nvSpPr>
        <p:spPr>
          <a:xfrm>
            <a:off x="5087600" y="3941475"/>
            <a:ext cx="389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2"/>
                </a:solidFill>
              </a:rPr>
              <a:t>Source: </a:t>
            </a:r>
            <a:r>
              <a:rPr lang="en" sz="900" u="sng">
                <a:solidFill>
                  <a:schemeClr val="hlink"/>
                </a:solidFill>
                <a:hlinkClick r:id="rId4"/>
              </a:rPr>
              <a:t>https://www.aa.com.tr/fr/afrique/tunisie-des-%C3%A9tudiants-subsahariens-manifestent-contre-le-meurtre-d-un-ivoirien/1348552</a:t>
            </a:r>
            <a:r>
              <a:rPr lang="en" sz="900">
                <a:solidFill>
                  <a:schemeClr val="lt2"/>
                </a:solidFill>
              </a:rPr>
              <a:t> </a:t>
            </a:r>
            <a:endParaRPr sz="900">
              <a:solidFill>
                <a:schemeClr val="lt2"/>
              </a:solidFill>
            </a:endParaRPr>
          </a:p>
        </p:txBody>
      </p:sp>
      <p:sp>
        <p:nvSpPr>
          <p:cNvPr id="3" name="Title 2">
            <a:extLst>
              <a:ext uri="{FF2B5EF4-FFF2-40B4-BE49-F238E27FC236}">
                <a16:creationId xmlns:a16="http://schemas.microsoft.com/office/drawing/2014/main" id="{FFCB0141-38FB-4542-BFC6-66A5C79F8CF0}"/>
              </a:ext>
            </a:extLst>
          </p:cNvPr>
          <p:cNvSpPr>
            <a:spLocks noGrp="1"/>
          </p:cNvSpPr>
          <p:nvPr>
            <p:ph type="title"/>
          </p:nvPr>
        </p:nvSpPr>
        <p:spPr/>
        <p:txBody>
          <a:bodyPr>
            <a:normAutofit fontScale="90000"/>
          </a:bodyPr>
          <a:lstStyle/>
          <a:p>
            <a:endParaRPr lang="en-US"/>
          </a:p>
        </p:txBody>
      </p:sp>
      <p:sp>
        <p:nvSpPr>
          <p:cNvPr id="9" name="Google Shape;62;p14">
            <a:extLst>
              <a:ext uri="{FF2B5EF4-FFF2-40B4-BE49-F238E27FC236}">
                <a16:creationId xmlns:a16="http://schemas.microsoft.com/office/drawing/2014/main" id="{7CBC853D-8DC2-4825-851B-5593E0E5001E}"/>
              </a:ext>
            </a:extLst>
          </p:cNvPr>
          <p:cNvSpPr txBox="1">
            <a:spLocks/>
          </p:cNvSpPr>
          <p:nvPr/>
        </p:nvSpPr>
        <p:spPr>
          <a:xfrm>
            <a:off x="195675" y="457649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Translating Blackness </a:t>
            </a: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Scholar-activist Huda Mzioudet (2018) has suggested the use of adjective “السواد” as a proximate to the idea of blackness. She has argued against the use of other terms like “اسمر/ سمرة” which mean “brown” or “tanned”, a term that is recurrently used by Tunisians to indicate a Black person in a politically correct manner. For Mzioudet, the latter is a “mischaracterization of blackness and Black people.”</a:t>
            </a:r>
            <a:endParaRPr>
              <a:solidFill>
                <a:schemeClr val="dk1"/>
              </a:solidFill>
            </a:endParaRPr>
          </a:p>
        </p:txBody>
      </p:sp>
      <p:sp>
        <p:nvSpPr>
          <p:cNvPr id="3" name="Title 2">
            <a:extLst>
              <a:ext uri="{FF2B5EF4-FFF2-40B4-BE49-F238E27FC236}">
                <a16:creationId xmlns:a16="http://schemas.microsoft.com/office/drawing/2014/main" id="{752B2AD3-076B-45F9-9DC8-7DABFC520B58}"/>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DE82EADD-0437-44B2-9F59-7A4836AD9F70}"/>
              </a:ext>
            </a:extLst>
          </p:cNvPr>
          <p:cNvSpPr txBox="1">
            <a:spLocks/>
          </p:cNvSpPr>
          <p:nvPr/>
        </p:nvSpPr>
        <p:spPr>
          <a:xfrm>
            <a:off x="195675" y="456887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Situating my research</a:t>
            </a: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In order to break away from US-centric discourses on blackness, which itself is “theorized and mediated by the US empire” (García-Peña 2015), and the association of blackness with the Black-white binary (also coming from the theorization of blackness in the US), I engage with the global study of racialization, especially with that produced by/on the Global South. </a:t>
            </a:r>
            <a:endParaRPr>
              <a:solidFill>
                <a:schemeClr val="dk1"/>
              </a:solidFill>
            </a:endParaRPr>
          </a:p>
        </p:txBody>
      </p:sp>
      <p:sp>
        <p:nvSpPr>
          <p:cNvPr id="3" name="Title 2">
            <a:extLst>
              <a:ext uri="{FF2B5EF4-FFF2-40B4-BE49-F238E27FC236}">
                <a16:creationId xmlns:a16="http://schemas.microsoft.com/office/drawing/2014/main" id="{0E47B449-2157-40AE-8A5A-C7F63380BDCC}"/>
              </a:ext>
            </a:extLst>
          </p:cNvPr>
          <p:cNvSpPr>
            <a:spLocks noGrp="1"/>
          </p:cNvSpPr>
          <p:nvPr>
            <p:ph type="title"/>
          </p:nvPr>
        </p:nvSpPr>
        <p:spPr/>
        <p:txBody>
          <a:bodyPr>
            <a:normAutofit fontScale="90000"/>
          </a:bodyPr>
          <a:lstStyle/>
          <a:p>
            <a:endParaRPr lang="en-US"/>
          </a:p>
        </p:txBody>
      </p:sp>
      <p:sp>
        <p:nvSpPr>
          <p:cNvPr id="7" name="Google Shape;62;p14">
            <a:extLst>
              <a:ext uri="{FF2B5EF4-FFF2-40B4-BE49-F238E27FC236}">
                <a16:creationId xmlns:a16="http://schemas.microsoft.com/office/drawing/2014/main" id="{60656223-96A9-43FD-A90B-7AFAA1016A79}"/>
              </a:ext>
            </a:extLst>
          </p:cNvPr>
          <p:cNvSpPr txBox="1">
            <a:spLocks/>
          </p:cNvSpPr>
          <p:nvPr/>
        </p:nvSpPr>
        <p:spPr>
          <a:xfrm>
            <a:off x="195675" y="4576495"/>
            <a:ext cx="8789100" cy="48745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1520">
                <a:solidFill>
                  <a:schemeClr val="lt2"/>
                </a:solidFill>
              </a:rPr>
              <a:t>Shreya Parikh 							      GRRI 2021</a:t>
            </a:r>
            <a:endParaRPr lang="en-US" sz="1520" dirty="0">
              <a:solidFill>
                <a:schemeClr val="lt2"/>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2699</Words>
  <Application>Microsoft Office PowerPoint</Application>
  <PresentationFormat>On-screen Show (16:9)</PresentationFormat>
  <Paragraphs>137</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Dark</vt:lpstr>
      <vt:lpstr>Conceptualizing Blackness in/through Tunisia</vt:lpstr>
      <vt:lpstr>The social construction of Blackness in Tunisia</vt:lpstr>
      <vt:lpstr>The social construction of Blackness in Tunisia</vt:lpstr>
      <vt:lpstr>Methodology</vt:lpstr>
      <vt:lpstr>PowerPoint Presentation</vt:lpstr>
      <vt:lpstr>Methodology</vt:lpstr>
      <vt:lpstr>Translating Blackness </vt:lpstr>
      <vt:lpstr>Translating Blackness </vt:lpstr>
      <vt:lpstr>Situating my research</vt:lpstr>
      <vt:lpstr>Situating my research</vt:lpstr>
      <vt:lpstr>Situating my research</vt:lpstr>
      <vt:lpstr>Situating my research</vt:lpstr>
      <vt:lpstr>Who is considered Black in Tunisia?</vt:lpstr>
      <vt:lpstr>Who is considered Black in Tunisia?</vt:lpstr>
      <vt:lpstr>Who is considered Black in Tunisia?</vt:lpstr>
      <vt:lpstr>Arabness-Muslimness-Blackness</vt:lpstr>
      <vt:lpstr>Arabness-Muslimness-Blackness</vt:lpstr>
      <vt:lpstr>Arabness-Muslimness-Blackness</vt:lpstr>
      <vt:lpstr>Arabness-Muslimness-Blackness</vt:lpstr>
      <vt:lpstr>Concluding remarks</vt:lpstr>
      <vt:lpstr>Works cited</vt:lpstr>
      <vt:lpstr>Works cited</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Blackness in/through Tunisia</dc:title>
  <cp:lastModifiedBy>Parikh, Shreya</cp:lastModifiedBy>
  <cp:revision>1</cp:revision>
  <dcterms:modified xsi:type="dcterms:W3CDTF">2021-05-29T10:05:10Z</dcterms:modified>
</cp:coreProperties>
</file>