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embedTrueTypeFonts="1" saveSubsetFonts="1">
  <p:sldMasterIdLst>
    <p:sldMasterId id="2147483648" r:id="rId1"/>
  </p:sldMasterIdLst>
  <p:notesMasterIdLst>
    <p:notesMasterId r:id="rId15"/>
  </p:notesMasterIdLst>
  <p:handoutMasterIdLst>
    <p:handoutMasterId r:id="rId16"/>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Lst>
  <p:sldSz cx="18288000" cy="10287000"/>
  <p:notesSz cx="6858000" cy="9144000"/>
  <p:embeddedFontLst>
    <p:embeddedFont>
      <p:font typeface="Aileron Regular" pitchFamily="2" charset="77"/>
      <p:regular r:id="rId17"/>
    </p:embeddedFont>
    <p:embeddedFont>
      <p:font typeface="Aileron Regular Bold" pitchFamily="2" charset="77"/>
      <p:regular r:id="rId17"/>
      <p:bold r:id="rId17"/>
    </p:embeddedFont>
    <p:embeddedFont>
      <p:font typeface="Arimo" panose="020B0604020202020204" pitchFamily="34" charset="0"/>
      <p:regular r:id="rId17"/>
    </p:embeddedFont>
    <p:embeddedFont>
      <p:font typeface="Calibri" panose="020F0502020204030204" pitchFamily="34" charset="0"/>
      <p:regular r:id="rId18"/>
      <p:bold r:id="rId19"/>
      <p:italic r:id="rId20"/>
      <p:boldItalic r:id="rId21"/>
    </p:embeddedFont>
    <p:embeddedFont>
      <p:font typeface="HK Grotesk Bold" pitchFamily="2" charset="77"/>
      <p:regular r:id="rId17"/>
      <p:bold r:id="rId17"/>
    </p:embeddedFont>
    <p:embeddedFont>
      <p:font typeface="HK Grotesk Bold Italics" pitchFamily="2" charset="77"/>
      <p:regular r:id="rId17"/>
      <p:bold r:id="rId17"/>
      <p:italic r:id="rId17"/>
      <p:boldItalic r:id="rId17"/>
    </p:embeddedFont>
    <p:embeddedFont>
      <p:font typeface="HK Grotesk Light" pitchFamily="2" charset="77"/>
      <p:regular r:id="rId17"/>
    </p:embeddedFont>
    <p:embeddedFont>
      <p:font typeface="HK Grotesk Light Bold" pitchFamily="2" charset="77"/>
      <p:regular r:id="rId17"/>
    </p:embeddedFont>
    <p:embeddedFont>
      <p:font typeface="HK Grotesk Medium" pitchFamily="2" charset="77"/>
      <p:regular r:id="rId17"/>
    </p:embeddedFont>
    <p:embeddedFont>
      <p:font typeface="HK Grotesk Medium Bold" pitchFamily="2" charset="77"/>
      <p:regular r:id="rId17"/>
      <p:bold r:id="rId17"/>
    </p:embeddedFont>
    <p:embeddedFont>
      <p:font typeface="Open Sauce SemiBold" pitchFamily="2" charset="77"/>
      <p:regular r:id="rId17"/>
      <p:bold r:id="rId17"/>
    </p:embeddedFont>
    <p:embeddedFont>
      <p:font typeface="Roboto" panose="02000000000000000000" pitchFamily="2" charset="0"/>
      <p:regular r:id="rId22"/>
      <p:bold r:id="rId23"/>
      <p:italic r:id="rId24"/>
      <p:boldItalic r:id="rId25"/>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08" autoAdjust="0"/>
    <p:restoredTop sz="90982" autoAdjust="0"/>
  </p:normalViewPr>
  <p:slideViewPr>
    <p:cSldViewPr>
      <p:cViewPr>
        <p:scale>
          <a:sx n="71" d="100"/>
          <a:sy n="71" d="100"/>
        </p:scale>
        <p:origin x="544" y="1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2" d="100"/>
          <a:sy n="82" d="100"/>
        </p:scale>
        <p:origin x="2704" y="15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1.fntdata"/><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font" Target="fonts/font4.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NULL"/><Relationship Id="rId25" Type="http://schemas.openxmlformats.org/officeDocument/2006/relationships/font" Target="fonts/font8.fntdata"/><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font" Target="fonts/font3.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7.fntdata"/><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font" Target="fonts/font6.fntdata"/><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5.fntdata"/><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3CC55B1-E6C6-CC4D-82E8-DD354C8B2DB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468647C7-D629-204B-BE27-88EF7D5FD17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0C1C2CB-2576-5742-A1CC-07D65D55C542}" type="datetimeFigureOut">
              <a:rPr lang="en-US" smtClean="0"/>
              <a:t>5/25/21</a:t>
            </a:fld>
            <a:endParaRPr lang="en-US"/>
          </a:p>
        </p:txBody>
      </p:sp>
      <p:sp>
        <p:nvSpPr>
          <p:cNvPr id="4" name="Footer Placeholder 3">
            <a:extLst>
              <a:ext uri="{FF2B5EF4-FFF2-40B4-BE49-F238E27FC236}">
                <a16:creationId xmlns:a16="http://schemas.microsoft.com/office/drawing/2014/main" id="{C9E41165-7C4E-DC4E-9BA3-283B866DA04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C91E8D9-A3F2-4241-ACC7-6F6E5697FF8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69B68CF-68F1-6D45-84FA-91780BA78D27}" type="slidenum">
              <a:rPr lang="en-US" smtClean="0"/>
              <a:t>‹#›</a:t>
            </a:fld>
            <a:endParaRPr lang="en-US"/>
          </a:p>
        </p:txBody>
      </p:sp>
    </p:spTree>
    <p:extLst>
      <p:ext uri="{BB962C8B-B14F-4D97-AF65-F5344CB8AC3E}">
        <p14:creationId xmlns:p14="http://schemas.microsoft.com/office/powerpoint/2010/main" val="60751855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8C3E4A-9A94-1B44-954F-9C93D69369F9}" type="datetimeFigureOut">
              <a:rPr lang="en-US" smtClean="0"/>
              <a:t>5/25/21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76D706-1CD4-4A4C-B499-CB42122022FE}" type="slidenum">
              <a:rPr lang="en-US" smtClean="0"/>
              <a:t>‹#›</a:t>
            </a:fld>
            <a:endParaRPr lang="en-US"/>
          </a:p>
        </p:txBody>
      </p:sp>
    </p:spTree>
    <p:extLst>
      <p:ext uri="{BB962C8B-B14F-4D97-AF65-F5344CB8AC3E}">
        <p14:creationId xmlns:p14="http://schemas.microsoft.com/office/powerpoint/2010/main" val="34380962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176D706-1CD4-4A4C-B499-CB42122022FE}" type="slidenum">
              <a:rPr lang="en-US" smtClean="0"/>
              <a:t>1</a:t>
            </a:fld>
            <a:endParaRPr lang="en-US"/>
          </a:p>
        </p:txBody>
      </p:sp>
    </p:spTree>
    <p:extLst>
      <p:ext uri="{BB962C8B-B14F-4D97-AF65-F5344CB8AC3E}">
        <p14:creationId xmlns:p14="http://schemas.microsoft.com/office/powerpoint/2010/main" val="32721549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176D706-1CD4-4A4C-B499-CB42122022FE}" type="slidenum">
              <a:rPr lang="en-US" smtClean="0"/>
              <a:t>10</a:t>
            </a:fld>
            <a:endParaRPr lang="en-US"/>
          </a:p>
        </p:txBody>
      </p:sp>
    </p:spTree>
    <p:extLst>
      <p:ext uri="{BB962C8B-B14F-4D97-AF65-F5344CB8AC3E}">
        <p14:creationId xmlns:p14="http://schemas.microsoft.com/office/powerpoint/2010/main" val="17976027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176D706-1CD4-4A4C-B499-CB42122022FE}" type="slidenum">
              <a:rPr lang="en-US" smtClean="0"/>
              <a:t>11</a:t>
            </a:fld>
            <a:endParaRPr lang="en-US"/>
          </a:p>
        </p:txBody>
      </p:sp>
    </p:spTree>
    <p:extLst>
      <p:ext uri="{BB962C8B-B14F-4D97-AF65-F5344CB8AC3E}">
        <p14:creationId xmlns:p14="http://schemas.microsoft.com/office/powerpoint/2010/main" val="5436345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176D706-1CD4-4A4C-B499-CB42122022FE}" type="slidenum">
              <a:rPr lang="en-US" smtClean="0"/>
              <a:t>12</a:t>
            </a:fld>
            <a:endParaRPr lang="en-US"/>
          </a:p>
        </p:txBody>
      </p:sp>
    </p:spTree>
    <p:extLst>
      <p:ext uri="{BB962C8B-B14F-4D97-AF65-F5344CB8AC3E}">
        <p14:creationId xmlns:p14="http://schemas.microsoft.com/office/powerpoint/2010/main" val="40588434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176D706-1CD4-4A4C-B499-CB42122022FE}" type="slidenum">
              <a:rPr lang="en-US" smtClean="0"/>
              <a:t>13</a:t>
            </a:fld>
            <a:endParaRPr lang="en-US"/>
          </a:p>
        </p:txBody>
      </p:sp>
    </p:spTree>
    <p:extLst>
      <p:ext uri="{BB962C8B-B14F-4D97-AF65-F5344CB8AC3E}">
        <p14:creationId xmlns:p14="http://schemas.microsoft.com/office/powerpoint/2010/main" val="1401815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176D706-1CD4-4A4C-B499-CB42122022FE}" type="slidenum">
              <a:rPr lang="en-US" smtClean="0"/>
              <a:t>2</a:t>
            </a:fld>
            <a:endParaRPr lang="en-US"/>
          </a:p>
        </p:txBody>
      </p:sp>
    </p:spTree>
    <p:extLst>
      <p:ext uri="{BB962C8B-B14F-4D97-AF65-F5344CB8AC3E}">
        <p14:creationId xmlns:p14="http://schemas.microsoft.com/office/powerpoint/2010/main" val="5778297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176D706-1CD4-4A4C-B499-CB42122022FE}" type="slidenum">
              <a:rPr lang="en-US" smtClean="0"/>
              <a:t>3</a:t>
            </a:fld>
            <a:endParaRPr lang="en-US"/>
          </a:p>
        </p:txBody>
      </p:sp>
    </p:spTree>
    <p:extLst>
      <p:ext uri="{BB962C8B-B14F-4D97-AF65-F5344CB8AC3E}">
        <p14:creationId xmlns:p14="http://schemas.microsoft.com/office/powerpoint/2010/main" val="34945684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30000" dirty="0"/>
              <a:t>1 </a:t>
            </a:r>
            <a:r>
              <a:rPr lang="en-US" sz="1200" kern="1200" dirty="0">
                <a:solidFill>
                  <a:schemeClr val="tx1"/>
                </a:solidFill>
                <a:effectLst/>
                <a:latin typeface="+mn-lt"/>
                <a:ea typeface="+mn-ea"/>
                <a:cs typeface="+mn-cs"/>
              </a:rPr>
              <a:t>Narayan, Anjana and </a:t>
            </a:r>
            <a:r>
              <a:rPr lang="en-US" sz="1200" kern="1200" dirty="0" err="1">
                <a:solidFill>
                  <a:schemeClr val="tx1"/>
                </a:solidFill>
                <a:effectLst/>
                <a:latin typeface="+mn-lt"/>
                <a:ea typeface="+mn-ea"/>
                <a:cs typeface="+mn-cs"/>
              </a:rPr>
              <a:t>Purkayastha</a:t>
            </a:r>
            <a:r>
              <a:rPr lang="en-US" sz="1200" kern="1200" dirty="0">
                <a:solidFill>
                  <a:schemeClr val="tx1"/>
                </a:solidFill>
                <a:effectLst/>
                <a:latin typeface="+mn-lt"/>
                <a:ea typeface="+mn-ea"/>
                <a:cs typeface="+mn-cs"/>
              </a:rPr>
              <a:t> Bandana (2020).  Modernity in the Service of Tradition: Women and Gender within Hinduism in the United States.  In </a:t>
            </a:r>
            <a:r>
              <a:rPr lang="en-US" sz="1200" i="1" kern="1200" dirty="0">
                <a:solidFill>
                  <a:schemeClr val="tx1"/>
                </a:solidFill>
                <a:effectLst/>
                <a:latin typeface="+mn-lt"/>
                <a:ea typeface="+mn-ea"/>
                <a:cs typeface="+mn-cs"/>
              </a:rPr>
              <a:t>Religion, Race and Asian Americans</a:t>
            </a:r>
            <a:r>
              <a:rPr lang="en-US" sz="1200" kern="1200" dirty="0">
                <a:solidFill>
                  <a:schemeClr val="tx1"/>
                </a:solidFill>
                <a:effectLst/>
                <a:latin typeface="+mn-lt"/>
                <a:ea typeface="+mn-ea"/>
                <a:cs typeface="+mn-cs"/>
              </a:rPr>
              <a:t>, edited by David </a:t>
            </a:r>
            <a:r>
              <a:rPr lang="en-US" sz="1200" kern="1200" dirty="0" err="1">
                <a:solidFill>
                  <a:schemeClr val="tx1"/>
                </a:solidFill>
                <a:effectLst/>
                <a:latin typeface="+mn-lt"/>
                <a:ea typeface="+mn-ea"/>
                <a:cs typeface="+mn-cs"/>
              </a:rPr>
              <a:t>Yoo</a:t>
            </a:r>
            <a:r>
              <a:rPr lang="en-US" sz="1200" kern="1200" dirty="0">
                <a:solidFill>
                  <a:schemeClr val="tx1"/>
                </a:solidFill>
                <a:effectLst/>
                <a:latin typeface="+mn-lt"/>
                <a:ea typeface="+mn-ea"/>
                <a:cs typeface="+mn-cs"/>
              </a:rPr>
              <a:t> and </a:t>
            </a:r>
            <a:r>
              <a:rPr lang="en-US" sz="1200" kern="1200" dirty="0" err="1">
                <a:solidFill>
                  <a:schemeClr val="tx1"/>
                </a:solidFill>
                <a:effectLst/>
                <a:latin typeface="+mn-lt"/>
                <a:ea typeface="+mn-ea"/>
                <a:cs typeface="+mn-cs"/>
              </a:rPr>
              <a:t>Khyati</a:t>
            </a:r>
            <a:r>
              <a:rPr lang="en-US" sz="1200" kern="1200" dirty="0">
                <a:solidFill>
                  <a:schemeClr val="tx1"/>
                </a:solidFill>
                <a:effectLst/>
                <a:latin typeface="+mn-lt"/>
                <a:ea typeface="+mn-ea"/>
                <a:cs typeface="+mn-cs"/>
              </a:rPr>
              <a:t> Joshi.  University of Hawaii Press.</a:t>
            </a:r>
          </a:p>
          <a:p>
            <a:r>
              <a:rPr lang="en-US" sz="1200" kern="1200" dirty="0">
                <a:solidFill>
                  <a:schemeClr val="tx1"/>
                </a:solidFill>
                <a:effectLst/>
                <a:latin typeface="+mn-lt"/>
                <a:ea typeface="+mn-ea"/>
                <a:cs typeface="+mn-cs"/>
              </a:rPr>
              <a:t> </a:t>
            </a:r>
          </a:p>
          <a:p>
            <a:r>
              <a:rPr lang="en-US" sz="1200" kern="1200" dirty="0" err="1">
                <a:solidFill>
                  <a:schemeClr val="tx1"/>
                </a:solidFill>
                <a:effectLst/>
                <a:latin typeface="+mn-lt"/>
                <a:ea typeface="+mn-ea"/>
                <a:cs typeface="+mn-cs"/>
              </a:rPr>
              <a:t>Khyati</a:t>
            </a:r>
            <a:r>
              <a:rPr lang="en-US" sz="1200" kern="1200" dirty="0">
                <a:solidFill>
                  <a:schemeClr val="tx1"/>
                </a:solidFill>
                <a:effectLst/>
                <a:latin typeface="+mn-lt"/>
                <a:ea typeface="+mn-ea"/>
                <a:cs typeface="+mn-cs"/>
              </a:rPr>
              <a:t> Joshi and Bandana </a:t>
            </a:r>
            <a:r>
              <a:rPr lang="en-US" sz="1200" kern="1200" dirty="0" err="1">
                <a:solidFill>
                  <a:schemeClr val="tx1"/>
                </a:solidFill>
                <a:effectLst/>
                <a:latin typeface="+mn-lt"/>
                <a:ea typeface="+mn-ea"/>
                <a:cs typeface="+mn-cs"/>
              </a:rPr>
              <a:t>Purkayastha</a:t>
            </a:r>
            <a:r>
              <a:rPr lang="en-US" sz="1200" kern="1200" dirty="0">
                <a:solidFill>
                  <a:schemeClr val="tx1"/>
                </a:solidFill>
                <a:effectLst/>
                <a:latin typeface="+mn-lt"/>
                <a:ea typeface="+mn-ea"/>
                <a:cs typeface="+mn-cs"/>
              </a:rPr>
              <a:t>  (2018). </a:t>
            </a:r>
            <a:r>
              <a:rPr lang="en-US" sz="1200" i="1" kern="1200" dirty="0">
                <a:solidFill>
                  <a:schemeClr val="tx1"/>
                </a:solidFill>
                <a:effectLst/>
                <a:latin typeface="+mn-lt"/>
                <a:ea typeface="+mn-ea"/>
                <a:cs typeface="+mn-cs"/>
              </a:rPr>
              <a:t>Faith and Religion: South Asian Americans in the US</a:t>
            </a:r>
            <a:r>
              <a:rPr lang="en-US" sz="1200" kern="1200" dirty="0">
                <a:solidFill>
                  <a:schemeClr val="tx1"/>
                </a:solidFill>
                <a:effectLst/>
                <a:latin typeface="+mn-lt"/>
                <a:ea typeface="+mn-ea"/>
                <a:cs typeface="+mn-cs"/>
              </a:rPr>
              <a:t>. (South Asian Digital Archives).</a:t>
            </a:r>
          </a:p>
          <a:p>
            <a:r>
              <a:rPr lang="en-US" sz="1200" kern="1200" dirty="0">
                <a:solidFill>
                  <a:schemeClr val="tx1"/>
                </a:solidFill>
                <a:effectLst/>
                <a:latin typeface="+mn-lt"/>
                <a:ea typeface="+mn-ea"/>
                <a:cs typeface="+mn-cs"/>
              </a:rPr>
              <a:t> </a:t>
            </a:r>
          </a:p>
          <a:p>
            <a:r>
              <a:rPr lang="en-US" sz="1200" kern="1200" dirty="0" err="1">
                <a:solidFill>
                  <a:schemeClr val="tx1"/>
                </a:solidFill>
                <a:effectLst/>
                <a:latin typeface="+mn-lt"/>
                <a:ea typeface="+mn-ea"/>
                <a:cs typeface="+mn-cs"/>
              </a:rPr>
              <a:t>Purkayastha</a:t>
            </a:r>
            <a:r>
              <a:rPr lang="en-US" sz="1200" kern="1200" dirty="0">
                <a:solidFill>
                  <a:schemeClr val="tx1"/>
                </a:solidFill>
                <a:effectLst/>
                <a:latin typeface="+mn-lt"/>
                <a:ea typeface="+mn-ea"/>
                <a:cs typeface="+mn-cs"/>
              </a:rPr>
              <a:t>, Bandana and Narayan, Anjana (2009).  Bridges and Chasms. Orientalism and the Making of Indian Americans in New England.  In </a:t>
            </a:r>
            <a:r>
              <a:rPr lang="en-US" sz="1200" i="1" kern="1200" dirty="0">
                <a:solidFill>
                  <a:schemeClr val="tx1"/>
                </a:solidFill>
                <a:effectLst/>
                <a:latin typeface="+mn-lt"/>
                <a:ea typeface="+mn-ea"/>
                <a:cs typeface="+mn-cs"/>
              </a:rPr>
              <a:t>Asian Americans in New England</a:t>
            </a:r>
            <a:r>
              <a:rPr lang="en-US" sz="1200" kern="1200" dirty="0">
                <a:solidFill>
                  <a:schemeClr val="tx1"/>
                </a:solidFill>
                <a:effectLst/>
                <a:latin typeface="+mn-lt"/>
                <a:ea typeface="+mn-ea"/>
                <a:cs typeface="+mn-cs"/>
              </a:rPr>
              <a:t>, edited by Monica Chiu.  Durham, NH: New England University Press.</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30000" dirty="0">
                <a:solidFill>
                  <a:schemeClr val="tx1"/>
                </a:solidFill>
                <a:effectLst/>
                <a:latin typeface="+mn-lt"/>
                <a:ea typeface="+mn-ea"/>
                <a:cs typeface="+mn-cs"/>
              </a:rPr>
              <a:t>2 </a:t>
            </a:r>
            <a:r>
              <a:rPr lang="en-US" sz="1200" kern="1200" dirty="0">
                <a:solidFill>
                  <a:schemeClr val="tx1"/>
                </a:solidFill>
                <a:effectLst/>
                <a:latin typeface="+mn-lt"/>
                <a:ea typeface="+mn-ea"/>
                <a:cs typeface="+mn-cs"/>
              </a:rPr>
              <a:t>Narayan, Anjana, </a:t>
            </a:r>
            <a:r>
              <a:rPr lang="en-US" sz="1200" kern="1200" dirty="0" err="1">
                <a:solidFill>
                  <a:schemeClr val="tx1"/>
                </a:solidFill>
                <a:effectLst/>
                <a:latin typeface="+mn-lt"/>
                <a:ea typeface="+mn-ea"/>
                <a:cs typeface="+mn-cs"/>
              </a:rPr>
              <a:t>Purkayastha</a:t>
            </a:r>
            <a:r>
              <a:rPr lang="en-US" sz="1200" kern="1200" dirty="0">
                <a:solidFill>
                  <a:schemeClr val="tx1"/>
                </a:solidFill>
                <a:effectLst/>
                <a:latin typeface="+mn-lt"/>
                <a:ea typeface="+mn-ea"/>
                <a:cs typeface="+mn-cs"/>
              </a:rPr>
              <a:t>, Bandana and Khan, </a:t>
            </a:r>
            <a:r>
              <a:rPr lang="en-US" sz="1200" kern="1200" dirty="0" err="1">
                <a:solidFill>
                  <a:schemeClr val="tx1"/>
                </a:solidFill>
                <a:effectLst/>
                <a:latin typeface="+mn-lt"/>
                <a:ea typeface="+mn-ea"/>
                <a:cs typeface="+mn-cs"/>
              </a:rPr>
              <a:t>Koyel</a:t>
            </a:r>
            <a:r>
              <a:rPr lang="en-US" sz="1200" kern="1200" dirty="0">
                <a:solidFill>
                  <a:schemeClr val="tx1"/>
                </a:solidFill>
                <a:effectLst/>
                <a:latin typeface="+mn-lt"/>
                <a:ea typeface="+mn-ea"/>
                <a:cs typeface="+mn-cs"/>
              </a:rPr>
              <a:t>.(Forthcoming2021).  Intersectionality.  In Michael </a:t>
            </a:r>
            <a:r>
              <a:rPr lang="en-US" sz="1200" kern="1200" dirty="0" err="1">
                <a:solidFill>
                  <a:schemeClr val="tx1"/>
                </a:solidFill>
                <a:effectLst/>
                <a:latin typeface="+mn-lt"/>
                <a:ea typeface="+mn-ea"/>
                <a:cs typeface="+mn-cs"/>
              </a:rPr>
              <a:t>Stausberg</a:t>
            </a:r>
            <a:r>
              <a:rPr lang="en-US" sz="1200" kern="1200" dirty="0">
                <a:solidFill>
                  <a:schemeClr val="tx1"/>
                </a:solidFill>
                <a:effectLst/>
                <a:latin typeface="+mn-lt"/>
                <a:ea typeface="+mn-ea"/>
                <a:cs typeface="+mn-cs"/>
              </a:rPr>
              <a:t> and Steven Engler edited, </a:t>
            </a:r>
            <a:r>
              <a:rPr lang="en-US" sz="1200" i="1" kern="1200" dirty="0">
                <a:solidFill>
                  <a:schemeClr val="tx1"/>
                </a:solidFill>
                <a:effectLst/>
                <a:latin typeface="+mn-lt"/>
                <a:ea typeface="+mn-ea"/>
                <a:cs typeface="+mn-cs"/>
              </a:rPr>
              <a:t>Routledge Handbook of Research Methods in the Study of Religion, Second edition</a:t>
            </a:r>
            <a:r>
              <a:rPr lang="en-US" sz="1200" kern="1200" dirty="0">
                <a:solidFill>
                  <a:schemeClr val="tx1"/>
                </a:solidFill>
                <a:effectLst/>
                <a:latin typeface="+mn-lt"/>
                <a:ea typeface="+mn-ea"/>
                <a:cs typeface="+mn-cs"/>
              </a:rPr>
              <a:t>.</a:t>
            </a:r>
          </a:p>
          <a:p>
            <a:endParaRPr lang="en-US" sz="1200" kern="1200" baseline="30000" dirty="0">
              <a:solidFill>
                <a:schemeClr val="tx1"/>
              </a:solidFill>
              <a:effectLst/>
              <a:latin typeface="+mn-lt"/>
              <a:ea typeface="+mn-ea"/>
              <a:cs typeface="+mn-cs"/>
            </a:endParaRPr>
          </a:p>
          <a:p>
            <a:endParaRPr lang="en-US" baseline="30000" dirty="0"/>
          </a:p>
        </p:txBody>
      </p:sp>
      <p:sp>
        <p:nvSpPr>
          <p:cNvPr id="4" name="Slide Number Placeholder 3"/>
          <p:cNvSpPr>
            <a:spLocks noGrp="1"/>
          </p:cNvSpPr>
          <p:nvPr>
            <p:ph type="sldNum" sz="quarter" idx="5"/>
          </p:nvPr>
        </p:nvSpPr>
        <p:spPr/>
        <p:txBody>
          <a:bodyPr/>
          <a:lstStyle/>
          <a:p>
            <a:fld id="{1176D706-1CD4-4A4C-B499-CB42122022FE}" type="slidenum">
              <a:rPr lang="en-US" smtClean="0"/>
              <a:t>4</a:t>
            </a:fld>
            <a:endParaRPr lang="en-US"/>
          </a:p>
        </p:txBody>
      </p:sp>
    </p:spTree>
    <p:extLst>
      <p:ext uri="{BB962C8B-B14F-4D97-AF65-F5344CB8AC3E}">
        <p14:creationId xmlns:p14="http://schemas.microsoft.com/office/powerpoint/2010/main" val="32142502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30000" dirty="0"/>
              <a:t>3 </a:t>
            </a:r>
            <a:r>
              <a:rPr lang="en-US" sz="1200" kern="1200" dirty="0" err="1">
                <a:solidFill>
                  <a:schemeClr val="tx1"/>
                </a:solidFill>
                <a:effectLst/>
                <a:latin typeface="+mn-lt"/>
                <a:ea typeface="+mn-ea"/>
                <a:cs typeface="+mn-cs"/>
              </a:rPr>
              <a:t>Purkayastha</a:t>
            </a:r>
            <a:r>
              <a:rPr lang="en-US" sz="1200" kern="1200" dirty="0">
                <a:solidFill>
                  <a:schemeClr val="tx1"/>
                </a:solidFill>
                <a:effectLst/>
                <a:latin typeface="+mn-lt"/>
                <a:ea typeface="+mn-ea"/>
                <a:cs typeface="+mn-cs"/>
              </a:rPr>
              <a:t>, Bandana (2012). Intersectionality in a transnational world. Symposium on Patricia Hill Collins. </a:t>
            </a:r>
            <a:r>
              <a:rPr lang="en-US" sz="1200" i="1" kern="1200" dirty="0">
                <a:solidFill>
                  <a:schemeClr val="tx1"/>
                </a:solidFill>
                <a:effectLst/>
                <a:latin typeface="+mn-lt"/>
                <a:ea typeface="+mn-ea"/>
                <a:cs typeface="+mn-cs"/>
              </a:rPr>
              <a:t>Gender &amp; Society</a:t>
            </a:r>
            <a:r>
              <a:rPr lang="en-US" sz="1200" kern="1200" dirty="0">
                <a:solidFill>
                  <a:schemeClr val="tx1"/>
                </a:solidFill>
                <a:effectLst/>
                <a:latin typeface="+mn-lt"/>
                <a:ea typeface="+mn-ea"/>
                <a:cs typeface="+mn-cs"/>
              </a:rPr>
              <a:t>. 26: 55-66.</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err="1">
                <a:solidFill>
                  <a:schemeClr val="tx1"/>
                </a:solidFill>
                <a:effectLst/>
                <a:latin typeface="+mn-lt"/>
                <a:ea typeface="+mn-ea"/>
                <a:cs typeface="+mn-cs"/>
              </a:rPr>
              <a:t>Purkayastha</a:t>
            </a:r>
            <a:r>
              <a:rPr lang="en-US" sz="1200" kern="1200" dirty="0">
                <a:solidFill>
                  <a:schemeClr val="tx1"/>
                </a:solidFill>
                <a:effectLst/>
                <a:latin typeface="+mn-lt"/>
                <a:ea typeface="+mn-ea"/>
                <a:cs typeface="+mn-cs"/>
              </a:rPr>
              <a:t>, Bandana (2010). Interrogating Intersectionality:  Contemporary globalization and racialized gendering in the lives of highly educated South Asian Americans and their children. </a:t>
            </a:r>
            <a:r>
              <a:rPr lang="en-US" sz="1200" i="1" kern="1200" dirty="0">
                <a:solidFill>
                  <a:schemeClr val="tx1"/>
                </a:solidFill>
                <a:effectLst/>
                <a:latin typeface="+mn-lt"/>
                <a:ea typeface="+mn-ea"/>
                <a:cs typeface="+mn-cs"/>
              </a:rPr>
              <a:t>Journal of Intercultural Studies</a:t>
            </a:r>
            <a:r>
              <a:rPr lang="en-US" sz="1200" kern="1200" dirty="0">
                <a:solidFill>
                  <a:schemeClr val="tx1"/>
                </a:solidFill>
                <a:effectLst/>
                <a:latin typeface="+mn-lt"/>
                <a:ea typeface="+mn-ea"/>
                <a:cs typeface="+mn-cs"/>
              </a:rPr>
              <a:t>, 31:29-47.</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30000" dirty="0">
                <a:solidFill>
                  <a:schemeClr val="tx1"/>
                </a:solidFill>
                <a:effectLst/>
                <a:latin typeface="+mn-lt"/>
                <a:ea typeface="+mn-ea"/>
                <a:cs typeface="+mn-cs"/>
              </a:rPr>
              <a:t>4 </a:t>
            </a:r>
            <a:r>
              <a:rPr lang="en-US" sz="1200" kern="1200" dirty="0">
                <a:solidFill>
                  <a:schemeClr val="tx1"/>
                </a:solidFill>
                <a:effectLst/>
                <a:latin typeface="+mn-lt"/>
                <a:ea typeface="+mn-ea"/>
                <a:cs typeface="+mn-cs"/>
              </a:rPr>
              <a:t>Kibria, </a:t>
            </a:r>
            <a:r>
              <a:rPr lang="en-US" sz="1200" kern="1200" dirty="0" err="1">
                <a:solidFill>
                  <a:schemeClr val="tx1"/>
                </a:solidFill>
                <a:effectLst/>
                <a:latin typeface="+mn-lt"/>
                <a:ea typeface="+mn-ea"/>
                <a:cs typeface="+mn-cs"/>
              </a:rPr>
              <a:t>Nazli</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Purkayastha</a:t>
            </a:r>
            <a:r>
              <a:rPr lang="en-US" sz="1200" kern="1200" dirty="0">
                <a:solidFill>
                  <a:schemeClr val="tx1"/>
                </a:solidFill>
                <a:effectLst/>
                <a:latin typeface="+mn-lt"/>
                <a:ea typeface="+mn-ea"/>
                <a:cs typeface="+mn-cs"/>
              </a:rPr>
              <a:t> Bandana, Narayan Anjana, Khan </a:t>
            </a:r>
            <a:r>
              <a:rPr lang="en-US" sz="1200" kern="1200" dirty="0" err="1">
                <a:solidFill>
                  <a:schemeClr val="tx1"/>
                </a:solidFill>
                <a:effectLst/>
                <a:latin typeface="+mn-lt"/>
                <a:ea typeface="+mn-ea"/>
                <a:cs typeface="+mn-cs"/>
              </a:rPr>
              <a:t>Koyel</a:t>
            </a:r>
            <a:r>
              <a:rPr lang="en-US" sz="1200" kern="1200" dirty="0">
                <a:solidFill>
                  <a:schemeClr val="tx1"/>
                </a:solidFill>
                <a:effectLst/>
                <a:latin typeface="+mn-lt"/>
                <a:ea typeface="+mn-ea"/>
                <a:cs typeface="+mn-cs"/>
              </a:rPr>
              <a:t>, and Yousaf Farhan.(Forthcoming 2021). Living religions across transnational spaces: Experiences of South Asian American Hindu and Muslim women.  </a:t>
            </a:r>
            <a:r>
              <a:rPr lang="en-US" sz="1200" i="1" kern="1200" dirty="0">
                <a:solidFill>
                  <a:schemeClr val="tx1"/>
                </a:solidFill>
                <a:effectLst/>
                <a:latin typeface="+mn-lt"/>
                <a:ea typeface="+mn-ea"/>
                <a:cs typeface="+mn-cs"/>
              </a:rPr>
              <a:t>Contemporary South Asia Special </a:t>
            </a:r>
            <a:r>
              <a:rPr lang="en-US" sz="1200" kern="1200" dirty="0">
                <a:solidFill>
                  <a:schemeClr val="tx1"/>
                </a:solidFill>
                <a:effectLst/>
                <a:latin typeface="+mn-lt"/>
                <a:ea typeface="+mn-ea"/>
                <a:cs typeface="+mn-cs"/>
              </a:rPr>
              <a:t>special section </a:t>
            </a:r>
            <a:r>
              <a:rPr lang="en-US" sz="1200" i="1" kern="1200" dirty="0">
                <a:solidFill>
                  <a:schemeClr val="tx1"/>
                </a:solidFill>
                <a:effectLst/>
                <a:latin typeface="+mn-lt"/>
                <a:ea typeface="+mn-ea"/>
                <a:cs typeface="+mn-cs"/>
              </a:rPr>
              <a:t>Lived Religions of South Asian Hindu and Muslim Women.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i="1" kern="1200" baseline="300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Narayan, Anjana, </a:t>
            </a:r>
            <a:r>
              <a:rPr lang="en-US" sz="1200" kern="1200" dirty="0" err="1">
                <a:solidFill>
                  <a:schemeClr val="tx1"/>
                </a:solidFill>
                <a:effectLst/>
                <a:latin typeface="+mn-lt"/>
                <a:ea typeface="+mn-ea"/>
                <a:cs typeface="+mn-cs"/>
              </a:rPr>
              <a:t>Purkayastha</a:t>
            </a:r>
            <a:r>
              <a:rPr lang="en-US" sz="1200" kern="1200" dirty="0">
                <a:solidFill>
                  <a:schemeClr val="tx1"/>
                </a:solidFill>
                <a:effectLst/>
                <a:latin typeface="+mn-lt"/>
                <a:ea typeface="+mn-ea"/>
                <a:cs typeface="+mn-cs"/>
              </a:rPr>
              <a:t>, Bandana, and Banerji, </a:t>
            </a:r>
            <a:r>
              <a:rPr lang="en-US" sz="1200" kern="1200" dirty="0" err="1">
                <a:solidFill>
                  <a:schemeClr val="tx1"/>
                </a:solidFill>
                <a:effectLst/>
                <a:latin typeface="+mn-lt"/>
                <a:ea typeface="+mn-ea"/>
                <a:cs typeface="+mn-cs"/>
              </a:rPr>
              <a:t>Sudipto</a:t>
            </a:r>
            <a:r>
              <a:rPr lang="en-US" sz="1200" kern="1200" dirty="0">
                <a:solidFill>
                  <a:schemeClr val="tx1"/>
                </a:solidFill>
                <a:effectLst/>
                <a:latin typeface="+mn-lt"/>
                <a:ea typeface="+mn-ea"/>
                <a:cs typeface="+mn-cs"/>
              </a:rPr>
              <a:t> (2010).  Constructing Virtual, transnational identities on the web: The case of Hindu student groups in the US and UK.  </a:t>
            </a:r>
            <a:r>
              <a:rPr lang="en-US" sz="1200" i="1" kern="1200" dirty="0">
                <a:solidFill>
                  <a:schemeClr val="tx1"/>
                </a:solidFill>
                <a:effectLst/>
                <a:latin typeface="+mn-lt"/>
                <a:ea typeface="+mn-ea"/>
                <a:cs typeface="+mn-cs"/>
              </a:rPr>
              <a:t>Journal of Intercultural Studies</a:t>
            </a:r>
            <a:r>
              <a:rPr lang="en-US" sz="1200" kern="1200" dirty="0">
                <a:solidFill>
                  <a:schemeClr val="tx1"/>
                </a:solidFill>
                <a:effectLst/>
                <a:latin typeface="+mn-lt"/>
                <a:ea typeface="+mn-ea"/>
                <a:cs typeface="+mn-cs"/>
              </a:rPr>
              <a:t>, 32: 495-517.</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fontAlgn="base"/>
            <a:r>
              <a:rPr lang="en-US" sz="1200" kern="1200" baseline="30000" dirty="0">
                <a:solidFill>
                  <a:schemeClr val="tx1"/>
                </a:solidFill>
                <a:effectLst/>
                <a:latin typeface="+mn-lt"/>
                <a:ea typeface="+mn-ea"/>
                <a:cs typeface="+mn-cs"/>
              </a:rPr>
              <a:t>5 </a:t>
            </a:r>
            <a:r>
              <a:rPr lang="en-US" sz="1200" kern="1200" dirty="0">
                <a:solidFill>
                  <a:schemeClr val="tx1"/>
                </a:solidFill>
                <a:effectLst/>
                <a:latin typeface="+mn-lt"/>
                <a:ea typeface="+mn-ea"/>
                <a:cs typeface="+mn-cs"/>
              </a:rPr>
              <a:t>Narayan, Anjana &amp; </a:t>
            </a:r>
            <a:r>
              <a:rPr lang="en-US" sz="1200" kern="1200" dirty="0" err="1">
                <a:solidFill>
                  <a:schemeClr val="tx1"/>
                </a:solidFill>
                <a:effectLst/>
                <a:latin typeface="+mn-lt"/>
                <a:ea typeface="+mn-ea"/>
                <a:cs typeface="+mn-cs"/>
              </a:rPr>
              <a:t>Purkayastha</a:t>
            </a:r>
            <a:r>
              <a:rPr lang="en-US" sz="1200" kern="1200" dirty="0">
                <a:solidFill>
                  <a:schemeClr val="tx1"/>
                </a:solidFill>
                <a:effectLst/>
                <a:latin typeface="+mn-lt"/>
                <a:ea typeface="+mn-ea"/>
                <a:cs typeface="+mn-cs"/>
              </a:rPr>
              <a:t>, Bandana (2010). </a:t>
            </a:r>
            <a:r>
              <a:rPr lang="en-US" sz="1200" i="1" kern="1200" dirty="0">
                <a:solidFill>
                  <a:schemeClr val="tx1"/>
                </a:solidFill>
                <a:effectLst/>
                <a:latin typeface="+mn-lt"/>
                <a:ea typeface="+mn-ea"/>
                <a:cs typeface="+mn-cs"/>
              </a:rPr>
              <a:t>Living Our Religions: Hindu and Muslim South Asian American Women Narrate their Experiences.</a:t>
            </a:r>
            <a:r>
              <a:rPr lang="en-US" sz="1200" kern="1200" dirty="0">
                <a:solidFill>
                  <a:schemeClr val="tx1"/>
                </a:solidFill>
                <a:effectLst/>
                <a:latin typeface="+mn-lt"/>
                <a:ea typeface="+mn-ea"/>
                <a:cs typeface="+mn-cs"/>
              </a:rPr>
              <a:t> Sterling, VA: </a:t>
            </a:r>
            <a:r>
              <a:rPr lang="en-US" sz="1200" kern="1200" dirty="0" err="1">
                <a:solidFill>
                  <a:schemeClr val="tx1"/>
                </a:solidFill>
                <a:effectLst/>
                <a:latin typeface="+mn-lt"/>
                <a:ea typeface="+mn-ea"/>
                <a:cs typeface="+mn-cs"/>
              </a:rPr>
              <a:t>Kumarian</a:t>
            </a:r>
            <a:r>
              <a:rPr lang="en-US" sz="1200" kern="1200" dirty="0">
                <a:solidFill>
                  <a:schemeClr val="tx1"/>
                </a:solidFill>
                <a:effectLst/>
                <a:latin typeface="+mn-lt"/>
                <a:ea typeface="+mn-ea"/>
                <a:cs typeface="+mn-cs"/>
              </a:rPr>
              <a:t> Press. </a:t>
            </a:r>
          </a:p>
          <a:p>
            <a:pPr fontAlgn="base"/>
            <a:r>
              <a:rPr lang="en-US" sz="1200"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300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i="1" kern="1200" baseline="300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30000" dirty="0"/>
          </a:p>
        </p:txBody>
      </p:sp>
      <p:sp>
        <p:nvSpPr>
          <p:cNvPr id="4" name="Slide Number Placeholder 3"/>
          <p:cNvSpPr>
            <a:spLocks noGrp="1"/>
          </p:cNvSpPr>
          <p:nvPr>
            <p:ph type="sldNum" sz="quarter" idx="5"/>
          </p:nvPr>
        </p:nvSpPr>
        <p:spPr/>
        <p:txBody>
          <a:bodyPr/>
          <a:lstStyle/>
          <a:p>
            <a:fld id="{1176D706-1CD4-4A4C-B499-CB42122022FE}" type="slidenum">
              <a:rPr lang="en-US" smtClean="0"/>
              <a:t>5</a:t>
            </a:fld>
            <a:endParaRPr lang="en-US"/>
          </a:p>
        </p:txBody>
      </p:sp>
    </p:spTree>
    <p:extLst>
      <p:ext uri="{BB962C8B-B14F-4D97-AF65-F5344CB8AC3E}">
        <p14:creationId xmlns:p14="http://schemas.microsoft.com/office/powerpoint/2010/main" val="12579732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30000" dirty="0"/>
              <a:t>6 </a:t>
            </a:r>
            <a:r>
              <a:rPr lang="en-US" sz="1200" kern="1200" dirty="0">
                <a:solidFill>
                  <a:schemeClr val="tx1"/>
                </a:solidFill>
                <a:effectLst/>
                <a:latin typeface="+mn-lt"/>
                <a:ea typeface="+mn-ea"/>
                <a:cs typeface="+mn-cs"/>
              </a:rPr>
              <a:t>Narayan, Anjana, </a:t>
            </a:r>
            <a:r>
              <a:rPr lang="en-US" sz="1200" kern="1200" dirty="0" err="1">
                <a:solidFill>
                  <a:schemeClr val="tx1"/>
                </a:solidFill>
                <a:effectLst/>
                <a:latin typeface="+mn-lt"/>
                <a:ea typeface="+mn-ea"/>
                <a:cs typeface="+mn-cs"/>
              </a:rPr>
              <a:t>Purkayastha</a:t>
            </a:r>
            <a:r>
              <a:rPr lang="en-US" sz="1200" kern="1200" dirty="0">
                <a:solidFill>
                  <a:schemeClr val="tx1"/>
                </a:solidFill>
                <a:effectLst/>
                <a:latin typeface="+mn-lt"/>
                <a:ea typeface="+mn-ea"/>
                <a:cs typeface="+mn-cs"/>
              </a:rPr>
              <a:t>, Bandana and Khan, </a:t>
            </a:r>
            <a:r>
              <a:rPr lang="en-US" sz="1200" kern="1200" dirty="0" err="1">
                <a:solidFill>
                  <a:schemeClr val="tx1"/>
                </a:solidFill>
                <a:effectLst/>
                <a:latin typeface="+mn-lt"/>
                <a:ea typeface="+mn-ea"/>
                <a:cs typeface="+mn-cs"/>
              </a:rPr>
              <a:t>Koyel</a:t>
            </a:r>
            <a:r>
              <a:rPr lang="en-US" sz="1200" kern="1200" dirty="0">
                <a:solidFill>
                  <a:schemeClr val="tx1"/>
                </a:solidFill>
                <a:effectLst/>
                <a:latin typeface="+mn-lt"/>
                <a:ea typeface="+mn-ea"/>
                <a:cs typeface="+mn-cs"/>
              </a:rPr>
              <a:t>. (2021).  Intersectionality.  In Michael </a:t>
            </a:r>
            <a:r>
              <a:rPr lang="en-US" sz="1200" kern="1200" dirty="0" err="1">
                <a:solidFill>
                  <a:schemeClr val="tx1"/>
                </a:solidFill>
                <a:effectLst/>
                <a:latin typeface="+mn-lt"/>
                <a:ea typeface="+mn-ea"/>
                <a:cs typeface="+mn-cs"/>
              </a:rPr>
              <a:t>Stausberg</a:t>
            </a:r>
            <a:r>
              <a:rPr lang="en-US" sz="1200" kern="1200" dirty="0">
                <a:solidFill>
                  <a:schemeClr val="tx1"/>
                </a:solidFill>
                <a:effectLst/>
                <a:latin typeface="+mn-lt"/>
                <a:ea typeface="+mn-ea"/>
                <a:cs typeface="+mn-cs"/>
              </a:rPr>
              <a:t> and Steven Engler edited, </a:t>
            </a:r>
            <a:r>
              <a:rPr lang="en-US" sz="1200" i="1" kern="1200" dirty="0">
                <a:solidFill>
                  <a:schemeClr val="tx1"/>
                </a:solidFill>
                <a:effectLst/>
                <a:latin typeface="+mn-lt"/>
                <a:ea typeface="+mn-ea"/>
                <a:cs typeface="+mn-cs"/>
              </a:rPr>
              <a:t>Routledge Handbook of Research Methods in the Study of Religion, Second edition</a:t>
            </a:r>
            <a:r>
              <a:rPr lang="en-US" sz="1200" kern="1200" dirty="0">
                <a:solidFill>
                  <a:schemeClr val="tx1"/>
                </a:solidFill>
                <a:effectLst/>
                <a:latin typeface="+mn-lt"/>
                <a:ea typeface="+mn-ea"/>
                <a:cs typeface="+mn-cs"/>
              </a:rPr>
              <a:t>.</a:t>
            </a:r>
          </a:p>
          <a:p>
            <a:endParaRPr lang="en-US" baseline="30000" dirty="0"/>
          </a:p>
        </p:txBody>
      </p:sp>
      <p:sp>
        <p:nvSpPr>
          <p:cNvPr id="4" name="Slide Number Placeholder 3"/>
          <p:cNvSpPr>
            <a:spLocks noGrp="1"/>
          </p:cNvSpPr>
          <p:nvPr>
            <p:ph type="sldNum" sz="quarter" idx="5"/>
          </p:nvPr>
        </p:nvSpPr>
        <p:spPr/>
        <p:txBody>
          <a:bodyPr/>
          <a:lstStyle/>
          <a:p>
            <a:fld id="{1176D706-1CD4-4A4C-B499-CB42122022FE}" type="slidenum">
              <a:rPr lang="en-US" smtClean="0"/>
              <a:t>6</a:t>
            </a:fld>
            <a:endParaRPr lang="en-US"/>
          </a:p>
        </p:txBody>
      </p:sp>
    </p:spTree>
    <p:extLst>
      <p:ext uri="{BB962C8B-B14F-4D97-AF65-F5344CB8AC3E}">
        <p14:creationId xmlns:p14="http://schemas.microsoft.com/office/powerpoint/2010/main" val="795590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176D706-1CD4-4A4C-B499-CB42122022FE}" type="slidenum">
              <a:rPr lang="en-US" smtClean="0"/>
              <a:t>7</a:t>
            </a:fld>
            <a:endParaRPr lang="en-US"/>
          </a:p>
        </p:txBody>
      </p:sp>
    </p:spTree>
    <p:extLst>
      <p:ext uri="{BB962C8B-B14F-4D97-AF65-F5344CB8AC3E}">
        <p14:creationId xmlns:p14="http://schemas.microsoft.com/office/powerpoint/2010/main" val="15287646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176D706-1CD4-4A4C-B499-CB42122022FE}" type="slidenum">
              <a:rPr lang="en-US" smtClean="0"/>
              <a:t>8</a:t>
            </a:fld>
            <a:endParaRPr lang="en-US"/>
          </a:p>
        </p:txBody>
      </p:sp>
    </p:spTree>
    <p:extLst>
      <p:ext uri="{BB962C8B-B14F-4D97-AF65-F5344CB8AC3E}">
        <p14:creationId xmlns:p14="http://schemas.microsoft.com/office/powerpoint/2010/main" val="5198780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176D706-1CD4-4A4C-B499-CB42122022FE}" type="slidenum">
              <a:rPr lang="en-US" smtClean="0"/>
              <a:t>9</a:t>
            </a:fld>
            <a:endParaRPr lang="en-US"/>
          </a:p>
        </p:txBody>
      </p:sp>
    </p:spTree>
    <p:extLst>
      <p:ext uri="{BB962C8B-B14F-4D97-AF65-F5344CB8AC3E}">
        <p14:creationId xmlns:p14="http://schemas.microsoft.com/office/powerpoint/2010/main" val="38716857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6E73884-33C2-8F43-B574-09CBA03F682E}" type="datetime1">
              <a:rPr lang="en-US" smtClean="0"/>
              <a:t>5/25/21</a:t>
            </a:fld>
            <a:endParaRPr lang="en-US"/>
          </a:p>
        </p:txBody>
      </p:sp>
      <p:sp>
        <p:nvSpPr>
          <p:cNvPr id="5" name="Footer Placeholder 4"/>
          <p:cNvSpPr>
            <a:spLocks noGrp="1"/>
          </p:cNvSpPr>
          <p:nvPr>
            <p:ph type="ftr" sz="quarter" idx="11"/>
          </p:nvPr>
        </p:nvSpPr>
        <p:spPr/>
        <p:txBody>
          <a:bodyPr/>
          <a:lstStyle/>
          <a:p>
            <a:fld id="{8A56C160-4BA4-5443-A6A6-014F28B003B6}" type="slidenum">
              <a:rPr lang="en-US" smtClean="0"/>
              <a:pPr/>
              <a:t>‹#›</a:t>
            </a:fld>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0558E2-0E74-A441-882F-4B0EC5D150A2}" type="datetime1">
              <a:rPr lang="en-US" smtClean="0"/>
              <a:t>5/25/21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2815E2D-AA7B-EF46-86FB-0C69E5B355A9}" type="datetime1">
              <a:rPr lang="en-US" smtClean="0"/>
              <a:t>5/25/21</a:t>
            </a:fld>
            <a:endParaRPr lang="en-US"/>
          </a:p>
        </p:txBody>
      </p:sp>
      <p:sp>
        <p:nvSpPr>
          <p:cNvPr id="5" name="Footer Placeholder 4"/>
          <p:cNvSpPr>
            <a:spLocks noGrp="1"/>
          </p:cNvSpPr>
          <p:nvPr>
            <p:ph type="ftr" sz="quarter" idx="11"/>
          </p:nvPr>
        </p:nvSpPr>
        <p:spPr/>
        <p:txBody>
          <a:bodyPr/>
          <a:lstStyle/>
          <a:p>
            <a:fld id="{3C46CA48-9AF8-8C4C-BAC8-3370EAFFB326}" type="slidenum">
              <a:rPr lang="en-US" smtClean="0"/>
              <a:pPr/>
              <a:t>‹#›</a:t>
            </a:fld>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864D0A5-17B9-1D45-B903-BDF8FB1EBEEF}" type="datetime1">
              <a:rPr lang="en-US" smtClean="0"/>
              <a:t>5/25/21</a:t>
            </a:fld>
            <a:endParaRPr lang="en-US"/>
          </a:p>
        </p:txBody>
      </p:sp>
      <p:sp>
        <p:nvSpPr>
          <p:cNvPr id="5" name="Footer Placeholder 4"/>
          <p:cNvSpPr>
            <a:spLocks noGrp="1"/>
          </p:cNvSpPr>
          <p:nvPr>
            <p:ph type="ftr" sz="quarter" idx="11"/>
          </p:nvPr>
        </p:nvSpPr>
        <p:spPr/>
        <p:txBody>
          <a:bodyPr/>
          <a:lstStyle/>
          <a:p>
            <a:fld id="{81224DC3-0183-6C41-BD03-7D810A1AD801}" type="slidenum">
              <a:rPr lang="en-US" smtClean="0"/>
              <a:pPr/>
              <a:t>‹#›</a:t>
            </a:fld>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063FBBA-D2E3-EB43-8EE0-A9C25852D173}" type="datetime1">
              <a:rPr lang="en-US" smtClean="0"/>
              <a:t>5/25/21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327DE29-2BF4-9847-B153-F8BA4502C389}" type="datetime1">
              <a:rPr lang="en-US" smtClean="0"/>
              <a:t>5/25/21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541D0BD-C33B-7545-B699-76ABA209235F}" type="datetime1">
              <a:rPr lang="en-US" smtClean="0"/>
              <a:t>5/25/21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3BC446C-9CD6-6540-8BF3-DC219BC05F01}" type="datetime1">
              <a:rPr lang="en-US" smtClean="0"/>
              <a:t>5/25/21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C4B50B-477A-F147-92F5-0B87308E88B3}" type="datetime1">
              <a:rPr lang="en-US" smtClean="0"/>
              <a:t>5/25/21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8B8DAA3-4E79-E446-B84E-43B53932D736}" type="datetime1">
              <a:rPr lang="en-US" smtClean="0"/>
              <a:t>5/25/21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B487AE7-7D86-194D-B03C-1072330E04A9}" type="datetime1">
              <a:rPr lang="en-US" smtClean="0"/>
              <a:t>5/25/21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EDCD86-0028-5B4F-A3B6-7E5619E67F8A}" type="datetime1">
              <a:rPr lang="en-US" smtClean="0"/>
              <a:t>5/25/21</a:t>
            </a:fld>
            <a:endParaRPr lang="en-US"/>
          </a:p>
        </p:txBody>
      </p:sp>
      <p:sp>
        <p:nvSpPr>
          <p:cNvPr id="5" name="Footer Placeholder 4"/>
          <p:cNvSpPr>
            <a:spLocks noGrp="1"/>
          </p:cNvSpPr>
          <p:nvPr>
            <p:ph type="ftr" sz="quarter" idx="3"/>
          </p:nvPr>
        </p:nvSpPr>
        <p:spPr>
          <a:xfrm>
            <a:off x="7239000" y="9638646"/>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01762786-6657-4447-80EF-C201F7CD6988}" type="slidenum">
              <a:rPr lang="en-US" smtClean="0"/>
              <a:pPr/>
              <a:t>‹#›</a:t>
            </a:fld>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
        <p:nvSpPr>
          <p:cNvPr id="7" name="AutoShape 3">
            <a:extLst>
              <a:ext uri="{FF2B5EF4-FFF2-40B4-BE49-F238E27FC236}">
                <a16:creationId xmlns:a16="http://schemas.microsoft.com/office/drawing/2014/main" id="{F4594EB7-DAE4-5241-803A-6A5A82EA9903}"/>
              </a:ext>
            </a:extLst>
          </p:cNvPr>
          <p:cNvSpPr/>
          <p:nvPr userDrawn="1"/>
        </p:nvSpPr>
        <p:spPr>
          <a:xfrm>
            <a:off x="0" y="9258300"/>
            <a:ext cx="18288000" cy="9525"/>
          </a:xfrm>
          <a:prstGeom prst="rect">
            <a:avLst/>
          </a:prstGeom>
          <a:solidFill>
            <a:srgbClr val="242424"/>
          </a:solidFill>
        </p:spPr>
      </p:sp>
      <p:sp>
        <p:nvSpPr>
          <p:cNvPr id="8" name="Rectangle 7">
            <a:extLst>
              <a:ext uri="{FF2B5EF4-FFF2-40B4-BE49-F238E27FC236}">
                <a16:creationId xmlns:a16="http://schemas.microsoft.com/office/drawing/2014/main" id="{7639B398-DB2B-BC4B-904C-9582B6045771}"/>
              </a:ext>
            </a:extLst>
          </p:cNvPr>
          <p:cNvSpPr/>
          <p:nvPr userDrawn="1"/>
        </p:nvSpPr>
        <p:spPr>
          <a:xfrm>
            <a:off x="303312" y="9622236"/>
            <a:ext cx="4891019" cy="356508"/>
          </a:xfrm>
          <a:prstGeom prst="rect">
            <a:avLst/>
          </a:prstGeom>
        </p:spPr>
        <p:txBody>
          <a:bodyPr wrap="none">
            <a:spAutoFit/>
          </a:bodyPr>
          <a:lstStyle/>
          <a:p>
            <a:pPr algn="just">
              <a:lnSpc>
                <a:spcPts val="2240"/>
              </a:lnSpc>
            </a:pPr>
            <a:r>
              <a:rPr lang="en-US" sz="1800" dirty="0">
                <a:solidFill>
                  <a:srgbClr val="242424"/>
                </a:solidFill>
                <a:latin typeface="Arimo"/>
              </a:rPr>
              <a:t>GLOBAL RELIGION RESEARCH INITIATIVE </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sv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mailto:anarayan@cpp.edu"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hyperlink" Target="mailto:Bandana.purkayastha@uconn.edu"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FEAE5"/>
        </a:solidFill>
        <a:effectLst/>
      </p:bgPr>
    </p:bg>
    <p:spTree>
      <p:nvGrpSpPr>
        <p:cNvPr id="1" name=""/>
        <p:cNvGrpSpPr/>
        <p:nvPr/>
      </p:nvGrpSpPr>
      <p:grpSpPr>
        <a:xfrm>
          <a:off x="0" y="0"/>
          <a:ext cx="0" cy="0"/>
          <a:chOff x="0" y="0"/>
          <a:chExt cx="0" cy="0"/>
        </a:xfrm>
      </p:grpSpPr>
      <p:sp>
        <p:nvSpPr>
          <p:cNvPr id="2" name="AutoShape 2"/>
          <p:cNvSpPr/>
          <p:nvPr/>
        </p:nvSpPr>
        <p:spPr>
          <a:xfrm>
            <a:off x="0" y="0"/>
            <a:ext cx="18288000" cy="1055008"/>
          </a:xfrm>
          <a:prstGeom prst="rect">
            <a:avLst/>
          </a:prstGeom>
          <a:solidFill>
            <a:srgbClr val="F8F8F8"/>
          </a:solidFill>
        </p:spPr>
      </p:sp>
      <p:sp>
        <p:nvSpPr>
          <p:cNvPr id="3" name="AutoShape 3"/>
          <p:cNvSpPr/>
          <p:nvPr/>
        </p:nvSpPr>
        <p:spPr>
          <a:xfrm>
            <a:off x="0" y="9258300"/>
            <a:ext cx="18288000" cy="9525"/>
          </a:xfrm>
          <a:prstGeom prst="rect">
            <a:avLst/>
          </a:prstGeom>
          <a:solidFill>
            <a:srgbClr val="242424"/>
          </a:solidFill>
        </p:spPr>
      </p:sp>
      <p:pic>
        <p:nvPicPr>
          <p:cNvPr id="5" name="Picture 5"/>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p:blipFill>
        <p:spPr>
          <a:xfrm>
            <a:off x="413932" y="410084"/>
            <a:ext cx="352901" cy="234840"/>
          </a:xfrm>
          <a:prstGeom prst="rect">
            <a:avLst/>
          </a:prstGeom>
        </p:spPr>
      </p:pic>
      <p:sp>
        <p:nvSpPr>
          <p:cNvPr id="6" name="TextBox 6"/>
          <p:cNvSpPr txBox="1"/>
          <p:nvPr/>
        </p:nvSpPr>
        <p:spPr>
          <a:xfrm>
            <a:off x="1028700" y="4299071"/>
            <a:ext cx="16230600" cy="2613025"/>
          </a:xfrm>
          <a:prstGeom prst="rect">
            <a:avLst/>
          </a:prstGeom>
        </p:spPr>
        <p:txBody>
          <a:bodyPr lIns="0" tIns="0" rIns="0" bIns="0" rtlCol="0" anchor="t">
            <a:spAutoFit/>
          </a:bodyPr>
          <a:lstStyle/>
          <a:p>
            <a:pPr>
              <a:lnSpc>
                <a:spcPts val="10000"/>
              </a:lnSpc>
            </a:pPr>
            <a:r>
              <a:rPr lang="en-US" sz="10000" spc="-400">
                <a:solidFill>
                  <a:srgbClr val="242424"/>
                </a:solidFill>
                <a:latin typeface="Open Sauce SemiBold"/>
              </a:rPr>
              <a:t>Women Living Hinduism and Islam Project (WLHIP)</a:t>
            </a:r>
          </a:p>
        </p:txBody>
      </p:sp>
      <p:sp>
        <p:nvSpPr>
          <p:cNvPr id="11" name="AutoShape 11"/>
          <p:cNvSpPr/>
          <p:nvPr/>
        </p:nvSpPr>
        <p:spPr>
          <a:xfrm>
            <a:off x="1223583" y="13154"/>
            <a:ext cx="9525" cy="1028700"/>
          </a:xfrm>
          <a:prstGeom prst="rect">
            <a:avLst/>
          </a:prstGeom>
          <a:solidFill>
            <a:srgbClr val="242424"/>
          </a:solidFill>
        </p:spPr>
      </p:sp>
      <p:sp>
        <p:nvSpPr>
          <p:cNvPr id="13" name="AutoShape 13"/>
          <p:cNvSpPr/>
          <p:nvPr/>
        </p:nvSpPr>
        <p:spPr>
          <a:xfrm>
            <a:off x="0" y="1055008"/>
            <a:ext cx="18288000" cy="9525"/>
          </a:xfrm>
          <a:prstGeom prst="rect">
            <a:avLst/>
          </a:prstGeom>
          <a:solidFill>
            <a:srgbClr val="242424"/>
          </a:solidFill>
        </p:spPr>
      </p:sp>
      <p:sp>
        <p:nvSpPr>
          <p:cNvPr id="14" name="Footer Placeholder 13">
            <a:extLst>
              <a:ext uri="{FF2B5EF4-FFF2-40B4-BE49-F238E27FC236}">
                <a16:creationId xmlns:a16="http://schemas.microsoft.com/office/drawing/2014/main" id="{B049DAA8-BD85-A844-BB9B-3CDCE8AFC69D}"/>
              </a:ext>
            </a:extLst>
          </p:cNvPr>
          <p:cNvSpPr>
            <a:spLocks noGrp="1"/>
          </p:cNvSpPr>
          <p:nvPr>
            <p:ph type="ftr" sz="quarter" idx="11"/>
          </p:nvPr>
        </p:nvSpPr>
        <p:spPr/>
        <p:txBody>
          <a:bodyPr/>
          <a:lstStyle/>
          <a:p>
            <a:fld id="{D615CCB3-D416-184C-8634-5612A0798F28}" type="slidenum">
              <a:rPr lang="en-US" smtClean="0"/>
              <a:t>1</a:t>
            </a:fld>
            <a:endParaRPr lang="en-US" dirty="0"/>
          </a:p>
        </p:txBody>
      </p:sp>
      <p:sp>
        <p:nvSpPr>
          <p:cNvPr id="15" name="Slide Number Placeholder 14">
            <a:extLst>
              <a:ext uri="{FF2B5EF4-FFF2-40B4-BE49-F238E27FC236}">
                <a16:creationId xmlns:a16="http://schemas.microsoft.com/office/drawing/2014/main" id="{6D1D7890-046E-9747-A6C5-28B7C6A3EB94}"/>
              </a:ext>
            </a:extLst>
          </p:cNvPr>
          <p:cNvSpPr>
            <a:spLocks noGrp="1"/>
          </p:cNvSpPr>
          <p:nvPr>
            <p:ph type="sldNum" sz="quarter" idx="12"/>
          </p:nvPr>
        </p:nvSpPr>
        <p:spPr/>
        <p:txBody>
          <a:bodyPr/>
          <a:lstStyle/>
          <a:p>
            <a:fld id="{B6F15528-21DE-4FAA-801E-634DDDAF4B2B}"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6F4F1"/>
        </a:solidFill>
        <a:effectLst/>
      </p:bgPr>
    </p:bg>
    <p:spTree>
      <p:nvGrpSpPr>
        <p:cNvPr id="1" name=""/>
        <p:cNvGrpSpPr/>
        <p:nvPr/>
      </p:nvGrpSpPr>
      <p:grpSpPr>
        <a:xfrm>
          <a:off x="0" y="0"/>
          <a:ext cx="0" cy="0"/>
          <a:chOff x="0" y="0"/>
          <a:chExt cx="0" cy="0"/>
        </a:xfrm>
      </p:grpSpPr>
      <p:sp>
        <p:nvSpPr>
          <p:cNvPr id="2" name="AutoShape 2"/>
          <p:cNvSpPr/>
          <p:nvPr/>
        </p:nvSpPr>
        <p:spPr>
          <a:xfrm>
            <a:off x="4886734" y="2975740"/>
            <a:ext cx="12372566" cy="990080"/>
          </a:xfrm>
          <a:prstGeom prst="rect">
            <a:avLst/>
          </a:prstGeom>
          <a:solidFill>
            <a:srgbClr val="253439">
              <a:alpha val="9804"/>
            </a:srgbClr>
          </a:solidFill>
        </p:spPr>
      </p:sp>
      <p:sp>
        <p:nvSpPr>
          <p:cNvPr id="3" name="AutoShape 3"/>
          <p:cNvSpPr/>
          <p:nvPr/>
        </p:nvSpPr>
        <p:spPr>
          <a:xfrm>
            <a:off x="4886734" y="4034236"/>
            <a:ext cx="12372566" cy="990080"/>
          </a:xfrm>
          <a:prstGeom prst="rect">
            <a:avLst/>
          </a:prstGeom>
          <a:solidFill>
            <a:srgbClr val="423E3A">
              <a:alpha val="9804"/>
            </a:srgbClr>
          </a:solidFill>
        </p:spPr>
      </p:sp>
      <p:sp>
        <p:nvSpPr>
          <p:cNvPr id="4" name="AutoShape 4"/>
          <p:cNvSpPr/>
          <p:nvPr/>
        </p:nvSpPr>
        <p:spPr>
          <a:xfrm>
            <a:off x="4886734" y="8268220"/>
            <a:ext cx="12372566" cy="990080"/>
          </a:xfrm>
          <a:prstGeom prst="rect">
            <a:avLst/>
          </a:prstGeom>
          <a:solidFill>
            <a:srgbClr val="423E3A">
              <a:alpha val="9804"/>
            </a:srgbClr>
          </a:solidFill>
        </p:spPr>
      </p:sp>
      <p:sp>
        <p:nvSpPr>
          <p:cNvPr id="5" name="AutoShape 5"/>
          <p:cNvSpPr/>
          <p:nvPr/>
        </p:nvSpPr>
        <p:spPr>
          <a:xfrm>
            <a:off x="4886734" y="7209724"/>
            <a:ext cx="12372566" cy="990080"/>
          </a:xfrm>
          <a:prstGeom prst="rect">
            <a:avLst/>
          </a:prstGeom>
          <a:solidFill>
            <a:srgbClr val="253439">
              <a:alpha val="9804"/>
            </a:srgbClr>
          </a:solidFill>
        </p:spPr>
      </p:sp>
      <p:sp>
        <p:nvSpPr>
          <p:cNvPr id="6" name="AutoShape 6"/>
          <p:cNvSpPr/>
          <p:nvPr/>
        </p:nvSpPr>
        <p:spPr>
          <a:xfrm>
            <a:off x="4886734" y="6151228"/>
            <a:ext cx="12372566" cy="990080"/>
          </a:xfrm>
          <a:prstGeom prst="rect">
            <a:avLst/>
          </a:prstGeom>
          <a:solidFill>
            <a:srgbClr val="253439">
              <a:alpha val="9804"/>
            </a:srgbClr>
          </a:solidFill>
        </p:spPr>
      </p:sp>
      <p:sp>
        <p:nvSpPr>
          <p:cNvPr id="7" name="AutoShape 7"/>
          <p:cNvSpPr/>
          <p:nvPr/>
        </p:nvSpPr>
        <p:spPr>
          <a:xfrm>
            <a:off x="4886734" y="5092732"/>
            <a:ext cx="12372566" cy="990080"/>
          </a:xfrm>
          <a:prstGeom prst="rect">
            <a:avLst/>
          </a:prstGeom>
          <a:solidFill>
            <a:srgbClr val="423E3A">
              <a:alpha val="9804"/>
            </a:srgbClr>
          </a:solidFill>
        </p:spPr>
      </p:sp>
      <p:sp>
        <p:nvSpPr>
          <p:cNvPr id="8" name="TextBox 8"/>
          <p:cNvSpPr txBox="1"/>
          <p:nvPr/>
        </p:nvSpPr>
        <p:spPr>
          <a:xfrm>
            <a:off x="6719915" y="3175505"/>
            <a:ext cx="2916161" cy="523875"/>
          </a:xfrm>
          <a:prstGeom prst="rect">
            <a:avLst/>
          </a:prstGeom>
        </p:spPr>
        <p:txBody>
          <a:bodyPr lIns="0" tIns="0" rIns="0" bIns="0" rtlCol="0" anchor="t">
            <a:spAutoFit/>
          </a:bodyPr>
          <a:lstStyle/>
          <a:p>
            <a:pPr algn="ctr">
              <a:lnSpc>
                <a:spcPts val="4200"/>
              </a:lnSpc>
            </a:pPr>
            <a:r>
              <a:rPr lang="en-US" sz="3000">
                <a:solidFill>
                  <a:srgbClr val="253439"/>
                </a:solidFill>
                <a:latin typeface="Aileron Regular Bold"/>
              </a:rPr>
              <a:t>United States </a:t>
            </a:r>
          </a:p>
        </p:txBody>
      </p:sp>
      <p:sp>
        <p:nvSpPr>
          <p:cNvPr id="9" name="TextBox 9"/>
          <p:cNvSpPr txBox="1"/>
          <p:nvPr/>
        </p:nvSpPr>
        <p:spPr>
          <a:xfrm>
            <a:off x="6719915" y="4084776"/>
            <a:ext cx="2916161" cy="850900"/>
          </a:xfrm>
          <a:prstGeom prst="rect">
            <a:avLst/>
          </a:prstGeom>
        </p:spPr>
        <p:txBody>
          <a:bodyPr lIns="0" tIns="0" rIns="0" bIns="0" rtlCol="0" anchor="t">
            <a:spAutoFit/>
          </a:bodyPr>
          <a:lstStyle/>
          <a:p>
            <a:pPr algn="ctr">
              <a:lnSpc>
                <a:spcPts val="2239"/>
              </a:lnSpc>
            </a:pPr>
            <a:r>
              <a:rPr lang="en-US" sz="1600">
                <a:solidFill>
                  <a:srgbClr val="253439"/>
                </a:solidFill>
                <a:latin typeface="Aileron Regular"/>
              </a:rPr>
              <a:t>Bandana Purkayastha</a:t>
            </a:r>
          </a:p>
          <a:p>
            <a:pPr algn="ctr">
              <a:lnSpc>
                <a:spcPts val="2240"/>
              </a:lnSpc>
            </a:pPr>
            <a:r>
              <a:rPr lang="en-US" sz="1599">
                <a:solidFill>
                  <a:srgbClr val="253439"/>
                </a:solidFill>
                <a:latin typeface="Aileron Regular"/>
              </a:rPr>
              <a:t>University of Connecticut</a:t>
            </a:r>
          </a:p>
          <a:p>
            <a:pPr algn="ctr">
              <a:lnSpc>
                <a:spcPts val="2240"/>
              </a:lnSpc>
            </a:pPr>
            <a:endParaRPr lang="en-US" sz="1599">
              <a:solidFill>
                <a:srgbClr val="253439"/>
              </a:solidFill>
              <a:latin typeface="Aileron Regular"/>
            </a:endParaRPr>
          </a:p>
        </p:txBody>
      </p:sp>
      <p:sp>
        <p:nvSpPr>
          <p:cNvPr id="10" name="TextBox 10"/>
          <p:cNvSpPr txBox="1"/>
          <p:nvPr/>
        </p:nvSpPr>
        <p:spPr>
          <a:xfrm>
            <a:off x="6719915" y="6422113"/>
            <a:ext cx="2916161" cy="457835"/>
          </a:xfrm>
          <a:prstGeom prst="rect">
            <a:avLst/>
          </a:prstGeom>
        </p:spPr>
        <p:txBody>
          <a:bodyPr lIns="0" tIns="0" rIns="0" bIns="0" rtlCol="0" anchor="t">
            <a:spAutoFit/>
          </a:bodyPr>
          <a:lstStyle/>
          <a:p>
            <a:pPr algn="ctr">
              <a:lnSpc>
                <a:spcPts val="1760"/>
              </a:lnSpc>
            </a:pPr>
            <a:r>
              <a:rPr lang="en-US" sz="1600">
                <a:solidFill>
                  <a:srgbClr val="253439"/>
                </a:solidFill>
                <a:latin typeface="Aileron Regular"/>
              </a:rPr>
              <a:t>Anjana Narayan</a:t>
            </a:r>
          </a:p>
          <a:p>
            <a:pPr algn="ctr">
              <a:lnSpc>
                <a:spcPts val="1760"/>
              </a:lnSpc>
            </a:pPr>
            <a:r>
              <a:rPr lang="en-US" sz="1600">
                <a:solidFill>
                  <a:srgbClr val="253439"/>
                </a:solidFill>
                <a:latin typeface="Aileron Regular"/>
              </a:rPr>
              <a:t>Cal Poly Pomona</a:t>
            </a:r>
          </a:p>
        </p:txBody>
      </p:sp>
      <p:sp>
        <p:nvSpPr>
          <p:cNvPr id="11" name="TextBox 11"/>
          <p:cNvSpPr txBox="1"/>
          <p:nvPr/>
        </p:nvSpPr>
        <p:spPr>
          <a:xfrm>
            <a:off x="6719915" y="7402504"/>
            <a:ext cx="2916161" cy="566420"/>
          </a:xfrm>
          <a:prstGeom prst="rect">
            <a:avLst/>
          </a:prstGeom>
        </p:spPr>
        <p:txBody>
          <a:bodyPr lIns="0" tIns="0" rIns="0" bIns="0" rtlCol="0" anchor="t">
            <a:spAutoFit/>
          </a:bodyPr>
          <a:lstStyle/>
          <a:p>
            <a:pPr algn="ctr">
              <a:lnSpc>
                <a:spcPts val="2240"/>
              </a:lnSpc>
            </a:pPr>
            <a:r>
              <a:rPr lang="en-US" sz="1600">
                <a:solidFill>
                  <a:srgbClr val="253439"/>
                </a:solidFill>
                <a:latin typeface="Aileron Regular"/>
              </a:rPr>
              <a:t>Neela Bhattacharya Saxena Nassau Community College</a:t>
            </a:r>
          </a:p>
        </p:txBody>
      </p:sp>
      <p:sp>
        <p:nvSpPr>
          <p:cNvPr id="12" name="TextBox 12"/>
          <p:cNvSpPr txBox="1"/>
          <p:nvPr/>
        </p:nvSpPr>
        <p:spPr>
          <a:xfrm>
            <a:off x="6719915" y="8461000"/>
            <a:ext cx="2916161" cy="566420"/>
          </a:xfrm>
          <a:prstGeom prst="rect">
            <a:avLst/>
          </a:prstGeom>
        </p:spPr>
        <p:txBody>
          <a:bodyPr lIns="0" tIns="0" rIns="0" bIns="0" rtlCol="0" anchor="t">
            <a:spAutoFit/>
          </a:bodyPr>
          <a:lstStyle/>
          <a:p>
            <a:pPr algn="ctr">
              <a:lnSpc>
                <a:spcPts val="2240"/>
              </a:lnSpc>
            </a:pPr>
            <a:r>
              <a:rPr lang="en-US" sz="1600">
                <a:solidFill>
                  <a:srgbClr val="253439"/>
                </a:solidFill>
                <a:latin typeface="Aileron Regular"/>
              </a:rPr>
              <a:t>Koyel Khan </a:t>
            </a:r>
          </a:p>
          <a:p>
            <a:pPr algn="ctr">
              <a:lnSpc>
                <a:spcPts val="2240"/>
              </a:lnSpc>
            </a:pPr>
            <a:r>
              <a:rPr lang="en-US" sz="1600">
                <a:solidFill>
                  <a:srgbClr val="253439"/>
                </a:solidFill>
                <a:latin typeface="Aileron Regular"/>
              </a:rPr>
              <a:t>Tennessee Weleyan University</a:t>
            </a:r>
          </a:p>
        </p:txBody>
      </p:sp>
      <p:sp>
        <p:nvSpPr>
          <p:cNvPr id="13" name="TextBox 13"/>
          <p:cNvSpPr txBox="1"/>
          <p:nvPr/>
        </p:nvSpPr>
        <p:spPr>
          <a:xfrm>
            <a:off x="6719915" y="5285512"/>
            <a:ext cx="2916161" cy="566420"/>
          </a:xfrm>
          <a:prstGeom prst="rect">
            <a:avLst/>
          </a:prstGeom>
        </p:spPr>
        <p:txBody>
          <a:bodyPr lIns="0" tIns="0" rIns="0" bIns="0" rtlCol="0" anchor="t">
            <a:spAutoFit/>
          </a:bodyPr>
          <a:lstStyle/>
          <a:p>
            <a:pPr algn="ctr">
              <a:lnSpc>
                <a:spcPts val="2240"/>
              </a:lnSpc>
            </a:pPr>
            <a:r>
              <a:rPr lang="en-US" sz="1600">
                <a:solidFill>
                  <a:srgbClr val="253439"/>
                </a:solidFill>
                <a:latin typeface="Aileron Regular"/>
              </a:rPr>
              <a:t>Nazli Kibria </a:t>
            </a:r>
          </a:p>
          <a:p>
            <a:pPr algn="ctr">
              <a:lnSpc>
                <a:spcPts val="2240"/>
              </a:lnSpc>
            </a:pPr>
            <a:r>
              <a:rPr lang="en-US" sz="1600">
                <a:solidFill>
                  <a:srgbClr val="253439"/>
                </a:solidFill>
                <a:latin typeface="Aileron Regular"/>
              </a:rPr>
              <a:t>Boston University </a:t>
            </a:r>
          </a:p>
        </p:txBody>
      </p:sp>
      <p:sp>
        <p:nvSpPr>
          <p:cNvPr id="14" name="TextBox 14"/>
          <p:cNvSpPr txBox="1"/>
          <p:nvPr/>
        </p:nvSpPr>
        <p:spPr>
          <a:xfrm>
            <a:off x="10396896" y="7402504"/>
            <a:ext cx="2916161" cy="566420"/>
          </a:xfrm>
          <a:prstGeom prst="rect">
            <a:avLst/>
          </a:prstGeom>
        </p:spPr>
        <p:txBody>
          <a:bodyPr lIns="0" tIns="0" rIns="0" bIns="0" rtlCol="0" anchor="t">
            <a:spAutoFit/>
          </a:bodyPr>
          <a:lstStyle/>
          <a:p>
            <a:pPr algn="ctr">
              <a:lnSpc>
                <a:spcPts val="2240"/>
              </a:lnSpc>
            </a:pPr>
            <a:r>
              <a:rPr lang="en-US" sz="1600">
                <a:solidFill>
                  <a:srgbClr val="253439"/>
                </a:solidFill>
                <a:latin typeface="Aileron Regular"/>
              </a:rPr>
              <a:t>Shoma  Choudhury Lahiri</a:t>
            </a:r>
          </a:p>
          <a:p>
            <a:pPr algn="ctr">
              <a:lnSpc>
                <a:spcPts val="2240"/>
              </a:lnSpc>
            </a:pPr>
            <a:r>
              <a:rPr lang="en-US" sz="1600">
                <a:solidFill>
                  <a:srgbClr val="253439"/>
                </a:solidFill>
                <a:latin typeface="Aileron Regular"/>
              </a:rPr>
              <a:t>St. Xaviers College </a:t>
            </a:r>
          </a:p>
        </p:txBody>
      </p:sp>
      <p:sp>
        <p:nvSpPr>
          <p:cNvPr id="15" name="TextBox 15"/>
          <p:cNvSpPr txBox="1"/>
          <p:nvPr/>
        </p:nvSpPr>
        <p:spPr>
          <a:xfrm>
            <a:off x="10396896" y="3175505"/>
            <a:ext cx="2916161" cy="523875"/>
          </a:xfrm>
          <a:prstGeom prst="rect">
            <a:avLst/>
          </a:prstGeom>
        </p:spPr>
        <p:txBody>
          <a:bodyPr lIns="0" tIns="0" rIns="0" bIns="0" rtlCol="0" anchor="t">
            <a:spAutoFit/>
          </a:bodyPr>
          <a:lstStyle/>
          <a:p>
            <a:pPr algn="ctr">
              <a:lnSpc>
                <a:spcPts val="4200"/>
              </a:lnSpc>
            </a:pPr>
            <a:r>
              <a:rPr lang="en-US" sz="3000">
                <a:solidFill>
                  <a:srgbClr val="253439"/>
                </a:solidFill>
                <a:latin typeface="Aileron Regular Bold"/>
              </a:rPr>
              <a:t>India</a:t>
            </a:r>
          </a:p>
        </p:txBody>
      </p:sp>
      <p:sp>
        <p:nvSpPr>
          <p:cNvPr id="16" name="TextBox 16"/>
          <p:cNvSpPr txBox="1"/>
          <p:nvPr/>
        </p:nvSpPr>
        <p:spPr>
          <a:xfrm>
            <a:off x="10396896" y="4227016"/>
            <a:ext cx="2916161" cy="566420"/>
          </a:xfrm>
          <a:prstGeom prst="rect">
            <a:avLst/>
          </a:prstGeom>
        </p:spPr>
        <p:txBody>
          <a:bodyPr lIns="0" tIns="0" rIns="0" bIns="0" rtlCol="0" anchor="t">
            <a:spAutoFit/>
          </a:bodyPr>
          <a:lstStyle/>
          <a:p>
            <a:pPr algn="ctr">
              <a:lnSpc>
                <a:spcPts val="2240"/>
              </a:lnSpc>
            </a:pPr>
            <a:r>
              <a:rPr lang="en-US" sz="1600">
                <a:solidFill>
                  <a:srgbClr val="253439"/>
                </a:solidFill>
                <a:latin typeface="Aileron Regular"/>
              </a:rPr>
              <a:t>Aparna Rayaprol</a:t>
            </a:r>
          </a:p>
          <a:p>
            <a:pPr algn="ctr">
              <a:lnSpc>
                <a:spcPts val="2240"/>
              </a:lnSpc>
            </a:pPr>
            <a:r>
              <a:rPr lang="en-US" sz="1600">
                <a:solidFill>
                  <a:srgbClr val="253439"/>
                </a:solidFill>
                <a:latin typeface="Aileron Regular"/>
              </a:rPr>
              <a:t>University of Hyderabad</a:t>
            </a:r>
          </a:p>
        </p:txBody>
      </p:sp>
      <p:sp>
        <p:nvSpPr>
          <p:cNvPr id="17" name="TextBox 17"/>
          <p:cNvSpPr txBox="1"/>
          <p:nvPr/>
        </p:nvSpPr>
        <p:spPr>
          <a:xfrm>
            <a:off x="10396896" y="6344008"/>
            <a:ext cx="2916161" cy="566420"/>
          </a:xfrm>
          <a:prstGeom prst="rect">
            <a:avLst/>
          </a:prstGeom>
        </p:spPr>
        <p:txBody>
          <a:bodyPr lIns="0" tIns="0" rIns="0" bIns="0" rtlCol="0" anchor="t">
            <a:spAutoFit/>
          </a:bodyPr>
          <a:lstStyle/>
          <a:p>
            <a:pPr algn="ctr">
              <a:lnSpc>
                <a:spcPts val="2240"/>
              </a:lnSpc>
            </a:pPr>
            <a:r>
              <a:rPr lang="en-US" sz="1600">
                <a:solidFill>
                  <a:srgbClr val="253439"/>
                </a:solidFill>
                <a:latin typeface="Aileron Regular"/>
              </a:rPr>
              <a:t>Pitheli Jimo</a:t>
            </a:r>
          </a:p>
          <a:p>
            <a:pPr algn="ctr">
              <a:lnSpc>
                <a:spcPts val="2240"/>
              </a:lnSpc>
            </a:pPr>
            <a:r>
              <a:rPr lang="en-US" sz="1600">
                <a:solidFill>
                  <a:srgbClr val="253439"/>
                </a:solidFill>
                <a:latin typeface="Aileron Regular"/>
              </a:rPr>
              <a:t>Nagaland University</a:t>
            </a:r>
          </a:p>
        </p:txBody>
      </p:sp>
      <p:sp>
        <p:nvSpPr>
          <p:cNvPr id="18" name="TextBox 18"/>
          <p:cNvSpPr txBox="1"/>
          <p:nvPr/>
        </p:nvSpPr>
        <p:spPr>
          <a:xfrm>
            <a:off x="10396896" y="8461000"/>
            <a:ext cx="2916161" cy="566420"/>
          </a:xfrm>
          <a:prstGeom prst="rect">
            <a:avLst/>
          </a:prstGeom>
        </p:spPr>
        <p:txBody>
          <a:bodyPr lIns="0" tIns="0" rIns="0" bIns="0" rtlCol="0" anchor="t">
            <a:spAutoFit/>
          </a:bodyPr>
          <a:lstStyle/>
          <a:p>
            <a:pPr algn="ctr">
              <a:lnSpc>
                <a:spcPts val="2240"/>
              </a:lnSpc>
            </a:pPr>
            <a:r>
              <a:rPr lang="en-US" sz="1600">
                <a:solidFill>
                  <a:srgbClr val="253439"/>
                </a:solidFill>
                <a:latin typeface="Aileron Regular"/>
              </a:rPr>
              <a:t>Asha Mukherjee </a:t>
            </a:r>
          </a:p>
          <a:p>
            <a:pPr algn="ctr">
              <a:lnSpc>
                <a:spcPts val="2240"/>
              </a:lnSpc>
            </a:pPr>
            <a:r>
              <a:rPr lang="en-US" sz="1600">
                <a:solidFill>
                  <a:srgbClr val="253439"/>
                </a:solidFill>
                <a:latin typeface="Aileron Regular"/>
              </a:rPr>
              <a:t>Vishwa Bharati University</a:t>
            </a:r>
          </a:p>
        </p:txBody>
      </p:sp>
      <p:sp>
        <p:nvSpPr>
          <p:cNvPr id="19" name="TextBox 19"/>
          <p:cNvSpPr txBox="1"/>
          <p:nvPr/>
        </p:nvSpPr>
        <p:spPr>
          <a:xfrm>
            <a:off x="10396896" y="5285512"/>
            <a:ext cx="2916161" cy="566420"/>
          </a:xfrm>
          <a:prstGeom prst="rect">
            <a:avLst/>
          </a:prstGeom>
        </p:spPr>
        <p:txBody>
          <a:bodyPr lIns="0" tIns="0" rIns="0" bIns="0" rtlCol="0" anchor="t">
            <a:spAutoFit/>
          </a:bodyPr>
          <a:lstStyle/>
          <a:p>
            <a:pPr algn="ctr">
              <a:lnSpc>
                <a:spcPts val="2240"/>
              </a:lnSpc>
            </a:pPr>
            <a:r>
              <a:rPr lang="en-US" sz="1600">
                <a:solidFill>
                  <a:srgbClr val="253439"/>
                </a:solidFill>
                <a:latin typeface="Aileron Regular"/>
              </a:rPr>
              <a:t>Anushyama Mukherjee</a:t>
            </a:r>
          </a:p>
          <a:p>
            <a:pPr algn="ctr">
              <a:lnSpc>
                <a:spcPts val="2240"/>
              </a:lnSpc>
            </a:pPr>
            <a:r>
              <a:rPr lang="en-US" sz="1600">
                <a:solidFill>
                  <a:srgbClr val="253439"/>
                </a:solidFill>
                <a:latin typeface="Aileron Regular"/>
              </a:rPr>
              <a:t>St. Xaviers College</a:t>
            </a:r>
          </a:p>
        </p:txBody>
      </p:sp>
      <p:sp>
        <p:nvSpPr>
          <p:cNvPr id="20" name="TextBox 20"/>
          <p:cNvSpPr txBox="1"/>
          <p:nvPr/>
        </p:nvSpPr>
        <p:spPr>
          <a:xfrm>
            <a:off x="13313056" y="2908805"/>
            <a:ext cx="4702434" cy="1057275"/>
          </a:xfrm>
          <a:prstGeom prst="rect">
            <a:avLst/>
          </a:prstGeom>
        </p:spPr>
        <p:txBody>
          <a:bodyPr lIns="0" tIns="0" rIns="0" bIns="0" rtlCol="0" anchor="t">
            <a:spAutoFit/>
          </a:bodyPr>
          <a:lstStyle/>
          <a:p>
            <a:pPr algn="ctr">
              <a:lnSpc>
                <a:spcPts val="4200"/>
              </a:lnSpc>
            </a:pPr>
            <a:r>
              <a:rPr lang="en-US" sz="3000">
                <a:solidFill>
                  <a:srgbClr val="253439"/>
                </a:solidFill>
                <a:latin typeface="Aileron Regular Bold"/>
              </a:rPr>
              <a:t>Pakistan/</a:t>
            </a:r>
          </a:p>
          <a:p>
            <a:pPr algn="ctr">
              <a:lnSpc>
                <a:spcPts val="4200"/>
              </a:lnSpc>
            </a:pPr>
            <a:r>
              <a:rPr lang="en-US" sz="3000">
                <a:solidFill>
                  <a:srgbClr val="253439"/>
                </a:solidFill>
                <a:latin typeface="Aileron Regular Bold"/>
              </a:rPr>
              <a:t>Bangladesh </a:t>
            </a:r>
          </a:p>
        </p:txBody>
      </p:sp>
      <p:sp>
        <p:nvSpPr>
          <p:cNvPr id="21" name="TextBox 21"/>
          <p:cNvSpPr txBox="1"/>
          <p:nvPr/>
        </p:nvSpPr>
        <p:spPr>
          <a:xfrm>
            <a:off x="14080376" y="4227016"/>
            <a:ext cx="2916161" cy="566420"/>
          </a:xfrm>
          <a:prstGeom prst="rect">
            <a:avLst/>
          </a:prstGeom>
        </p:spPr>
        <p:txBody>
          <a:bodyPr lIns="0" tIns="0" rIns="0" bIns="0" rtlCol="0" anchor="t">
            <a:spAutoFit/>
          </a:bodyPr>
          <a:lstStyle/>
          <a:p>
            <a:pPr algn="ctr">
              <a:lnSpc>
                <a:spcPts val="2240"/>
              </a:lnSpc>
            </a:pPr>
            <a:r>
              <a:rPr lang="en-US" sz="1600">
                <a:solidFill>
                  <a:srgbClr val="253439"/>
                </a:solidFill>
                <a:latin typeface="Aileron Regular"/>
              </a:rPr>
              <a:t>Farhan Navid Yousaf</a:t>
            </a:r>
          </a:p>
          <a:p>
            <a:pPr algn="ctr">
              <a:lnSpc>
                <a:spcPts val="2240"/>
              </a:lnSpc>
            </a:pPr>
            <a:r>
              <a:rPr lang="en-US" sz="1600">
                <a:solidFill>
                  <a:srgbClr val="253439"/>
                </a:solidFill>
                <a:latin typeface="Aileron Regular"/>
              </a:rPr>
              <a:t>Punjab University </a:t>
            </a:r>
          </a:p>
        </p:txBody>
      </p:sp>
      <p:sp>
        <p:nvSpPr>
          <p:cNvPr id="22" name="TextBox 22"/>
          <p:cNvSpPr txBox="1"/>
          <p:nvPr/>
        </p:nvSpPr>
        <p:spPr>
          <a:xfrm>
            <a:off x="14073877" y="5205848"/>
            <a:ext cx="2916161" cy="1201355"/>
          </a:xfrm>
          <a:prstGeom prst="rect">
            <a:avLst/>
          </a:prstGeom>
        </p:spPr>
        <p:txBody>
          <a:bodyPr lIns="0" tIns="0" rIns="0" bIns="0" rtlCol="0" anchor="t">
            <a:spAutoFit/>
          </a:bodyPr>
          <a:lstStyle/>
          <a:p>
            <a:pPr algn="ctr">
              <a:lnSpc>
                <a:spcPts val="2400"/>
              </a:lnSpc>
            </a:pPr>
            <a:r>
              <a:rPr lang="en-US" sz="1600" dirty="0" err="1">
                <a:solidFill>
                  <a:srgbClr val="253439"/>
                </a:solidFill>
                <a:latin typeface="Aileron Regular"/>
              </a:rPr>
              <a:t>Durre</a:t>
            </a:r>
            <a:r>
              <a:rPr lang="en-US" sz="1600" dirty="0">
                <a:solidFill>
                  <a:srgbClr val="253439"/>
                </a:solidFill>
                <a:latin typeface="Aileron Regular"/>
              </a:rPr>
              <a:t> Ahmed</a:t>
            </a:r>
          </a:p>
          <a:p>
            <a:pPr algn="ctr">
              <a:lnSpc>
                <a:spcPts val="2400"/>
              </a:lnSpc>
            </a:pPr>
            <a:r>
              <a:rPr lang="en-US" dirty="0"/>
              <a:t>Center for the Study of Gender and Culture</a:t>
            </a:r>
          </a:p>
          <a:p>
            <a:pPr algn="ctr">
              <a:lnSpc>
                <a:spcPts val="2400"/>
              </a:lnSpc>
            </a:pPr>
            <a:endParaRPr lang="en-US" sz="1600" dirty="0">
              <a:solidFill>
                <a:srgbClr val="253439"/>
              </a:solidFill>
              <a:latin typeface="Aileron Regular"/>
            </a:endParaRPr>
          </a:p>
        </p:txBody>
      </p:sp>
      <p:sp>
        <p:nvSpPr>
          <p:cNvPr id="23" name="TextBox 23"/>
          <p:cNvSpPr txBox="1"/>
          <p:nvPr/>
        </p:nvSpPr>
        <p:spPr>
          <a:xfrm>
            <a:off x="14080376" y="6344008"/>
            <a:ext cx="2916161" cy="566420"/>
          </a:xfrm>
          <a:prstGeom prst="rect">
            <a:avLst/>
          </a:prstGeom>
        </p:spPr>
        <p:txBody>
          <a:bodyPr lIns="0" tIns="0" rIns="0" bIns="0" rtlCol="0" anchor="t">
            <a:spAutoFit/>
          </a:bodyPr>
          <a:lstStyle/>
          <a:p>
            <a:pPr algn="ctr">
              <a:lnSpc>
                <a:spcPts val="2240"/>
              </a:lnSpc>
            </a:pPr>
            <a:r>
              <a:rPr lang="en-US" sz="1600">
                <a:solidFill>
                  <a:srgbClr val="253439"/>
                </a:solidFill>
                <a:latin typeface="Aileron Regular"/>
              </a:rPr>
              <a:t>Samia Huq</a:t>
            </a:r>
          </a:p>
          <a:p>
            <a:pPr algn="ctr">
              <a:lnSpc>
                <a:spcPts val="2240"/>
              </a:lnSpc>
            </a:pPr>
            <a:r>
              <a:rPr lang="en-US" sz="1600">
                <a:solidFill>
                  <a:srgbClr val="253439"/>
                </a:solidFill>
                <a:latin typeface="Aileron Regular"/>
              </a:rPr>
              <a:t>BRAC University </a:t>
            </a:r>
          </a:p>
        </p:txBody>
      </p:sp>
      <p:sp>
        <p:nvSpPr>
          <p:cNvPr id="24" name="AutoShape 24"/>
          <p:cNvSpPr/>
          <p:nvPr/>
        </p:nvSpPr>
        <p:spPr>
          <a:xfrm>
            <a:off x="1028700" y="2975740"/>
            <a:ext cx="3858034" cy="6282560"/>
          </a:xfrm>
          <a:prstGeom prst="rect">
            <a:avLst/>
          </a:prstGeom>
          <a:solidFill>
            <a:srgbClr val="253439"/>
          </a:solidFill>
        </p:spPr>
      </p:sp>
      <p:sp>
        <p:nvSpPr>
          <p:cNvPr id="25" name="TextBox 25"/>
          <p:cNvSpPr txBox="1"/>
          <p:nvPr/>
        </p:nvSpPr>
        <p:spPr>
          <a:xfrm>
            <a:off x="1602539" y="5758880"/>
            <a:ext cx="2611548" cy="640080"/>
          </a:xfrm>
          <a:prstGeom prst="rect">
            <a:avLst/>
          </a:prstGeom>
        </p:spPr>
        <p:txBody>
          <a:bodyPr lIns="0" tIns="0" rIns="0" bIns="0" rtlCol="0" anchor="t">
            <a:spAutoFit/>
          </a:bodyPr>
          <a:lstStyle/>
          <a:p>
            <a:pPr algn="ctr">
              <a:lnSpc>
                <a:spcPts val="5180"/>
              </a:lnSpc>
            </a:pPr>
            <a:r>
              <a:rPr lang="en-US" sz="3700" dirty="0">
                <a:solidFill>
                  <a:srgbClr val="F6F4F1"/>
                </a:solidFill>
                <a:latin typeface="Aileron Regular Bold"/>
              </a:rPr>
              <a:t>WHLIP </a:t>
            </a:r>
          </a:p>
        </p:txBody>
      </p:sp>
      <p:sp>
        <p:nvSpPr>
          <p:cNvPr id="26" name="AutoShape 26"/>
          <p:cNvSpPr/>
          <p:nvPr/>
        </p:nvSpPr>
        <p:spPr>
          <a:xfrm>
            <a:off x="4943884" y="8268220"/>
            <a:ext cx="332173" cy="990080"/>
          </a:xfrm>
          <a:prstGeom prst="rect">
            <a:avLst/>
          </a:prstGeom>
          <a:solidFill>
            <a:srgbClr val="423E3A"/>
          </a:solidFill>
        </p:spPr>
      </p:sp>
      <p:sp>
        <p:nvSpPr>
          <p:cNvPr id="27" name="AutoShape 27"/>
          <p:cNvSpPr/>
          <p:nvPr/>
        </p:nvSpPr>
        <p:spPr>
          <a:xfrm>
            <a:off x="4943884" y="7209724"/>
            <a:ext cx="332173" cy="990080"/>
          </a:xfrm>
          <a:prstGeom prst="rect">
            <a:avLst/>
          </a:prstGeom>
          <a:solidFill>
            <a:srgbClr val="253439"/>
          </a:solidFill>
        </p:spPr>
      </p:sp>
      <p:sp>
        <p:nvSpPr>
          <p:cNvPr id="28" name="AutoShape 28"/>
          <p:cNvSpPr/>
          <p:nvPr/>
        </p:nvSpPr>
        <p:spPr>
          <a:xfrm>
            <a:off x="4943884" y="6151228"/>
            <a:ext cx="332173" cy="990080"/>
          </a:xfrm>
          <a:prstGeom prst="rect">
            <a:avLst/>
          </a:prstGeom>
          <a:solidFill>
            <a:srgbClr val="253439"/>
          </a:solidFill>
        </p:spPr>
      </p:sp>
      <p:sp>
        <p:nvSpPr>
          <p:cNvPr id="29" name="AutoShape 29"/>
          <p:cNvSpPr/>
          <p:nvPr/>
        </p:nvSpPr>
        <p:spPr>
          <a:xfrm>
            <a:off x="4943884" y="5092732"/>
            <a:ext cx="332173" cy="990080"/>
          </a:xfrm>
          <a:prstGeom prst="rect">
            <a:avLst/>
          </a:prstGeom>
          <a:solidFill>
            <a:srgbClr val="423E3A"/>
          </a:solidFill>
        </p:spPr>
      </p:sp>
      <p:sp>
        <p:nvSpPr>
          <p:cNvPr id="30" name="AutoShape 30"/>
          <p:cNvSpPr/>
          <p:nvPr/>
        </p:nvSpPr>
        <p:spPr>
          <a:xfrm>
            <a:off x="4943884" y="4034236"/>
            <a:ext cx="332173" cy="990080"/>
          </a:xfrm>
          <a:prstGeom prst="rect">
            <a:avLst/>
          </a:prstGeom>
          <a:solidFill>
            <a:srgbClr val="423E3A"/>
          </a:solidFill>
        </p:spPr>
      </p:sp>
      <p:sp>
        <p:nvSpPr>
          <p:cNvPr id="31" name="AutoShape 31"/>
          <p:cNvSpPr/>
          <p:nvPr/>
        </p:nvSpPr>
        <p:spPr>
          <a:xfrm>
            <a:off x="4943884" y="2975740"/>
            <a:ext cx="332173" cy="990080"/>
          </a:xfrm>
          <a:prstGeom prst="rect">
            <a:avLst/>
          </a:prstGeom>
          <a:solidFill>
            <a:srgbClr val="253439"/>
          </a:solidFill>
        </p:spPr>
      </p:sp>
      <p:sp>
        <p:nvSpPr>
          <p:cNvPr id="32" name="TextBox 32"/>
          <p:cNvSpPr txBox="1"/>
          <p:nvPr/>
        </p:nvSpPr>
        <p:spPr>
          <a:xfrm>
            <a:off x="1028700" y="348008"/>
            <a:ext cx="15676217" cy="1575435"/>
          </a:xfrm>
          <a:prstGeom prst="rect">
            <a:avLst/>
          </a:prstGeom>
        </p:spPr>
        <p:txBody>
          <a:bodyPr lIns="0" tIns="0" rIns="0" bIns="0" rtlCol="0" anchor="t">
            <a:spAutoFit/>
          </a:bodyPr>
          <a:lstStyle/>
          <a:p>
            <a:pPr algn="ctr">
              <a:lnSpc>
                <a:spcPts val="12480"/>
              </a:lnSpc>
            </a:pPr>
            <a:r>
              <a:rPr lang="en-US" sz="10400">
                <a:solidFill>
                  <a:srgbClr val="242424"/>
                </a:solidFill>
                <a:latin typeface="Open Sauce SemiBold"/>
              </a:rPr>
              <a:t>Research Team </a:t>
            </a:r>
          </a:p>
        </p:txBody>
      </p:sp>
      <p:sp>
        <p:nvSpPr>
          <p:cNvPr id="33" name="AutoShape 33"/>
          <p:cNvSpPr/>
          <p:nvPr/>
        </p:nvSpPr>
        <p:spPr>
          <a:xfrm>
            <a:off x="0" y="2187519"/>
            <a:ext cx="18288000" cy="9525"/>
          </a:xfrm>
          <a:prstGeom prst="rect">
            <a:avLst/>
          </a:prstGeom>
          <a:solidFill>
            <a:srgbClr val="242424"/>
          </a:solidFill>
        </p:spPr>
      </p:sp>
      <p:sp>
        <p:nvSpPr>
          <p:cNvPr id="35" name="Footer Placeholder 34">
            <a:extLst>
              <a:ext uri="{FF2B5EF4-FFF2-40B4-BE49-F238E27FC236}">
                <a16:creationId xmlns:a16="http://schemas.microsoft.com/office/drawing/2014/main" id="{3F81EF4B-96D0-4348-9FE4-11C163C1BBC7}"/>
              </a:ext>
            </a:extLst>
          </p:cNvPr>
          <p:cNvSpPr>
            <a:spLocks noGrp="1"/>
          </p:cNvSpPr>
          <p:nvPr>
            <p:ph type="ftr" sz="quarter" idx="11"/>
          </p:nvPr>
        </p:nvSpPr>
        <p:spPr>
          <a:xfrm>
            <a:off x="15119890" y="9603002"/>
            <a:ext cx="2895600" cy="365125"/>
          </a:xfrm>
        </p:spPr>
        <p:txBody>
          <a:bodyPr/>
          <a:lstStyle/>
          <a:p>
            <a:r>
              <a:rPr lang="en-US" dirty="0"/>
              <a:t>10/12</a:t>
            </a:r>
          </a:p>
        </p:txBody>
      </p:sp>
      <p:sp>
        <p:nvSpPr>
          <p:cNvPr id="36" name="Slide Number Placeholder 35">
            <a:extLst>
              <a:ext uri="{FF2B5EF4-FFF2-40B4-BE49-F238E27FC236}">
                <a16:creationId xmlns:a16="http://schemas.microsoft.com/office/drawing/2014/main" id="{C46C2A40-7E4F-E145-B50C-801A6576CEA8}"/>
              </a:ext>
            </a:extLst>
          </p:cNvPr>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1F1F1"/>
        </a:solidFill>
        <a:effectLst/>
      </p:bgPr>
    </p:bg>
    <p:spTree>
      <p:nvGrpSpPr>
        <p:cNvPr id="1" name=""/>
        <p:cNvGrpSpPr/>
        <p:nvPr/>
      </p:nvGrpSpPr>
      <p:grpSpPr>
        <a:xfrm>
          <a:off x="0" y="0"/>
          <a:ext cx="0" cy="0"/>
          <a:chOff x="0" y="0"/>
          <a:chExt cx="0" cy="0"/>
        </a:xfrm>
      </p:grpSpPr>
      <p:sp>
        <p:nvSpPr>
          <p:cNvPr id="2" name="TextBox 2"/>
          <p:cNvSpPr txBox="1"/>
          <p:nvPr/>
        </p:nvSpPr>
        <p:spPr>
          <a:xfrm>
            <a:off x="1384907" y="2558533"/>
            <a:ext cx="5307456" cy="5588000"/>
          </a:xfrm>
          <a:prstGeom prst="rect">
            <a:avLst/>
          </a:prstGeom>
        </p:spPr>
        <p:txBody>
          <a:bodyPr lIns="0" tIns="0" rIns="0" bIns="0" rtlCol="0" anchor="t">
            <a:spAutoFit/>
          </a:bodyPr>
          <a:lstStyle/>
          <a:p>
            <a:pPr>
              <a:lnSpc>
                <a:spcPts val="7700"/>
              </a:lnSpc>
            </a:pPr>
            <a:r>
              <a:rPr lang="en-US" sz="6999" dirty="0">
                <a:solidFill>
                  <a:srgbClr val="000000"/>
                </a:solidFill>
                <a:latin typeface="HK Grotesk Bold Bold"/>
              </a:rPr>
              <a:t>Publications</a:t>
            </a:r>
          </a:p>
          <a:p>
            <a:pPr>
              <a:lnSpc>
                <a:spcPts val="3520"/>
              </a:lnSpc>
            </a:pPr>
            <a:endParaRPr lang="en-US" sz="6999" dirty="0">
              <a:solidFill>
                <a:srgbClr val="000000"/>
              </a:solidFill>
              <a:latin typeface="HK Grotesk Bold Bold"/>
            </a:endParaRPr>
          </a:p>
          <a:p>
            <a:pPr>
              <a:lnSpc>
                <a:spcPts val="2640"/>
              </a:lnSpc>
            </a:pPr>
            <a:r>
              <a:rPr lang="en-US" sz="2400" dirty="0">
                <a:solidFill>
                  <a:srgbClr val="000000"/>
                </a:solidFill>
                <a:latin typeface="HK Grotesk Bold Bold"/>
              </a:rPr>
              <a:t>Forthcoming 2021. Special Section titled "Lived Religions of South Asian Hindu and Muslim Women in Contemporary South Asia."</a:t>
            </a:r>
          </a:p>
          <a:p>
            <a:pPr>
              <a:lnSpc>
                <a:spcPts val="2640"/>
              </a:lnSpc>
            </a:pPr>
            <a:endParaRPr lang="en-US" sz="2400" dirty="0">
              <a:solidFill>
                <a:srgbClr val="000000"/>
              </a:solidFill>
              <a:latin typeface="HK Grotesk Bold Bold"/>
            </a:endParaRPr>
          </a:p>
          <a:p>
            <a:pPr>
              <a:lnSpc>
                <a:spcPts val="2640"/>
              </a:lnSpc>
            </a:pPr>
            <a:r>
              <a:rPr lang="en-US" sz="2400" dirty="0">
                <a:solidFill>
                  <a:srgbClr val="000000"/>
                </a:solidFill>
                <a:latin typeface="HK Grotesk Bold Bold"/>
              </a:rPr>
              <a:t>Guest Editors: Anjana Narayan, Bandana </a:t>
            </a:r>
            <a:r>
              <a:rPr lang="en-US" sz="2400" dirty="0" err="1">
                <a:solidFill>
                  <a:srgbClr val="000000"/>
                </a:solidFill>
                <a:latin typeface="HK Grotesk Bold Bold"/>
              </a:rPr>
              <a:t>Purkayastha</a:t>
            </a:r>
            <a:r>
              <a:rPr lang="en-US" sz="2400" dirty="0">
                <a:solidFill>
                  <a:srgbClr val="000000"/>
                </a:solidFill>
                <a:latin typeface="HK Grotesk Bold Bold"/>
              </a:rPr>
              <a:t> &amp; </a:t>
            </a:r>
            <a:r>
              <a:rPr lang="en-US" sz="2400" dirty="0" err="1">
                <a:solidFill>
                  <a:srgbClr val="000000"/>
                </a:solidFill>
                <a:latin typeface="HK Grotesk Bold Bold"/>
              </a:rPr>
              <a:t>Nazli</a:t>
            </a:r>
            <a:r>
              <a:rPr lang="en-US" sz="2400" dirty="0">
                <a:solidFill>
                  <a:srgbClr val="000000"/>
                </a:solidFill>
                <a:latin typeface="HK Grotesk Bold Bold"/>
              </a:rPr>
              <a:t> Kibria.</a:t>
            </a:r>
          </a:p>
          <a:p>
            <a:pPr>
              <a:lnSpc>
                <a:spcPts val="7039"/>
              </a:lnSpc>
            </a:pPr>
            <a:endParaRPr lang="en-US" sz="2400" dirty="0">
              <a:solidFill>
                <a:srgbClr val="000000"/>
              </a:solidFill>
              <a:latin typeface="HK Grotesk Bold Bold"/>
            </a:endParaRPr>
          </a:p>
          <a:p>
            <a:pPr>
              <a:lnSpc>
                <a:spcPts val="7040"/>
              </a:lnSpc>
            </a:pPr>
            <a:endParaRPr lang="en-US" sz="2400" dirty="0">
              <a:solidFill>
                <a:srgbClr val="000000"/>
              </a:solidFill>
              <a:latin typeface="HK Grotesk Bold Bold"/>
            </a:endParaRPr>
          </a:p>
        </p:txBody>
      </p:sp>
      <p:grpSp>
        <p:nvGrpSpPr>
          <p:cNvPr id="3" name="Group 3"/>
          <p:cNvGrpSpPr/>
          <p:nvPr/>
        </p:nvGrpSpPr>
        <p:grpSpPr>
          <a:xfrm>
            <a:off x="8263646" y="1028700"/>
            <a:ext cx="4117876" cy="1281869"/>
            <a:chOff x="0" y="0"/>
            <a:chExt cx="5490502" cy="1709158"/>
          </a:xfrm>
        </p:grpSpPr>
        <p:sp>
          <p:nvSpPr>
            <p:cNvPr id="4" name="AutoShape 4"/>
            <p:cNvSpPr/>
            <p:nvPr/>
          </p:nvSpPr>
          <p:spPr>
            <a:xfrm rot="-10800000">
              <a:off x="0" y="571340"/>
              <a:ext cx="345923" cy="12700"/>
            </a:xfrm>
            <a:prstGeom prst="rect">
              <a:avLst/>
            </a:prstGeom>
            <a:solidFill>
              <a:srgbClr val="000000"/>
            </a:solidFill>
          </p:spPr>
        </p:sp>
        <p:sp>
          <p:nvSpPr>
            <p:cNvPr id="5" name="TextBox 5"/>
            <p:cNvSpPr txBox="1"/>
            <p:nvPr/>
          </p:nvSpPr>
          <p:spPr>
            <a:xfrm>
              <a:off x="0" y="1424678"/>
              <a:ext cx="5490502" cy="284480"/>
            </a:xfrm>
            <a:prstGeom prst="rect">
              <a:avLst/>
            </a:prstGeom>
          </p:spPr>
          <p:txBody>
            <a:bodyPr lIns="0" tIns="0" rIns="0" bIns="0" rtlCol="0" anchor="t">
              <a:spAutoFit/>
            </a:bodyPr>
            <a:lstStyle/>
            <a:p>
              <a:pPr>
                <a:lnSpc>
                  <a:spcPts val="1680"/>
                </a:lnSpc>
              </a:pPr>
              <a:r>
                <a:rPr lang="en-US" sz="1400" dirty="0" err="1">
                  <a:solidFill>
                    <a:srgbClr val="000000"/>
                  </a:solidFill>
                  <a:latin typeface="HK Grotesk Light"/>
                </a:rPr>
                <a:t>Prema</a:t>
              </a:r>
              <a:r>
                <a:rPr lang="en-US" sz="1400" dirty="0">
                  <a:solidFill>
                    <a:srgbClr val="000000"/>
                  </a:solidFill>
                  <a:latin typeface="HK Grotesk Light"/>
                </a:rPr>
                <a:t> </a:t>
              </a:r>
              <a:r>
                <a:rPr lang="en-US" sz="1400" dirty="0" err="1">
                  <a:solidFill>
                    <a:srgbClr val="000000"/>
                  </a:solidFill>
                  <a:latin typeface="HK Grotesk Light"/>
                </a:rPr>
                <a:t>Kurien</a:t>
              </a:r>
              <a:r>
                <a:rPr lang="en-US" sz="1400" dirty="0">
                  <a:solidFill>
                    <a:srgbClr val="000000"/>
                  </a:solidFill>
                  <a:latin typeface="HK Grotesk Light"/>
                </a:rPr>
                <a:t>, Syracuse University </a:t>
              </a:r>
            </a:p>
          </p:txBody>
        </p:sp>
        <p:sp>
          <p:nvSpPr>
            <p:cNvPr id="6" name="TextBox 6"/>
            <p:cNvSpPr txBox="1"/>
            <p:nvPr/>
          </p:nvSpPr>
          <p:spPr>
            <a:xfrm>
              <a:off x="0" y="746123"/>
              <a:ext cx="5490502" cy="345440"/>
            </a:xfrm>
            <a:prstGeom prst="rect">
              <a:avLst/>
            </a:prstGeom>
          </p:spPr>
          <p:txBody>
            <a:bodyPr lIns="0" tIns="0" rIns="0" bIns="0" rtlCol="0" anchor="t">
              <a:spAutoFit/>
            </a:bodyPr>
            <a:lstStyle/>
            <a:p>
              <a:pPr>
                <a:lnSpc>
                  <a:spcPts val="2040"/>
                </a:lnSpc>
              </a:pPr>
              <a:r>
                <a:rPr lang="en-US" sz="1700">
                  <a:solidFill>
                    <a:srgbClr val="000000"/>
                  </a:solidFill>
                  <a:latin typeface="HK Grotesk Bold"/>
                </a:rPr>
                <a:t>Introduction</a:t>
              </a:r>
            </a:p>
          </p:txBody>
        </p:sp>
        <p:sp>
          <p:nvSpPr>
            <p:cNvPr id="7" name="TextBox 7"/>
            <p:cNvSpPr txBox="1"/>
            <p:nvPr/>
          </p:nvSpPr>
          <p:spPr>
            <a:xfrm>
              <a:off x="0" y="9525"/>
              <a:ext cx="1008269" cy="407035"/>
            </a:xfrm>
            <a:prstGeom prst="rect">
              <a:avLst/>
            </a:prstGeom>
          </p:spPr>
          <p:txBody>
            <a:bodyPr lIns="0" tIns="0" rIns="0" bIns="0" rtlCol="0" anchor="t">
              <a:spAutoFit/>
            </a:bodyPr>
            <a:lstStyle/>
            <a:p>
              <a:pPr>
                <a:lnSpc>
                  <a:spcPts val="2310"/>
                </a:lnSpc>
              </a:pPr>
              <a:r>
                <a:rPr lang="en-US" sz="2100">
                  <a:solidFill>
                    <a:srgbClr val="000000"/>
                  </a:solidFill>
                  <a:latin typeface="HK Grotesk Light Bold"/>
                </a:rPr>
                <a:t>01</a:t>
              </a:r>
            </a:p>
          </p:txBody>
        </p:sp>
      </p:grpSp>
      <p:grpSp>
        <p:nvGrpSpPr>
          <p:cNvPr id="8" name="Group 8"/>
          <p:cNvGrpSpPr/>
          <p:nvPr/>
        </p:nvGrpSpPr>
        <p:grpSpPr>
          <a:xfrm>
            <a:off x="13129157" y="1028700"/>
            <a:ext cx="4117876" cy="2143959"/>
            <a:chOff x="0" y="0"/>
            <a:chExt cx="5490502" cy="2858611"/>
          </a:xfrm>
        </p:grpSpPr>
        <p:sp>
          <p:nvSpPr>
            <p:cNvPr id="9" name="AutoShape 9"/>
            <p:cNvSpPr/>
            <p:nvPr/>
          </p:nvSpPr>
          <p:spPr>
            <a:xfrm rot="-10800000">
              <a:off x="0" y="500220"/>
              <a:ext cx="345923" cy="12700"/>
            </a:xfrm>
            <a:prstGeom prst="rect">
              <a:avLst/>
            </a:prstGeom>
            <a:solidFill>
              <a:srgbClr val="000000"/>
            </a:solidFill>
          </p:spPr>
        </p:sp>
        <p:sp>
          <p:nvSpPr>
            <p:cNvPr id="10" name="AutoShape 10"/>
            <p:cNvSpPr/>
            <p:nvPr/>
          </p:nvSpPr>
          <p:spPr>
            <a:xfrm rot="-10800000">
              <a:off x="0" y="500220"/>
              <a:ext cx="345923" cy="12700"/>
            </a:xfrm>
            <a:prstGeom prst="rect">
              <a:avLst/>
            </a:prstGeom>
            <a:solidFill>
              <a:srgbClr val="000000"/>
            </a:solidFill>
          </p:spPr>
        </p:sp>
        <p:sp>
          <p:nvSpPr>
            <p:cNvPr id="11" name="TextBox 11"/>
            <p:cNvSpPr txBox="1"/>
            <p:nvPr/>
          </p:nvSpPr>
          <p:spPr>
            <a:xfrm>
              <a:off x="0" y="2289651"/>
              <a:ext cx="5490502" cy="568960"/>
            </a:xfrm>
            <a:prstGeom prst="rect">
              <a:avLst/>
            </a:prstGeom>
          </p:spPr>
          <p:txBody>
            <a:bodyPr lIns="0" tIns="0" rIns="0" bIns="0" rtlCol="0" anchor="t">
              <a:spAutoFit/>
            </a:bodyPr>
            <a:lstStyle/>
            <a:p>
              <a:pPr>
                <a:lnSpc>
                  <a:spcPts val="1680"/>
                </a:lnSpc>
              </a:pPr>
              <a:r>
                <a:rPr lang="en-US" sz="1400">
                  <a:solidFill>
                    <a:srgbClr val="000000"/>
                  </a:solidFill>
                  <a:latin typeface="HK Grotesk Light"/>
                </a:rPr>
                <a:t>Samia Huq</a:t>
              </a:r>
            </a:p>
            <a:p>
              <a:pPr>
                <a:lnSpc>
                  <a:spcPts val="1680"/>
                </a:lnSpc>
              </a:pPr>
              <a:endParaRPr lang="en-US" sz="1400">
                <a:solidFill>
                  <a:srgbClr val="000000"/>
                </a:solidFill>
                <a:latin typeface="HK Grotesk Light"/>
              </a:endParaRPr>
            </a:p>
          </p:txBody>
        </p:sp>
        <p:sp>
          <p:nvSpPr>
            <p:cNvPr id="12" name="TextBox 12"/>
            <p:cNvSpPr txBox="1"/>
            <p:nvPr/>
          </p:nvSpPr>
          <p:spPr>
            <a:xfrm>
              <a:off x="0" y="646531"/>
              <a:ext cx="5490502" cy="1310005"/>
            </a:xfrm>
            <a:prstGeom prst="rect">
              <a:avLst/>
            </a:prstGeom>
          </p:spPr>
          <p:txBody>
            <a:bodyPr lIns="0" tIns="0" rIns="0" bIns="0" rtlCol="0" anchor="t">
              <a:spAutoFit/>
            </a:bodyPr>
            <a:lstStyle/>
            <a:p>
              <a:pPr>
                <a:lnSpc>
                  <a:spcPts val="1920"/>
                </a:lnSpc>
              </a:pPr>
              <a:r>
                <a:rPr lang="en-US" sz="1600">
                  <a:solidFill>
                    <a:srgbClr val="000000"/>
                  </a:solidFill>
                  <a:latin typeface="HK Grotesk Bold"/>
                </a:rPr>
                <a:t>Seeking Certainty, Security and Spirituality: Religious Conditioning and Global Aspirations amongst Female University Students in Bangladesh</a:t>
              </a:r>
            </a:p>
          </p:txBody>
        </p:sp>
        <p:sp>
          <p:nvSpPr>
            <p:cNvPr id="13" name="TextBox 13"/>
            <p:cNvSpPr txBox="1"/>
            <p:nvPr/>
          </p:nvSpPr>
          <p:spPr>
            <a:xfrm>
              <a:off x="0" y="19050"/>
              <a:ext cx="1008269" cy="326390"/>
            </a:xfrm>
            <a:prstGeom prst="rect">
              <a:avLst/>
            </a:prstGeom>
          </p:spPr>
          <p:txBody>
            <a:bodyPr lIns="0" tIns="0" rIns="0" bIns="0" rtlCol="0" anchor="t">
              <a:spAutoFit/>
            </a:bodyPr>
            <a:lstStyle/>
            <a:p>
              <a:pPr>
                <a:lnSpc>
                  <a:spcPts val="1870"/>
                </a:lnSpc>
              </a:pPr>
              <a:r>
                <a:rPr lang="en-US" sz="1700">
                  <a:solidFill>
                    <a:srgbClr val="000000"/>
                  </a:solidFill>
                  <a:latin typeface="HK Grotesk Light Bold"/>
                </a:rPr>
                <a:t>05</a:t>
              </a:r>
            </a:p>
          </p:txBody>
        </p:sp>
      </p:grpSp>
      <p:grpSp>
        <p:nvGrpSpPr>
          <p:cNvPr id="14" name="Group 14"/>
          <p:cNvGrpSpPr/>
          <p:nvPr/>
        </p:nvGrpSpPr>
        <p:grpSpPr>
          <a:xfrm>
            <a:off x="13129157" y="6459809"/>
            <a:ext cx="4130143" cy="1765134"/>
            <a:chOff x="0" y="0"/>
            <a:chExt cx="5506857" cy="2353512"/>
          </a:xfrm>
        </p:grpSpPr>
        <p:sp>
          <p:nvSpPr>
            <p:cNvPr id="15" name="AutoShape 15"/>
            <p:cNvSpPr/>
            <p:nvPr/>
          </p:nvSpPr>
          <p:spPr>
            <a:xfrm rot="-10800000">
              <a:off x="0" y="520540"/>
              <a:ext cx="345923" cy="12700"/>
            </a:xfrm>
            <a:prstGeom prst="rect">
              <a:avLst/>
            </a:prstGeom>
            <a:solidFill>
              <a:srgbClr val="000000"/>
            </a:solidFill>
          </p:spPr>
        </p:sp>
        <p:sp>
          <p:nvSpPr>
            <p:cNvPr id="16" name="AutoShape 16"/>
            <p:cNvSpPr/>
            <p:nvPr/>
          </p:nvSpPr>
          <p:spPr>
            <a:xfrm rot="-10800000">
              <a:off x="0" y="520540"/>
              <a:ext cx="345923" cy="12700"/>
            </a:xfrm>
            <a:prstGeom prst="rect">
              <a:avLst/>
            </a:prstGeom>
            <a:solidFill>
              <a:srgbClr val="000000"/>
            </a:solidFill>
          </p:spPr>
        </p:sp>
        <p:sp>
          <p:nvSpPr>
            <p:cNvPr id="17" name="TextBox 17"/>
            <p:cNvSpPr txBox="1"/>
            <p:nvPr/>
          </p:nvSpPr>
          <p:spPr>
            <a:xfrm>
              <a:off x="16356" y="1703272"/>
              <a:ext cx="5490502" cy="650240"/>
            </a:xfrm>
            <a:prstGeom prst="rect">
              <a:avLst/>
            </a:prstGeom>
          </p:spPr>
          <p:txBody>
            <a:bodyPr lIns="0" tIns="0" rIns="0" bIns="0" rtlCol="0" anchor="t">
              <a:spAutoFit/>
            </a:bodyPr>
            <a:lstStyle/>
            <a:p>
              <a:pPr>
                <a:lnSpc>
                  <a:spcPts val="1680"/>
                </a:lnSpc>
              </a:pPr>
              <a:r>
                <a:rPr lang="en-US" sz="1400">
                  <a:solidFill>
                    <a:srgbClr val="000000"/>
                  </a:solidFill>
                  <a:latin typeface="HK Grotesk Light"/>
                </a:rPr>
                <a:t>Shoma Choudhury Lahiri </a:t>
              </a:r>
            </a:p>
            <a:p>
              <a:pPr>
                <a:lnSpc>
                  <a:spcPts val="2160"/>
                </a:lnSpc>
              </a:pPr>
              <a:endParaRPr lang="en-US" sz="1400">
                <a:solidFill>
                  <a:srgbClr val="000000"/>
                </a:solidFill>
                <a:latin typeface="HK Grotesk Light"/>
              </a:endParaRPr>
            </a:p>
          </p:txBody>
        </p:sp>
        <p:sp>
          <p:nvSpPr>
            <p:cNvPr id="18" name="TextBox 18"/>
            <p:cNvSpPr txBox="1"/>
            <p:nvPr/>
          </p:nvSpPr>
          <p:spPr>
            <a:xfrm>
              <a:off x="16356" y="710392"/>
              <a:ext cx="5490502" cy="659765"/>
            </a:xfrm>
            <a:prstGeom prst="rect">
              <a:avLst/>
            </a:prstGeom>
          </p:spPr>
          <p:txBody>
            <a:bodyPr lIns="0" tIns="0" rIns="0" bIns="0" rtlCol="0" anchor="t">
              <a:spAutoFit/>
            </a:bodyPr>
            <a:lstStyle/>
            <a:p>
              <a:pPr>
                <a:lnSpc>
                  <a:spcPts val="1920"/>
                </a:lnSpc>
              </a:pPr>
              <a:r>
                <a:rPr lang="en-US" sz="1600">
                  <a:solidFill>
                    <a:srgbClr val="000000"/>
                  </a:solidFill>
                  <a:latin typeface="HK Grotesk Bold"/>
                </a:rPr>
                <a:t>Women’s Struggles over Religion and Citizenship in Contemporary India</a:t>
              </a:r>
            </a:p>
          </p:txBody>
        </p:sp>
        <p:sp>
          <p:nvSpPr>
            <p:cNvPr id="19" name="TextBox 19"/>
            <p:cNvSpPr txBox="1"/>
            <p:nvPr/>
          </p:nvSpPr>
          <p:spPr>
            <a:xfrm>
              <a:off x="0" y="19050"/>
              <a:ext cx="1008269" cy="346710"/>
            </a:xfrm>
            <a:prstGeom prst="rect">
              <a:avLst/>
            </a:prstGeom>
          </p:spPr>
          <p:txBody>
            <a:bodyPr lIns="0" tIns="0" rIns="0" bIns="0" rtlCol="0" anchor="t">
              <a:spAutoFit/>
            </a:bodyPr>
            <a:lstStyle/>
            <a:p>
              <a:pPr>
                <a:lnSpc>
                  <a:spcPts val="1980"/>
                </a:lnSpc>
              </a:pPr>
              <a:r>
                <a:rPr lang="en-US" sz="1800">
                  <a:solidFill>
                    <a:srgbClr val="000000"/>
                  </a:solidFill>
                  <a:latin typeface="HK Grotesk Light Bold"/>
                </a:rPr>
                <a:t>06</a:t>
              </a:r>
            </a:p>
          </p:txBody>
        </p:sp>
      </p:grpSp>
      <p:grpSp>
        <p:nvGrpSpPr>
          <p:cNvPr id="21" name="Group 21"/>
          <p:cNvGrpSpPr/>
          <p:nvPr/>
        </p:nvGrpSpPr>
        <p:grpSpPr>
          <a:xfrm>
            <a:off x="8263646" y="3172659"/>
            <a:ext cx="3945183" cy="1934608"/>
            <a:chOff x="0" y="0"/>
            <a:chExt cx="5260244" cy="2579478"/>
          </a:xfrm>
        </p:grpSpPr>
        <p:sp>
          <p:nvSpPr>
            <p:cNvPr id="22" name="AutoShape 22"/>
            <p:cNvSpPr/>
            <p:nvPr/>
          </p:nvSpPr>
          <p:spPr>
            <a:xfrm rot="-10800000">
              <a:off x="0" y="557114"/>
              <a:ext cx="331416" cy="12167"/>
            </a:xfrm>
            <a:prstGeom prst="rect">
              <a:avLst/>
            </a:prstGeom>
            <a:solidFill>
              <a:srgbClr val="000000"/>
            </a:solidFill>
          </p:spPr>
        </p:sp>
        <p:sp>
          <p:nvSpPr>
            <p:cNvPr id="23" name="TextBox 23"/>
            <p:cNvSpPr txBox="1"/>
            <p:nvPr/>
          </p:nvSpPr>
          <p:spPr>
            <a:xfrm>
              <a:off x="0" y="2010518"/>
              <a:ext cx="5260244" cy="568960"/>
            </a:xfrm>
            <a:prstGeom prst="rect">
              <a:avLst/>
            </a:prstGeom>
          </p:spPr>
          <p:txBody>
            <a:bodyPr lIns="0" tIns="0" rIns="0" bIns="0" rtlCol="0" anchor="t">
              <a:spAutoFit/>
            </a:bodyPr>
            <a:lstStyle/>
            <a:p>
              <a:pPr>
                <a:lnSpc>
                  <a:spcPts val="1680"/>
                </a:lnSpc>
              </a:pPr>
              <a:r>
                <a:rPr lang="en-US" sz="1400">
                  <a:solidFill>
                    <a:srgbClr val="000000"/>
                  </a:solidFill>
                  <a:latin typeface="HK Grotesk Light"/>
                </a:rPr>
                <a:t>Nazli Kibria , Bandana Purkayastha  Anjana Narayan , Koyel Khan  &amp;Farhan Navid Yousaf</a:t>
              </a:r>
            </a:p>
          </p:txBody>
        </p:sp>
        <p:sp>
          <p:nvSpPr>
            <p:cNvPr id="24" name="TextBox 24"/>
            <p:cNvSpPr txBox="1"/>
            <p:nvPr/>
          </p:nvSpPr>
          <p:spPr>
            <a:xfrm>
              <a:off x="0" y="696328"/>
              <a:ext cx="5260244" cy="995045"/>
            </a:xfrm>
            <a:prstGeom prst="rect">
              <a:avLst/>
            </a:prstGeom>
          </p:spPr>
          <p:txBody>
            <a:bodyPr lIns="0" tIns="0" rIns="0" bIns="0" rtlCol="0" anchor="t">
              <a:spAutoFit/>
            </a:bodyPr>
            <a:lstStyle/>
            <a:p>
              <a:pPr>
                <a:lnSpc>
                  <a:spcPts val="1939"/>
                </a:lnSpc>
              </a:pPr>
              <a:r>
                <a:rPr lang="en-US" sz="1616" dirty="0">
                  <a:solidFill>
                    <a:srgbClr val="000000"/>
                  </a:solidFill>
                  <a:latin typeface="HK Grotesk Bold"/>
                </a:rPr>
                <a:t>Living religions across transnational spaces: Experiences of South Asian American Hindu and Muslim women</a:t>
              </a:r>
            </a:p>
          </p:txBody>
        </p:sp>
        <p:sp>
          <p:nvSpPr>
            <p:cNvPr id="25" name="TextBox 25"/>
            <p:cNvSpPr txBox="1"/>
            <p:nvPr/>
          </p:nvSpPr>
          <p:spPr>
            <a:xfrm>
              <a:off x="0" y="19050"/>
              <a:ext cx="965985" cy="389775"/>
            </a:xfrm>
            <a:prstGeom prst="rect">
              <a:avLst/>
            </a:prstGeom>
          </p:spPr>
          <p:txBody>
            <a:bodyPr lIns="0" tIns="0" rIns="0" bIns="0" rtlCol="0" anchor="t">
              <a:spAutoFit/>
            </a:bodyPr>
            <a:lstStyle/>
            <a:p>
              <a:pPr>
                <a:lnSpc>
                  <a:spcPts val="2213"/>
                </a:lnSpc>
              </a:pPr>
              <a:r>
                <a:rPr lang="en-US" sz="2011">
                  <a:solidFill>
                    <a:srgbClr val="000000"/>
                  </a:solidFill>
                  <a:latin typeface="HK Grotesk Light Bold"/>
                </a:rPr>
                <a:t>02</a:t>
              </a:r>
            </a:p>
          </p:txBody>
        </p:sp>
      </p:grpSp>
      <p:grpSp>
        <p:nvGrpSpPr>
          <p:cNvPr id="26" name="Group 26"/>
          <p:cNvGrpSpPr/>
          <p:nvPr/>
        </p:nvGrpSpPr>
        <p:grpSpPr>
          <a:xfrm>
            <a:off x="8263646" y="6459809"/>
            <a:ext cx="3291349" cy="2041695"/>
            <a:chOff x="0" y="0"/>
            <a:chExt cx="4388465" cy="2722261"/>
          </a:xfrm>
        </p:grpSpPr>
        <p:sp>
          <p:nvSpPr>
            <p:cNvPr id="27" name="AutoShape 27"/>
            <p:cNvSpPr/>
            <p:nvPr/>
          </p:nvSpPr>
          <p:spPr>
            <a:xfrm rot="-10800000">
              <a:off x="0" y="464783"/>
              <a:ext cx="276490" cy="10151"/>
            </a:xfrm>
            <a:prstGeom prst="rect">
              <a:avLst/>
            </a:prstGeom>
            <a:solidFill>
              <a:srgbClr val="000000"/>
            </a:solidFill>
          </p:spPr>
        </p:sp>
        <p:sp>
          <p:nvSpPr>
            <p:cNvPr id="28" name="AutoShape 28"/>
            <p:cNvSpPr/>
            <p:nvPr/>
          </p:nvSpPr>
          <p:spPr>
            <a:xfrm rot="-10800000">
              <a:off x="0" y="464783"/>
              <a:ext cx="276490" cy="10151"/>
            </a:xfrm>
            <a:prstGeom prst="rect">
              <a:avLst/>
            </a:prstGeom>
            <a:solidFill>
              <a:srgbClr val="000000"/>
            </a:solidFill>
          </p:spPr>
        </p:sp>
        <p:sp>
          <p:nvSpPr>
            <p:cNvPr id="29" name="TextBox 29"/>
            <p:cNvSpPr txBox="1"/>
            <p:nvPr/>
          </p:nvSpPr>
          <p:spPr>
            <a:xfrm>
              <a:off x="0" y="1835698"/>
              <a:ext cx="4388465" cy="886562"/>
            </a:xfrm>
            <a:prstGeom prst="rect">
              <a:avLst/>
            </a:prstGeom>
          </p:spPr>
          <p:txBody>
            <a:bodyPr lIns="0" tIns="0" rIns="0" bIns="0" rtlCol="0" anchor="t">
              <a:spAutoFit/>
            </a:bodyPr>
            <a:lstStyle/>
            <a:p>
              <a:pPr>
                <a:lnSpc>
                  <a:spcPts val="1726"/>
                </a:lnSpc>
              </a:pPr>
              <a:r>
                <a:rPr lang="en-US" sz="1438">
                  <a:solidFill>
                    <a:srgbClr val="000000"/>
                  </a:solidFill>
                  <a:latin typeface="HK Grotesk Light"/>
                </a:rPr>
                <a:t>Aparna Rayaprol, Anushyama Mukherjee and Pitheli Jimo</a:t>
              </a:r>
            </a:p>
            <a:p>
              <a:pPr>
                <a:lnSpc>
                  <a:spcPts val="1726"/>
                </a:lnSpc>
              </a:pPr>
              <a:endParaRPr lang="en-US" sz="1438">
                <a:solidFill>
                  <a:srgbClr val="000000"/>
                </a:solidFill>
                <a:latin typeface="HK Grotesk Light"/>
              </a:endParaRPr>
            </a:p>
          </p:txBody>
        </p:sp>
        <p:sp>
          <p:nvSpPr>
            <p:cNvPr id="30" name="TextBox 30"/>
            <p:cNvSpPr txBox="1"/>
            <p:nvPr/>
          </p:nvSpPr>
          <p:spPr>
            <a:xfrm>
              <a:off x="0" y="594959"/>
              <a:ext cx="4388465" cy="984011"/>
            </a:xfrm>
            <a:prstGeom prst="rect">
              <a:avLst/>
            </a:prstGeom>
          </p:spPr>
          <p:txBody>
            <a:bodyPr lIns="0" tIns="0" rIns="0" bIns="0" rtlCol="0" anchor="t">
              <a:spAutoFit/>
            </a:bodyPr>
            <a:lstStyle/>
            <a:p>
              <a:pPr>
                <a:lnSpc>
                  <a:spcPts val="1918"/>
                </a:lnSpc>
              </a:pPr>
              <a:r>
                <a:rPr lang="en-US" sz="1598">
                  <a:solidFill>
                    <a:srgbClr val="000000"/>
                  </a:solidFill>
                  <a:latin typeface="HK Grotesk Bold"/>
                </a:rPr>
                <a:t>Return Migration and Religious Transformation among Hindu and Muslim Women in Hyderabad</a:t>
              </a:r>
            </a:p>
          </p:txBody>
        </p:sp>
        <p:sp>
          <p:nvSpPr>
            <p:cNvPr id="31" name="TextBox 31"/>
            <p:cNvSpPr txBox="1"/>
            <p:nvPr/>
          </p:nvSpPr>
          <p:spPr>
            <a:xfrm>
              <a:off x="0" y="19050"/>
              <a:ext cx="805893" cy="322020"/>
            </a:xfrm>
            <a:prstGeom prst="rect">
              <a:avLst/>
            </a:prstGeom>
          </p:spPr>
          <p:txBody>
            <a:bodyPr lIns="0" tIns="0" rIns="0" bIns="0" rtlCol="0" anchor="t">
              <a:spAutoFit/>
            </a:bodyPr>
            <a:lstStyle/>
            <a:p>
              <a:pPr>
                <a:lnSpc>
                  <a:spcPts val="1846"/>
                </a:lnSpc>
              </a:pPr>
              <a:r>
                <a:rPr lang="en-US" sz="1678">
                  <a:solidFill>
                    <a:srgbClr val="000000"/>
                  </a:solidFill>
                  <a:latin typeface="HK Grotesk Light Bold"/>
                </a:rPr>
                <a:t>03</a:t>
              </a:r>
            </a:p>
          </p:txBody>
        </p:sp>
      </p:grpSp>
      <p:grpSp>
        <p:nvGrpSpPr>
          <p:cNvPr id="32" name="Group 32"/>
          <p:cNvGrpSpPr/>
          <p:nvPr/>
        </p:nvGrpSpPr>
        <p:grpSpPr>
          <a:xfrm>
            <a:off x="13129157" y="3506991"/>
            <a:ext cx="3291349" cy="2041695"/>
            <a:chOff x="0" y="0"/>
            <a:chExt cx="4388465" cy="2722261"/>
          </a:xfrm>
        </p:grpSpPr>
        <p:sp>
          <p:nvSpPr>
            <p:cNvPr id="33" name="AutoShape 33"/>
            <p:cNvSpPr/>
            <p:nvPr/>
          </p:nvSpPr>
          <p:spPr>
            <a:xfrm rot="-10800000">
              <a:off x="0" y="464783"/>
              <a:ext cx="276490" cy="10151"/>
            </a:xfrm>
            <a:prstGeom prst="rect">
              <a:avLst/>
            </a:prstGeom>
            <a:solidFill>
              <a:srgbClr val="000000"/>
            </a:solidFill>
          </p:spPr>
        </p:sp>
        <p:sp>
          <p:nvSpPr>
            <p:cNvPr id="34" name="AutoShape 34"/>
            <p:cNvSpPr/>
            <p:nvPr/>
          </p:nvSpPr>
          <p:spPr>
            <a:xfrm rot="-10800000">
              <a:off x="0" y="464783"/>
              <a:ext cx="276490" cy="10151"/>
            </a:xfrm>
            <a:prstGeom prst="rect">
              <a:avLst/>
            </a:prstGeom>
            <a:solidFill>
              <a:srgbClr val="000000"/>
            </a:solidFill>
          </p:spPr>
        </p:sp>
        <p:sp>
          <p:nvSpPr>
            <p:cNvPr id="35" name="TextBox 35"/>
            <p:cNvSpPr txBox="1"/>
            <p:nvPr/>
          </p:nvSpPr>
          <p:spPr>
            <a:xfrm>
              <a:off x="0" y="1835698"/>
              <a:ext cx="4388465" cy="886562"/>
            </a:xfrm>
            <a:prstGeom prst="rect">
              <a:avLst/>
            </a:prstGeom>
          </p:spPr>
          <p:txBody>
            <a:bodyPr lIns="0" tIns="0" rIns="0" bIns="0" rtlCol="0" anchor="t">
              <a:spAutoFit/>
            </a:bodyPr>
            <a:lstStyle/>
            <a:p>
              <a:pPr>
                <a:lnSpc>
                  <a:spcPts val="1726"/>
                </a:lnSpc>
              </a:pPr>
              <a:r>
                <a:rPr lang="en-US" sz="1438">
                  <a:solidFill>
                    <a:srgbClr val="000000"/>
                  </a:solidFill>
                  <a:latin typeface="HK Grotesk Light"/>
                </a:rPr>
                <a:t>Neela Bhattacharya Saxena </a:t>
              </a:r>
            </a:p>
            <a:p>
              <a:pPr>
                <a:lnSpc>
                  <a:spcPts val="1726"/>
                </a:lnSpc>
              </a:pPr>
              <a:endParaRPr lang="en-US" sz="1438">
                <a:solidFill>
                  <a:srgbClr val="000000"/>
                </a:solidFill>
                <a:latin typeface="HK Grotesk Light"/>
              </a:endParaRPr>
            </a:p>
            <a:p>
              <a:pPr>
                <a:lnSpc>
                  <a:spcPts val="1726"/>
                </a:lnSpc>
              </a:pPr>
              <a:endParaRPr lang="en-US" sz="1438">
                <a:solidFill>
                  <a:srgbClr val="000000"/>
                </a:solidFill>
                <a:latin typeface="HK Grotesk Light"/>
              </a:endParaRPr>
            </a:p>
          </p:txBody>
        </p:sp>
        <p:sp>
          <p:nvSpPr>
            <p:cNvPr id="36" name="TextBox 36"/>
            <p:cNvSpPr txBox="1"/>
            <p:nvPr/>
          </p:nvSpPr>
          <p:spPr>
            <a:xfrm>
              <a:off x="0" y="594959"/>
              <a:ext cx="4388465" cy="984011"/>
            </a:xfrm>
            <a:prstGeom prst="rect">
              <a:avLst/>
            </a:prstGeom>
          </p:spPr>
          <p:txBody>
            <a:bodyPr lIns="0" tIns="0" rIns="0" bIns="0" rtlCol="0" anchor="t">
              <a:spAutoFit/>
            </a:bodyPr>
            <a:lstStyle/>
            <a:p>
              <a:pPr>
                <a:lnSpc>
                  <a:spcPts val="1918"/>
                </a:lnSpc>
              </a:pPr>
              <a:r>
                <a:rPr lang="en-US" sz="1598">
                  <a:solidFill>
                    <a:srgbClr val="000000"/>
                  </a:solidFill>
                  <a:latin typeface="HK Grotesk Bold"/>
                </a:rPr>
                <a:t>Women and Goddesses of Tantric India: A Liberatory Antidote to “Hindu” Nationalist Politics</a:t>
              </a:r>
            </a:p>
          </p:txBody>
        </p:sp>
        <p:sp>
          <p:nvSpPr>
            <p:cNvPr id="37" name="TextBox 37"/>
            <p:cNvSpPr txBox="1"/>
            <p:nvPr/>
          </p:nvSpPr>
          <p:spPr>
            <a:xfrm>
              <a:off x="0" y="19050"/>
              <a:ext cx="805893" cy="322020"/>
            </a:xfrm>
            <a:prstGeom prst="rect">
              <a:avLst/>
            </a:prstGeom>
          </p:spPr>
          <p:txBody>
            <a:bodyPr lIns="0" tIns="0" rIns="0" bIns="0" rtlCol="0" anchor="t">
              <a:spAutoFit/>
            </a:bodyPr>
            <a:lstStyle/>
            <a:p>
              <a:pPr>
                <a:lnSpc>
                  <a:spcPts val="1846"/>
                </a:lnSpc>
              </a:pPr>
              <a:r>
                <a:rPr lang="en-US" sz="1678">
                  <a:solidFill>
                    <a:srgbClr val="000000"/>
                  </a:solidFill>
                  <a:latin typeface="HK Grotesk Light Bold"/>
                </a:rPr>
                <a:t>04</a:t>
              </a:r>
            </a:p>
          </p:txBody>
        </p:sp>
      </p:grpSp>
      <p:sp>
        <p:nvSpPr>
          <p:cNvPr id="38" name="AutoShape 19">
            <a:extLst>
              <a:ext uri="{FF2B5EF4-FFF2-40B4-BE49-F238E27FC236}">
                <a16:creationId xmlns:a16="http://schemas.microsoft.com/office/drawing/2014/main" id="{9547EA20-38D5-DC4F-950E-A8982FB4ECD7}"/>
              </a:ext>
            </a:extLst>
          </p:cNvPr>
          <p:cNvSpPr/>
          <p:nvPr/>
        </p:nvSpPr>
        <p:spPr>
          <a:xfrm rot="5400000" flipV="1">
            <a:off x="2492051" y="5120642"/>
            <a:ext cx="10287000" cy="45719"/>
          </a:xfrm>
          <a:prstGeom prst="rect">
            <a:avLst/>
          </a:prstGeom>
          <a:solidFill>
            <a:srgbClr val="242424"/>
          </a:solidFill>
        </p:spPr>
      </p:sp>
      <p:sp>
        <p:nvSpPr>
          <p:cNvPr id="39" name="Footer Placeholder 38">
            <a:extLst>
              <a:ext uri="{FF2B5EF4-FFF2-40B4-BE49-F238E27FC236}">
                <a16:creationId xmlns:a16="http://schemas.microsoft.com/office/drawing/2014/main" id="{21776184-B937-034E-B53A-8C5F2711F827}"/>
              </a:ext>
            </a:extLst>
          </p:cNvPr>
          <p:cNvSpPr>
            <a:spLocks noGrp="1"/>
          </p:cNvSpPr>
          <p:nvPr>
            <p:ph type="ftr" sz="quarter" idx="11"/>
          </p:nvPr>
        </p:nvSpPr>
        <p:spPr>
          <a:xfrm>
            <a:off x="14797243" y="9655408"/>
            <a:ext cx="2895600" cy="365125"/>
          </a:xfrm>
        </p:spPr>
        <p:txBody>
          <a:bodyPr/>
          <a:lstStyle/>
          <a:p>
            <a:r>
              <a:rPr lang="en-US" dirty="0"/>
              <a:t>11/12</a:t>
            </a:r>
          </a:p>
        </p:txBody>
      </p:sp>
      <p:sp>
        <p:nvSpPr>
          <p:cNvPr id="40" name="Slide Number Placeholder 39">
            <a:extLst>
              <a:ext uri="{FF2B5EF4-FFF2-40B4-BE49-F238E27FC236}">
                <a16:creationId xmlns:a16="http://schemas.microsoft.com/office/drawing/2014/main" id="{4E1DDAF3-4BBD-0147-A596-D2AF2A7387DB}"/>
              </a:ext>
            </a:extLst>
          </p:cNvPr>
          <p:cNvSpPr>
            <a:spLocks noGrp="1"/>
          </p:cNvSpPr>
          <p:nvPr>
            <p:ph type="sldNum" sz="quarter" idx="12"/>
          </p:nvPr>
        </p:nvSpPr>
        <p:spPr/>
        <p:txBody>
          <a:bodyPr/>
          <a:lstStyle/>
          <a:p>
            <a:fld id="{B6F15528-21DE-4FAA-801E-634DDDAF4B2B}"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1F1F1"/>
        </a:solidFill>
        <a:effectLst/>
      </p:bgPr>
    </p:bg>
    <p:spTree>
      <p:nvGrpSpPr>
        <p:cNvPr id="1" name=""/>
        <p:cNvGrpSpPr/>
        <p:nvPr/>
      </p:nvGrpSpPr>
      <p:grpSpPr>
        <a:xfrm>
          <a:off x="0" y="0"/>
          <a:ext cx="0" cy="0"/>
          <a:chOff x="0" y="0"/>
          <a:chExt cx="0" cy="0"/>
        </a:xfrm>
      </p:grpSpPr>
      <p:sp>
        <p:nvSpPr>
          <p:cNvPr id="2" name="TextBox 2"/>
          <p:cNvSpPr txBox="1"/>
          <p:nvPr/>
        </p:nvSpPr>
        <p:spPr>
          <a:xfrm>
            <a:off x="1468896" y="3724511"/>
            <a:ext cx="5307456" cy="3241040"/>
          </a:xfrm>
          <a:prstGeom prst="rect">
            <a:avLst/>
          </a:prstGeom>
        </p:spPr>
        <p:txBody>
          <a:bodyPr lIns="0" tIns="0" rIns="0" bIns="0" rtlCol="0" anchor="t">
            <a:spAutoFit/>
          </a:bodyPr>
          <a:lstStyle/>
          <a:p>
            <a:pPr>
              <a:lnSpc>
                <a:spcPts val="7700"/>
              </a:lnSpc>
            </a:pPr>
            <a:r>
              <a:rPr lang="en-US" sz="6999" dirty="0">
                <a:solidFill>
                  <a:srgbClr val="000000"/>
                </a:solidFill>
                <a:latin typeface="HK Grotesk Bold Bold"/>
              </a:rPr>
              <a:t>Publications</a:t>
            </a:r>
          </a:p>
          <a:p>
            <a:pPr>
              <a:lnSpc>
                <a:spcPts val="3520"/>
              </a:lnSpc>
            </a:pPr>
            <a:endParaRPr lang="en-US" sz="6999" dirty="0">
              <a:solidFill>
                <a:srgbClr val="000000"/>
              </a:solidFill>
              <a:latin typeface="HK Grotesk Bold Bold"/>
            </a:endParaRPr>
          </a:p>
          <a:p>
            <a:pPr>
              <a:lnSpc>
                <a:spcPts val="7039"/>
              </a:lnSpc>
            </a:pPr>
            <a:endParaRPr lang="en-US" sz="6999" dirty="0">
              <a:solidFill>
                <a:srgbClr val="000000"/>
              </a:solidFill>
              <a:latin typeface="HK Grotesk Bold Bold"/>
            </a:endParaRPr>
          </a:p>
          <a:p>
            <a:pPr>
              <a:lnSpc>
                <a:spcPts val="7040"/>
              </a:lnSpc>
            </a:pPr>
            <a:endParaRPr lang="en-US" sz="6999" dirty="0">
              <a:solidFill>
                <a:srgbClr val="000000"/>
              </a:solidFill>
              <a:latin typeface="HK Grotesk Bold Bold"/>
            </a:endParaRPr>
          </a:p>
        </p:txBody>
      </p:sp>
      <p:grpSp>
        <p:nvGrpSpPr>
          <p:cNvPr id="3" name="Group 3"/>
          <p:cNvGrpSpPr/>
          <p:nvPr/>
        </p:nvGrpSpPr>
        <p:grpSpPr>
          <a:xfrm>
            <a:off x="8263646" y="1028700"/>
            <a:ext cx="4117876" cy="2013389"/>
            <a:chOff x="0" y="0"/>
            <a:chExt cx="5490502" cy="2684518"/>
          </a:xfrm>
        </p:grpSpPr>
        <p:sp>
          <p:nvSpPr>
            <p:cNvPr id="4" name="AutoShape 4"/>
            <p:cNvSpPr/>
            <p:nvPr/>
          </p:nvSpPr>
          <p:spPr>
            <a:xfrm rot="-10800000">
              <a:off x="0" y="571340"/>
              <a:ext cx="345923" cy="12700"/>
            </a:xfrm>
            <a:prstGeom prst="rect">
              <a:avLst/>
            </a:prstGeom>
            <a:solidFill>
              <a:srgbClr val="000000"/>
            </a:solidFill>
          </p:spPr>
        </p:sp>
        <p:sp>
          <p:nvSpPr>
            <p:cNvPr id="5" name="TextBox 5"/>
            <p:cNvSpPr txBox="1"/>
            <p:nvPr/>
          </p:nvSpPr>
          <p:spPr>
            <a:xfrm>
              <a:off x="0" y="2115558"/>
              <a:ext cx="5490502" cy="568960"/>
            </a:xfrm>
            <a:prstGeom prst="rect">
              <a:avLst/>
            </a:prstGeom>
          </p:spPr>
          <p:txBody>
            <a:bodyPr lIns="0" tIns="0" rIns="0" bIns="0" rtlCol="0" anchor="t">
              <a:spAutoFit/>
            </a:bodyPr>
            <a:lstStyle/>
            <a:p>
              <a:pPr>
                <a:lnSpc>
                  <a:spcPts val="1680"/>
                </a:lnSpc>
              </a:pPr>
              <a:r>
                <a:rPr lang="en-US" sz="1400">
                  <a:solidFill>
                    <a:srgbClr val="000000"/>
                  </a:solidFill>
                  <a:latin typeface="HK Grotesk Light"/>
                </a:rPr>
                <a:t>Chowdhury-Lahiri, Shoma, Iwata, Miho and Purkayastha, Bandana (alphabetically listed).  </a:t>
              </a:r>
            </a:p>
          </p:txBody>
        </p:sp>
        <p:sp>
          <p:nvSpPr>
            <p:cNvPr id="6" name="TextBox 6"/>
            <p:cNvSpPr txBox="1"/>
            <p:nvPr/>
          </p:nvSpPr>
          <p:spPr>
            <a:xfrm>
              <a:off x="0" y="746123"/>
              <a:ext cx="5490502" cy="1036320"/>
            </a:xfrm>
            <a:prstGeom prst="rect">
              <a:avLst/>
            </a:prstGeom>
          </p:spPr>
          <p:txBody>
            <a:bodyPr lIns="0" tIns="0" rIns="0" bIns="0" rtlCol="0" anchor="t">
              <a:spAutoFit/>
            </a:bodyPr>
            <a:lstStyle/>
            <a:p>
              <a:pPr>
                <a:lnSpc>
                  <a:spcPts val="2040"/>
                </a:lnSpc>
              </a:pPr>
              <a:r>
                <a:rPr lang="en-US" sz="1700">
                  <a:solidFill>
                    <a:srgbClr val="000000"/>
                  </a:solidFill>
                  <a:latin typeface="HK Grotesk Bold"/>
                </a:rPr>
                <a:t>The Role of Religion in Building Terrains of Peace: </a:t>
              </a:r>
              <a:r>
                <a:rPr lang="en-US" sz="1700">
                  <a:solidFill>
                    <a:srgbClr val="000000"/>
                  </a:solidFill>
                  <a:latin typeface="HK Grotesk Bold Italics"/>
                </a:rPr>
                <a:t>Journal of Transdisciplinary Peace Praxis. </a:t>
              </a:r>
              <a:r>
                <a:rPr lang="en-US" sz="1700">
                  <a:solidFill>
                    <a:srgbClr val="000000"/>
                  </a:solidFill>
                  <a:latin typeface="HK Grotesk Bold"/>
                </a:rPr>
                <a:t>2020</a:t>
              </a:r>
            </a:p>
          </p:txBody>
        </p:sp>
        <p:sp>
          <p:nvSpPr>
            <p:cNvPr id="7" name="TextBox 7"/>
            <p:cNvSpPr txBox="1"/>
            <p:nvPr/>
          </p:nvSpPr>
          <p:spPr>
            <a:xfrm>
              <a:off x="0" y="9525"/>
              <a:ext cx="1008269" cy="407035"/>
            </a:xfrm>
            <a:prstGeom prst="rect">
              <a:avLst/>
            </a:prstGeom>
          </p:spPr>
          <p:txBody>
            <a:bodyPr lIns="0" tIns="0" rIns="0" bIns="0" rtlCol="0" anchor="t">
              <a:spAutoFit/>
            </a:bodyPr>
            <a:lstStyle/>
            <a:p>
              <a:pPr>
                <a:lnSpc>
                  <a:spcPts val="2310"/>
                </a:lnSpc>
              </a:pPr>
              <a:r>
                <a:rPr lang="en-US" sz="2100">
                  <a:solidFill>
                    <a:srgbClr val="000000"/>
                  </a:solidFill>
                  <a:latin typeface="HK Grotesk Light Bold"/>
                </a:rPr>
                <a:t>01</a:t>
              </a:r>
            </a:p>
          </p:txBody>
        </p:sp>
      </p:grpSp>
      <p:grpSp>
        <p:nvGrpSpPr>
          <p:cNvPr id="8" name="Group 8"/>
          <p:cNvGrpSpPr/>
          <p:nvPr/>
        </p:nvGrpSpPr>
        <p:grpSpPr>
          <a:xfrm>
            <a:off x="13129157" y="1028700"/>
            <a:ext cx="4117876" cy="2143959"/>
            <a:chOff x="0" y="0"/>
            <a:chExt cx="5490502" cy="2858611"/>
          </a:xfrm>
        </p:grpSpPr>
        <p:sp>
          <p:nvSpPr>
            <p:cNvPr id="9" name="AutoShape 9"/>
            <p:cNvSpPr/>
            <p:nvPr/>
          </p:nvSpPr>
          <p:spPr>
            <a:xfrm rot="-10800000">
              <a:off x="0" y="500220"/>
              <a:ext cx="345923" cy="12700"/>
            </a:xfrm>
            <a:prstGeom prst="rect">
              <a:avLst/>
            </a:prstGeom>
            <a:solidFill>
              <a:srgbClr val="000000"/>
            </a:solidFill>
          </p:spPr>
        </p:sp>
        <p:sp>
          <p:nvSpPr>
            <p:cNvPr id="10" name="AutoShape 10"/>
            <p:cNvSpPr/>
            <p:nvPr/>
          </p:nvSpPr>
          <p:spPr>
            <a:xfrm rot="-10800000">
              <a:off x="0" y="500220"/>
              <a:ext cx="345923" cy="12700"/>
            </a:xfrm>
            <a:prstGeom prst="rect">
              <a:avLst/>
            </a:prstGeom>
            <a:solidFill>
              <a:srgbClr val="000000"/>
            </a:solidFill>
          </p:spPr>
        </p:sp>
        <p:sp>
          <p:nvSpPr>
            <p:cNvPr id="11" name="TextBox 11"/>
            <p:cNvSpPr txBox="1"/>
            <p:nvPr/>
          </p:nvSpPr>
          <p:spPr>
            <a:xfrm>
              <a:off x="0" y="2289651"/>
              <a:ext cx="5490502" cy="568960"/>
            </a:xfrm>
            <a:prstGeom prst="rect">
              <a:avLst/>
            </a:prstGeom>
          </p:spPr>
          <p:txBody>
            <a:bodyPr lIns="0" tIns="0" rIns="0" bIns="0" rtlCol="0" anchor="t">
              <a:spAutoFit/>
            </a:bodyPr>
            <a:lstStyle/>
            <a:p>
              <a:pPr>
                <a:lnSpc>
                  <a:spcPts val="1680"/>
                </a:lnSpc>
              </a:pPr>
              <a:r>
                <a:rPr lang="en-US" sz="1400">
                  <a:solidFill>
                    <a:srgbClr val="000000"/>
                  </a:solidFill>
                  <a:latin typeface="HK Grotesk Light"/>
                </a:rPr>
                <a:t>Asha Mukherjee</a:t>
              </a:r>
            </a:p>
            <a:p>
              <a:pPr>
                <a:lnSpc>
                  <a:spcPts val="1680"/>
                </a:lnSpc>
              </a:pPr>
              <a:endParaRPr lang="en-US" sz="1400">
                <a:solidFill>
                  <a:srgbClr val="000000"/>
                </a:solidFill>
                <a:latin typeface="HK Grotesk Light"/>
              </a:endParaRPr>
            </a:p>
          </p:txBody>
        </p:sp>
        <p:sp>
          <p:nvSpPr>
            <p:cNvPr id="12" name="TextBox 12"/>
            <p:cNvSpPr txBox="1"/>
            <p:nvPr/>
          </p:nvSpPr>
          <p:spPr>
            <a:xfrm>
              <a:off x="0" y="646531"/>
              <a:ext cx="5490502" cy="1310005"/>
            </a:xfrm>
            <a:prstGeom prst="rect">
              <a:avLst/>
            </a:prstGeom>
          </p:spPr>
          <p:txBody>
            <a:bodyPr lIns="0" tIns="0" rIns="0" bIns="0" rtlCol="0" anchor="t">
              <a:spAutoFit/>
            </a:bodyPr>
            <a:lstStyle/>
            <a:p>
              <a:pPr>
                <a:lnSpc>
                  <a:spcPts val="1920"/>
                </a:lnSpc>
              </a:pPr>
              <a:r>
                <a:rPr lang="en-US" sz="1600">
                  <a:solidFill>
                    <a:srgbClr val="000000"/>
                  </a:solidFill>
                  <a:latin typeface="HK Grotesk Bold"/>
                </a:rPr>
                <a:t>"Women, Rights and Religion in India: Questioning the Tradition". In E</a:t>
              </a:r>
              <a:r>
                <a:rPr lang="en-US" sz="1600">
                  <a:solidFill>
                    <a:srgbClr val="000000"/>
                  </a:solidFill>
                  <a:latin typeface="HK Grotesk Bold Italics"/>
                </a:rPr>
                <a:t>xplorations in Women, Rights and Religion</a:t>
              </a:r>
              <a:r>
                <a:rPr lang="en-US" sz="1600">
                  <a:solidFill>
                    <a:srgbClr val="000000"/>
                  </a:solidFill>
                  <a:latin typeface="HK Grotesk Bold"/>
                </a:rPr>
                <a:t>, edited by Morny Joy.Sheffield UK: Equinox. 2020</a:t>
              </a:r>
            </a:p>
          </p:txBody>
        </p:sp>
        <p:sp>
          <p:nvSpPr>
            <p:cNvPr id="13" name="TextBox 13"/>
            <p:cNvSpPr txBox="1"/>
            <p:nvPr/>
          </p:nvSpPr>
          <p:spPr>
            <a:xfrm>
              <a:off x="0" y="19050"/>
              <a:ext cx="1008269" cy="326390"/>
            </a:xfrm>
            <a:prstGeom prst="rect">
              <a:avLst/>
            </a:prstGeom>
          </p:spPr>
          <p:txBody>
            <a:bodyPr lIns="0" tIns="0" rIns="0" bIns="0" rtlCol="0" anchor="t">
              <a:spAutoFit/>
            </a:bodyPr>
            <a:lstStyle/>
            <a:p>
              <a:pPr>
                <a:lnSpc>
                  <a:spcPts val="1870"/>
                </a:lnSpc>
              </a:pPr>
              <a:r>
                <a:rPr lang="en-US" sz="1700">
                  <a:solidFill>
                    <a:srgbClr val="000000"/>
                  </a:solidFill>
                  <a:latin typeface="HK Grotesk Light Bold"/>
                </a:rPr>
                <a:t>05</a:t>
              </a:r>
            </a:p>
          </p:txBody>
        </p:sp>
      </p:grpSp>
      <p:grpSp>
        <p:nvGrpSpPr>
          <p:cNvPr id="14" name="Group 14"/>
          <p:cNvGrpSpPr/>
          <p:nvPr/>
        </p:nvGrpSpPr>
        <p:grpSpPr>
          <a:xfrm>
            <a:off x="13116890" y="6035929"/>
            <a:ext cx="4130143" cy="2740494"/>
            <a:chOff x="0" y="0"/>
            <a:chExt cx="5506857" cy="3653992"/>
          </a:xfrm>
        </p:grpSpPr>
        <p:sp>
          <p:nvSpPr>
            <p:cNvPr id="15" name="AutoShape 15"/>
            <p:cNvSpPr/>
            <p:nvPr/>
          </p:nvSpPr>
          <p:spPr>
            <a:xfrm rot="-10800000">
              <a:off x="0" y="520540"/>
              <a:ext cx="345923" cy="12700"/>
            </a:xfrm>
            <a:prstGeom prst="rect">
              <a:avLst/>
            </a:prstGeom>
            <a:solidFill>
              <a:srgbClr val="000000"/>
            </a:solidFill>
          </p:spPr>
        </p:sp>
        <p:sp>
          <p:nvSpPr>
            <p:cNvPr id="16" name="AutoShape 16"/>
            <p:cNvSpPr/>
            <p:nvPr/>
          </p:nvSpPr>
          <p:spPr>
            <a:xfrm rot="-10800000">
              <a:off x="0" y="520540"/>
              <a:ext cx="345923" cy="12700"/>
            </a:xfrm>
            <a:prstGeom prst="rect">
              <a:avLst/>
            </a:prstGeom>
            <a:solidFill>
              <a:srgbClr val="000000"/>
            </a:solidFill>
          </p:spPr>
        </p:sp>
        <p:sp>
          <p:nvSpPr>
            <p:cNvPr id="17" name="TextBox 17"/>
            <p:cNvSpPr txBox="1"/>
            <p:nvPr/>
          </p:nvSpPr>
          <p:spPr>
            <a:xfrm>
              <a:off x="16356" y="3003752"/>
              <a:ext cx="5490502" cy="650240"/>
            </a:xfrm>
            <a:prstGeom prst="rect">
              <a:avLst/>
            </a:prstGeom>
          </p:spPr>
          <p:txBody>
            <a:bodyPr lIns="0" tIns="0" rIns="0" bIns="0" rtlCol="0" anchor="t">
              <a:spAutoFit/>
            </a:bodyPr>
            <a:lstStyle/>
            <a:p>
              <a:pPr>
                <a:lnSpc>
                  <a:spcPts val="1680"/>
                </a:lnSpc>
              </a:pPr>
              <a:r>
                <a:rPr lang="en-US" sz="1400">
                  <a:solidFill>
                    <a:srgbClr val="000000"/>
                  </a:solidFill>
                  <a:latin typeface="HK Grotesk Light"/>
                </a:rPr>
                <a:t>Lise-Helene Smith &amp; Anjana Narayan </a:t>
              </a:r>
            </a:p>
            <a:p>
              <a:pPr>
                <a:lnSpc>
                  <a:spcPts val="2160"/>
                </a:lnSpc>
              </a:pPr>
              <a:endParaRPr lang="en-US" sz="1400">
                <a:solidFill>
                  <a:srgbClr val="000000"/>
                </a:solidFill>
                <a:latin typeface="HK Grotesk Light"/>
              </a:endParaRPr>
            </a:p>
          </p:txBody>
        </p:sp>
        <p:sp>
          <p:nvSpPr>
            <p:cNvPr id="18" name="TextBox 18"/>
            <p:cNvSpPr txBox="1"/>
            <p:nvPr/>
          </p:nvSpPr>
          <p:spPr>
            <a:xfrm>
              <a:off x="16356" y="710392"/>
              <a:ext cx="5490502" cy="1960245"/>
            </a:xfrm>
            <a:prstGeom prst="rect">
              <a:avLst/>
            </a:prstGeom>
          </p:spPr>
          <p:txBody>
            <a:bodyPr lIns="0" tIns="0" rIns="0" bIns="0" rtlCol="0" anchor="t">
              <a:spAutoFit/>
            </a:bodyPr>
            <a:lstStyle/>
            <a:p>
              <a:pPr>
                <a:lnSpc>
                  <a:spcPts val="1919"/>
                </a:lnSpc>
              </a:pPr>
              <a:r>
                <a:rPr lang="en-US" sz="1600">
                  <a:solidFill>
                    <a:srgbClr val="000000"/>
                  </a:solidFill>
                  <a:latin typeface="HK Grotesk Bold"/>
                </a:rPr>
                <a:t>"Constructing Gendered Religion". In </a:t>
              </a:r>
              <a:r>
                <a:rPr lang="en-US" sz="1600">
                  <a:solidFill>
                    <a:srgbClr val="000000"/>
                  </a:solidFill>
                  <a:latin typeface="HK Grotesk Bold Italics"/>
                </a:rPr>
                <a:t>Routledge Handbook of Indian Transnationalism.</a:t>
              </a:r>
              <a:r>
                <a:rPr lang="en-US" sz="1600">
                  <a:solidFill>
                    <a:srgbClr val="000000"/>
                  </a:solidFill>
                  <a:latin typeface="HK Grotesk Bold"/>
                </a:rPr>
                <a:t> Edited by Ajaya Kumar Sahoo and Bandana Purkayastha. Taylor and Francis.2019</a:t>
              </a:r>
            </a:p>
            <a:p>
              <a:pPr>
                <a:lnSpc>
                  <a:spcPts val="1920"/>
                </a:lnSpc>
              </a:pPr>
              <a:endParaRPr lang="en-US" sz="1600">
                <a:solidFill>
                  <a:srgbClr val="000000"/>
                </a:solidFill>
                <a:latin typeface="HK Grotesk Bold"/>
              </a:endParaRPr>
            </a:p>
          </p:txBody>
        </p:sp>
        <p:sp>
          <p:nvSpPr>
            <p:cNvPr id="19" name="TextBox 19"/>
            <p:cNvSpPr txBox="1"/>
            <p:nvPr/>
          </p:nvSpPr>
          <p:spPr>
            <a:xfrm>
              <a:off x="0" y="19050"/>
              <a:ext cx="1008269" cy="346710"/>
            </a:xfrm>
            <a:prstGeom prst="rect">
              <a:avLst/>
            </a:prstGeom>
          </p:spPr>
          <p:txBody>
            <a:bodyPr lIns="0" tIns="0" rIns="0" bIns="0" rtlCol="0" anchor="t">
              <a:spAutoFit/>
            </a:bodyPr>
            <a:lstStyle/>
            <a:p>
              <a:pPr>
                <a:lnSpc>
                  <a:spcPts val="1980"/>
                </a:lnSpc>
              </a:pPr>
              <a:r>
                <a:rPr lang="en-US" sz="1800">
                  <a:solidFill>
                    <a:srgbClr val="000000"/>
                  </a:solidFill>
                  <a:latin typeface="HK Grotesk Light Bold"/>
                </a:rPr>
                <a:t>06</a:t>
              </a:r>
            </a:p>
          </p:txBody>
        </p:sp>
      </p:grpSp>
      <p:sp>
        <p:nvSpPr>
          <p:cNvPr id="20" name="TextBox 20"/>
          <p:cNvSpPr txBox="1"/>
          <p:nvPr/>
        </p:nvSpPr>
        <p:spPr>
          <a:xfrm>
            <a:off x="808573" y="8951595"/>
            <a:ext cx="1121160" cy="306705"/>
          </a:xfrm>
          <a:prstGeom prst="rect">
            <a:avLst/>
          </a:prstGeom>
        </p:spPr>
        <p:txBody>
          <a:bodyPr lIns="0" tIns="0" rIns="0" bIns="0" rtlCol="0" anchor="t">
            <a:spAutoFit/>
          </a:bodyPr>
          <a:lstStyle/>
          <a:p>
            <a:pPr>
              <a:lnSpc>
                <a:spcPts val="2520"/>
              </a:lnSpc>
              <a:spcBef>
                <a:spcPct val="0"/>
              </a:spcBef>
            </a:pPr>
            <a:r>
              <a:rPr lang="en-US" sz="1800" dirty="0">
                <a:solidFill>
                  <a:srgbClr val="000000"/>
                </a:solidFill>
                <a:latin typeface="HK Grotesk Medium Bold"/>
              </a:rPr>
              <a:t>2</a:t>
            </a:r>
          </a:p>
        </p:txBody>
      </p:sp>
      <p:grpSp>
        <p:nvGrpSpPr>
          <p:cNvPr id="21" name="Group 21"/>
          <p:cNvGrpSpPr/>
          <p:nvPr/>
        </p:nvGrpSpPr>
        <p:grpSpPr>
          <a:xfrm>
            <a:off x="8263646" y="3506991"/>
            <a:ext cx="3945183" cy="1967628"/>
            <a:chOff x="0" y="0"/>
            <a:chExt cx="5260244" cy="2623504"/>
          </a:xfrm>
        </p:grpSpPr>
        <p:sp>
          <p:nvSpPr>
            <p:cNvPr id="22" name="AutoShape 22"/>
            <p:cNvSpPr/>
            <p:nvPr/>
          </p:nvSpPr>
          <p:spPr>
            <a:xfrm rot="-10800000">
              <a:off x="0" y="557114"/>
              <a:ext cx="331416" cy="12167"/>
            </a:xfrm>
            <a:prstGeom prst="rect">
              <a:avLst/>
            </a:prstGeom>
            <a:solidFill>
              <a:srgbClr val="000000"/>
            </a:solidFill>
          </p:spPr>
        </p:sp>
        <p:sp>
          <p:nvSpPr>
            <p:cNvPr id="23" name="TextBox 23"/>
            <p:cNvSpPr txBox="1"/>
            <p:nvPr/>
          </p:nvSpPr>
          <p:spPr>
            <a:xfrm>
              <a:off x="0" y="2339024"/>
              <a:ext cx="5260244" cy="284480"/>
            </a:xfrm>
            <a:prstGeom prst="rect">
              <a:avLst/>
            </a:prstGeom>
          </p:spPr>
          <p:txBody>
            <a:bodyPr lIns="0" tIns="0" rIns="0" bIns="0" rtlCol="0" anchor="t">
              <a:spAutoFit/>
            </a:bodyPr>
            <a:lstStyle/>
            <a:p>
              <a:pPr>
                <a:lnSpc>
                  <a:spcPts val="1680"/>
                </a:lnSpc>
              </a:pPr>
              <a:r>
                <a:rPr lang="en-US" sz="1400">
                  <a:solidFill>
                    <a:srgbClr val="000000"/>
                  </a:solidFill>
                  <a:latin typeface="HK Grotesk Light"/>
                </a:rPr>
                <a:t>Anjana Narayan &amp; Lise.-Helene Smith </a:t>
              </a:r>
            </a:p>
          </p:txBody>
        </p:sp>
        <p:sp>
          <p:nvSpPr>
            <p:cNvPr id="24" name="TextBox 24"/>
            <p:cNvSpPr txBox="1"/>
            <p:nvPr/>
          </p:nvSpPr>
          <p:spPr>
            <a:xfrm>
              <a:off x="0" y="696328"/>
              <a:ext cx="5260244" cy="1323552"/>
            </a:xfrm>
            <a:prstGeom prst="rect">
              <a:avLst/>
            </a:prstGeom>
          </p:spPr>
          <p:txBody>
            <a:bodyPr lIns="0" tIns="0" rIns="0" bIns="0" rtlCol="0" anchor="t">
              <a:spAutoFit/>
            </a:bodyPr>
            <a:lstStyle/>
            <a:p>
              <a:pPr>
                <a:lnSpc>
                  <a:spcPts val="1939"/>
                </a:lnSpc>
              </a:pPr>
              <a:r>
                <a:rPr lang="en-US" sz="1616">
                  <a:solidFill>
                    <a:srgbClr val="000000"/>
                  </a:solidFill>
                  <a:latin typeface="HK Grotesk Bold"/>
                </a:rPr>
                <a:t>Gender, religion, and virtual diasporas. </a:t>
              </a:r>
              <a:r>
                <a:rPr lang="en-US" sz="1616">
                  <a:solidFill>
                    <a:srgbClr val="000000"/>
                  </a:solidFill>
                  <a:latin typeface="HK Grotesk Bold Italics"/>
                </a:rPr>
                <a:t>Economic and Political Weekly</a:t>
              </a:r>
              <a:r>
                <a:rPr lang="en-US" sz="1616">
                  <a:solidFill>
                    <a:srgbClr val="000000"/>
                  </a:solidFill>
                  <a:latin typeface="HK Grotesk Bold"/>
                </a:rPr>
                <a:t>, Special Issue: “India, feminisms and diasporas. 2019</a:t>
              </a:r>
            </a:p>
          </p:txBody>
        </p:sp>
        <p:sp>
          <p:nvSpPr>
            <p:cNvPr id="25" name="TextBox 25"/>
            <p:cNvSpPr txBox="1"/>
            <p:nvPr/>
          </p:nvSpPr>
          <p:spPr>
            <a:xfrm>
              <a:off x="0" y="19050"/>
              <a:ext cx="965985" cy="389775"/>
            </a:xfrm>
            <a:prstGeom prst="rect">
              <a:avLst/>
            </a:prstGeom>
          </p:spPr>
          <p:txBody>
            <a:bodyPr lIns="0" tIns="0" rIns="0" bIns="0" rtlCol="0" anchor="t">
              <a:spAutoFit/>
            </a:bodyPr>
            <a:lstStyle/>
            <a:p>
              <a:pPr>
                <a:lnSpc>
                  <a:spcPts val="2213"/>
                </a:lnSpc>
              </a:pPr>
              <a:r>
                <a:rPr lang="en-US" sz="2011">
                  <a:solidFill>
                    <a:srgbClr val="000000"/>
                  </a:solidFill>
                  <a:latin typeface="HK Grotesk Light Bold"/>
                </a:rPr>
                <a:t>02</a:t>
              </a:r>
            </a:p>
          </p:txBody>
        </p:sp>
      </p:grpSp>
      <p:grpSp>
        <p:nvGrpSpPr>
          <p:cNvPr id="26" name="Group 26"/>
          <p:cNvGrpSpPr/>
          <p:nvPr/>
        </p:nvGrpSpPr>
        <p:grpSpPr>
          <a:xfrm>
            <a:off x="8263646" y="5851267"/>
            <a:ext cx="3291349" cy="3040544"/>
            <a:chOff x="0" y="0"/>
            <a:chExt cx="4388465" cy="4054058"/>
          </a:xfrm>
        </p:grpSpPr>
        <p:sp>
          <p:nvSpPr>
            <p:cNvPr id="27" name="AutoShape 27"/>
            <p:cNvSpPr/>
            <p:nvPr/>
          </p:nvSpPr>
          <p:spPr>
            <a:xfrm rot="-10800000">
              <a:off x="0" y="464783"/>
              <a:ext cx="276490" cy="10151"/>
            </a:xfrm>
            <a:prstGeom prst="rect">
              <a:avLst/>
            </a:prstGeom>
            <a:solidFill>
              <a:srgbClr val="000000"/>
            </a:solidFill>
          </p:spPr>
        </p:sp>
        <p:sp>
          <p:nvSpPr>
            <p:cNvPr id="28" name="AutoShape 28"/>
            <p:cNvSpPr/>
            <p:nvPr/>
          </p:nvSpPr>
          <p:spPr>
            <a:xfrm rot="-10800000">
              <a:off x="0" y="464783"/>
              <a:ext cx="276490" cy="10151"/>
            </a:xfrm>
            <a:prstGeom prst="rect">
              <a:avLst/>
            </a:prstGeom>
            <a:solidFill>
              <a:srgbClr val="000000"/>
            </a:solidFill>
          </p:spPr>
        </p:sp>
        <p:sp>
          <p:nvSpPr>
            <p:cNvPr id="29" name="TextBox 29"/>
            <p:cNvSpPr txBox="1"/>
            <p:nvPr/>
          </p:nvSpPr>
          <p:spPr>
            <a:xfrm>
              <a:off x="0" y="3459842"/>
              <a:ext cx="4388465" cy="594217"/>
            </a:xfrm>
            <a:prstGeom prst="rect">
              <a:avLst/>
            </a:prstGeom>
          </p:spPr>
          <p:txBody>
            <a:bodyPr lIns="0" tIns="0" rIns="0" bIns="0" rtlCol="0" anchor="t">
              <a:spAutoFit/>
            </a:bodyPr>
            <a:lstStyle/>
            <a:p>
              <a:pPr>
                <a:lnSpc>
                  <a:spcPts val="1726"/>
                </a:lnSpc>
              </a:pPr>
              <a:r>
                <a:rPr lang="en-US" sz="1438">
                  <a:solidFill>
                    <a:srgbClr val="000000"/>
                  </a:solidFill>
                  <a:latin typeface="HK Grotesk Light"/>
                </a:rPr>
                <a:t>Anjana Narayan &amp; Bandana Purkaystha</a:t>
              </a:r>
            </a:p>
            <a:p>
              <a:pPr>
                <a:lnSpc>
                  <a:spcPts val="1726"/>
                </a:lnSpc>
              </a:pPr>
              <a:endParaRPr lang="en-US" sz="1438">
                <a:solidFill>
                  <a:srgbClr val="000000"/>
                </a:solidFill>
                <a:latin typeface="HK Grotesk Light"/>
              </a:endParaRPr>
            </a:p>
          </p:txBody>
        </p:sp>
        <p:sp>
          <p:nvSpPr>
            <p:cNvPr id="30" name="TextBox 30"/>
            <p:cNvSpPr txBox="1"/>
            <p:nvPr/>
          </p:nvSpPr>
          <p:spPr>
            <a:xfrm>
              <a:off x="0" y="594959"/>
              <a:ext cx="4388465" cy="2608154"/>
            </a:xfrm>
            <a:prstGeom prst="rect">
              <a:avLst/>
            </a:prstGeom>
          </p:spPr>
          <p:txBody>
            <a:bodyPr lIns="0" tIns="0" rIns="0" bIns="0" rtlCol="0" anchor="t">
              <a:spAutoFit/>
            </a:bodyPr>
            <a:lstStyle/>
            <a:p>
              <a:pPr>
                <a:lnSpc>
                  <a:spcPts val="1918"/>
                </a:lnSpc>
              </a:pPr>
              <a:r>
                <a:rPr lang="en-US" sz="1598">
                  <a:solidFill>
                    <a:srgbClr val="000000"/>
                  </a:solidFill>
                  <a:latin typeface="HK Grotesk Bold"/>
                </a:rPr>
                <a:t>"Modernity in the Service of Tradition: Women and Gender within Hinduism in the United States". In A</a:t>
              </a:r>
              <a:r>
                <a:rPr lang="en-US" sz="1598">
                  <a:solidFill>
                    <a:srgbClr val="000000"/>
                  </a:solidFill>
                  <a:latin typeface="HK Grotesk Bold Italics"/>
                </a:rPr>
                <a:t>sian American Religions</a:t>
              </a:r>
              <a:r>
                <a:rPr lang="en-US" sz="1598">
                  <a:solidFill>
                    <a:srgbClr val="000000"/>
                  </a:solidFill>
                  <a:latin typeface="HK Grotesk Bold"/>
                </a:rPr>
                <a:t>, edited by David Yoo and Khyati Joshi. University of Hawaii Press. 2020 </a:t>
              </a:r>
            </a:p>
            <a:p>
              <a:pPr>
                <a:lnSpc>
                  <a:spcPts val="1918"/>
                </a:lnSpc>
              </a:pPr>
              <a:endParaRPr lang="en-US" sz="1598">
                <a:solidFill>
                  <a:srgbClr val="000000"/>
                </a:solidFill>
                <a:latin typeface="HK Grotesk Bold"/>
              </a:endParaRPr>
            </a:p>
          </p:txBody>
        </p:sp>
        <p:sp>
          <p:nvSpPr>
            <p:cNvPr id="31" name="TextBox 31"/>
            <p:cNvSpPr txBox="1"/>
            <p:nvPr/>
          </p:nvSpPr>
          <p:spPr>
            <a:xfrm>
              <a:off x="0" y="19050"/>
              <a:ext cx="805893" cy="322020"/>
            </a:xfrm>
            <a:prstGeom prst="rect">
              <a:avLst/>
            </a:prstGeom>
          </p:spPr>
          <p:txBody>
            <a:bodyPr lIns="0" tIns="0" rIns="0" bIns="0" rtlCol="0" anchor="t">
              <a:spAutoFit/>
            </a:bodyPr>
            <a:lstStyle/>
            <a:p>
              <a:pPr>
                <a:lnSpc>
                  <a:spcPts val="1846"/>
                </a:lnSpc>
              </a:pPr>
              <a:r>
                <a:rPr lang="en-US" sz="1678">
                  <a:solidFill>
                    <a:srgbClr val="000000"/>
                  </a:solidFill>
                  <a:latin typeface="HK Grotesk Light Bold"/>
                </a:rPr>
                <a:t>03</a:t>
              </a:r>
            </a:p>
          </p:txBody>
        </p:sp>
      </p:grpSp>
      <p:grpSp>
        <p:nvGrpSpPr>
          <p:cNvPr id="32" name="Group 32"/>
          <p:cNvGrpSpPr/>
          <p:nvPr/>
        </p:nvGrpSpPr>
        <p:grpSpPr>
          <a:xfrm>
            <a:off x="13129157" y="3521279"/>
            <a:ext cx="3291349" cy="2514651"/>
            <a:chOff x="0" y="19050"/>
            <a:chExt cx="4388465" cy="3352868"/>
          </a:xfrm>
        </p:grpSpPr>
        <p:sp>
          <p:nvSpPr>
            <p:cNvPr id="33" name="AutoShape 33"/>
            <p:cNvSpPr/>
            <p:nvPr/>
          </p:nvSpPr>
          <p:spPr>
            <a:xfrm rot="-10800000">
              <a:off x="0" y="464783"/>
              <a:ext cx="276490" cy="10151"/>
            </a:xfrm>
            <a:prstGeom prst="rect">
              <a:avLst/>
            </a:prstGeom>
            <a:solidFill>
              <a:srgbClr val="000000"/>
            </a:solidFill>
          </p:spPr>
        </p:sp>
        <p:sp>
          <p:nvSpPr>
            <p:cNvPr id="34" name="AutoShape 34"/>
            <p:cNvSpPr/>
            <p:nvPr/>
          </p:nvSpPr>
          <p:spPr>
            <a:xfrm rot="-10800000">
              <a:off x="0" y="464783"/>
              <a:ext cx="276490" cy="10151"/>
            </a:xfrm>
            <a:prstGeom prst="rect">
              <a:avLst/>
            </a:prstGeom>
            <a:solidFill>
              <a:srgbClr val="000000"/>
            </a:solidFill>
          </p:spPr>
        </p:sp>
        <p:sp>
          <p:nvSpPr>
            <p:cNvPr id="35" name="TextBox 35"/>
            <p:cNvSpPr txBox="1"/>
            <p:nvPr/>
          </p:nvSpPr>
          <p:spPr>
            <a:xfrm>
              <a:off x="0" y="2485356"/>
              <a:ext cx="4388465" cy="886562"/>
            </a:xfrm>
            <a:prstGeom prst="rect">
              <a:avLst/>
            </a:prstGeom>
          </p:spPr>
          <p:txBody>
            <a:bodyPr lIns="0" tIns="0" rIns="0" bIns="0" rtlCol="0" anchor="t">
              <a:spAutoFit/>
            </a:bodyPr>
            <a:lstStyle/>
            <a:p>
              <a:pPr>
                <a:lnSpc>
                  <a:spcPts val="1726"/>
                </a:lnSpc>
              </a:pPr>
              <a:r>
                <a:rPr lang="en-US" sz="1438">
                  <a:solidFill>
                    <a:srgbClr val="000000"/>
                  </a:solidFill>
                  <a:latin typeface="HK Grotesk Light"/>
                </a:rPr>
                <a:t>Anjana Narayan and Bandana Purkaystha </a:t>
              </a:r>
            </a:p>
            <a:p>
              <a:pPr>
                <a:lnSpc>
                  <a:spcPts val="1726"/>
                </a:lnSpc>
              </a:pPr>
              <a:endParaRPr lang="en-US" sz="1438">
                <a:solidFill>
                  <a:srgbClr val="000000"/>
                </a:solidFill>
                <a:latin typeface="HK Grotesk Light"/>
              </a:endParaRPr>
            </a:p>
            <a:p>
              <a:pPr>
                <a:lnSpc>
                  <a:spcPts val="1726"/>
                </a:lnSpc>
              </a:pPr>
              <a:endParaRPr lang="en-US" sz="1438">
                <a:solidFill>
                  <a:srgbClr val="000000"/>
                </a:solidFill>
                <a:latin typeface="HK Grotesk Light"/>
              </a:endParaRPr>
            </a:p>
          </p:txBody>
        </p:sp>
        <p:sp>
          <p:nvSpPr>
            <p:cNvPr id="36" name="TextBox 36"/>
            <p:cNvSpPr txBox="1"/>
            <p:nvPr/>
          </p:nvSpPr>
          <p:spPr>
            <a:xfrm>
              <a:off x="0" y="594959"/>
              <a:ext cx="4388465" cy="1633668"/>
            </a:xfrm>
            <a:prstGeom prst="rect">
              <a:avLst/>
            </a:prstGeom>
          </p:spPr>
          <p:txBody>
            <a:bodyPr lIns="0" tIns="0" rIns="0" bIns="0" rtlCol="0" anchor="t">
              <a:spAutoFit/>
            </a:bodyPr>
            <a:lstStyle/>
            <a:p>
              <a:pPr>
                <a:lnSpc>
                  <a:spcPts val="1918"/>
                </a:lnSpc>
              </a:pPr>
              <a:r>
                <a:rPr lang="en-US" sz="1598" dirty="0">
                  <a:solidFill>
                    <a:srgbClr val="000000"/>
                  </a:solidFill>
                  <a:latin typeface="HK Grotesk Bold"/>
                </a:rPr>
                <a:t>“Intersectionality” Routledge Handbook of Research Methods in the Study of Religions. Edited by Steve Engler. Forthcoming 2020. </a:t>
              </a:r>
            </a:p>
            <a:p>
              <a:pPr>
                <a:lnSpc>
                  <a:spcPts val="1918"/>
                </a:lnSpc>
              </a:pPr>
              <a:endParaRPr lang="en-US" sz="959" dirty="0">
                <a:solidFill>
                  <a:srgbClr val="000000"/>
                </a:solidFill>
                <a:latin typeface="Arimo"/>
              </a:endParaRPr>
            </a:p>
          </p:txBody>
        </p:sp>
        <p:sp>
          <p:nvSpPr>
            <p:cNvPr id="37" name="TextBox 37"/>
            <p:cNvSpPr txBox="1"/>
            <p:nvPr/>
          </p:nvSpPr>
          <p:spPr>
            <a:xfrm>
              <a:off x="0" y="19050"/>
              <a:ext cx="805893" cy="322020"/>
            </a:xfrm>
            <a:prstGeom prst="rect">
              <a:avLst/>
            </a:prstGeom>
          </p:spPr>
          <p:txBody>
            <a:bodyPr lIns="0" tIns="0" rIns="0" bIns="0" rtlCol="0" anchor="t">
              <a:spAutoFit/>
            </a:bodyPr>
            <a:lstStyle/>
            <a:p>
              <a:pPr>
                <a:lnSpc>
                  <a:spcPts val="1846"/>
                </a:lnSpc>
              </a:pPr>
              <a:r>
                <a:rPr lang="en-US" sz="1678">
                  <a:solidFill>
                    <a:srgbClr val="000000"/>
                  </a:solidFill>
                  <a:latin typeface="HK Grotesk Light Bold"/>
                </a:rPr>
                <a:t>04</a:t>
              </a:r>
            </a:p>
          </p:txBody>
        </p:sp>
      </p:grpSp>
      <p:sp>
        <p:nvSpPr>
          <p:cNvPr id="38" name="AutoShape 19">
            <a:extLst>
              <a:ext uri="{FF2B5EF4-FFF2-40B4-BE49-F238E27FC236}">
                <a16:creationId xmlns:a16="http://schemas.microsoft.com/office/drawing/2014/main" id="{91560A49-7092-184A-B7C0-E75D19A6D3BA}"/>
              </a:ext>
            </a:extLst>
          </p:cNvPr>
          <p:cNvSpPr/>
          <p:nvPr/>
        </p:nvSpPr>
        <p:spPr>
          <a:xfrm rot="5400000" flipV="1">
            <a:off x="1983810" y="5172865"/>
            <a:ext cx="10287000" cy="45719"/>
          </a:xfrm>
          <a:prstGeom prst="rect">
            <a:avLst/>
          </a:prstGeom>
          <a:solidFill>
            <a:srgbClr val="242424"/>
          </a:solidFill>
        </p:spPr>
      </p:sp>
      <p:sp>
        <p:nvSpPr>
          <p:cNvPr id="39" name="Footer Placeholder 38">
            <a:extLst>
              <a:ext uri="{FF2B5EF4-FFF2-40B4-BE49-F238E27FC236}">
                <a16:creationId xmlns:a16="http://schemas.microsoft.com/office/drawing/2014/main" id="{F27C6E3E-B733-7A40-8E95-49C0ED183B1E}"/>
              </a:ext>
            </a:extLst>
          </p:cNvPr>
          <p:cNvSpPr>
            <a:spLocks noGrp="1"/>
          </p:cNvSpPr>
          <p:nvPr>
            <p:ph type="ftr" sz="quarter" idx="11"/>
          </p:nvPr>
        </p:nvSpPr>
        <p:spPr>
          <a:xfrm>
            <a:off x="15188095" y="9563100"/>
            <a:ext cx="2895600" cy="365125"/>
          </a:xfrm>
        </p:spPr>
        <p:txBody>
          <a:bodyPr/>
          <a:lstStyle/>
          <a:p>
            <a:r>
              <a:rPr lang="en-US" dirty="0"/>
              <a:t>12</a:t>
            </a:r>
          </a:p>
        </p:txBody>
      </p:sp>
      <p:sp>
        <p:nvSpPr>
          <p:cNvPr id="40" name="Slide Number Placeholder 39">
            <a:extLst>
              <a:ext uri="{FF2B5EF4-FFF2-40B4-BE49-F238E27FC236}">
                <a16:creationId xmlns:a16="http://schemas.microsoft.com/office/drawing/2014/main" id="{C99CF613-270C-6E49-846F-19711FF9274F}"/>
              </a:ext>
            </a:extLst>
          </p:cNvPr>
          <p:cNvSpPr>
            <a:spLocks noGrp="1"/>
          </p:cNvSpPr>
          <p:nvPr>
            <p:ph type="sldNum" sz="quarter" idx="12"/>
          </p:nvPr>
        </p:nvSpPr>
        <p:spPr/>
        <p:txBody>
          <a:bodyPr/>
          <a:lstStyle/>
          <a:p>
            <a:fld id="{B6F15528-21DE-4FAA-801E-634DDDAF4B2B}"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22412" y="3442252"/>
            <a:ext cx="18288000" cy="9525"/>
          </a:xfrm>
          <a:prstGeom prst="rect">
            <a:avLst/>
          </a:prstGeom>
          <a:solidFill>
            <a:srgbClr val="242424"/>
          </a:solidFill>
        </p:spPr>
      </p:sp>
      <p:sp>
        <p:nvSpPr>
          <p:cNvPr id="3" name="AutoShape 3"/>
          <p:cNvSpPr/>
          <p:nvPr/>
        </p:nvSpPr>
        <p:spPr>
          <a:xfrm>
            <a:off x="14020800" y="3424328"/>
            <a:ext cx="45719" cy="6934196"/>
          </a:xfrm>
          <a:prstGeom prst="rect">
            <a:avLst/>
          </a:prstGeom>
          <a:solidFill>
            <a:srgbClr val="242424"/>
          </a:solidFill>
        </p:spPr>
      </p:sp>
      <p:sp>
        <p:nvSpPr>
          <p:cNvPr id="8" name="TextBox 8"/>
          <p:cNvSpPr txBox="1"/>
          <p:nvPr/>
        </p:nvSpPr>
        <p:spPr>
          <a:xfrm>
            <a:off x="1441780" y="4275586"/>
            <a:ext cx="7200196" cy="2231380"/>
          </a:xfrm>
          <a:prstGeom prst="rect">
            <a:avLst/>
          </a:prstGeom>
        </p:spPr>
        <p:txBody>
          <a:bodyPr wrap="square" lIns="0" tIns="0" rIns="0" bIns="0" rtlCol="0" anchor="t">
            <a:spAutoFit/>
          </a:bodyPr>
          <a:lstStyle/>
          <a:p>
            <a:pPr marL="226695" lvl="1">
              <a:lnSpc>
                <a:spcPts val="2940"/>
              </a:lnSpc>
            </a:pPr>
            <a:r>
              <a:rPr lang="en-US" sz="2800" dirty="0">
                <a:solidFill>
                  <a:srgbClr val="242424"/>
                </a:solidFill>
                <a:latin typeface="Arimo"/>
              </a:rPr>
              <a:t>Anjana Narayan </a:t>
            </a:r>
          </a:p>
          <a:p>
            <a:pPr marL="226695" lvl="1">
              <a:lnSpc>
                <a:spcPts val="2940"/>
              </a:lnSpc>
            </a:pPr>
            <a:r>
              <a:rPr lang="en-US" sz="2800" dirty="0">
                <a:solidFill>
                  <a:srgbClr val="242424"/>
                </a:solidFill>
                <a:latin typeface="Arimo"/>
                <a:hlinkClick r:id="rId3"/>
              </a:rPr>
              <a:t>anarayan@cpp.edu</a:t>
            </a:r>
            <a:r>
              <a:rPr lang="en-US" sz="2800" dirty="0">
                <a:solidFill>
                  <a:srgbClr val="242424"/>
                </a:solidFill>
                <a:latin typeface="Arimo"/>
              </a:rPr>
              <a:t> </a:t>
            </a:r>
          </a:p>
          <a:p>
            <a:pPr marL="226695" lvl="1">
              <a:lnSpc>
                <a:spcPts val="2940"/>
              </a:lnSpc>
            </a:pPr>
            <a:endParaRPr lang="en-US" sz="2800" dirty="0">
              <a:solidFill>
                <a:srgbClr val="242424"/>
              </a:solidFill>
              <a:latin typeface="Arimo"/>
            </a:endParaRPr>
          </a:p>
          <a:p>
            <a:pPr marL="226695" lvl="1">
              <a:lnSpc>
                <a:spcPts val="2940"/>
              </a:lnSpc>
            </a:pPr>
            <a:r>
              <a:rPr lang="en-US" sz="2800" dirty="0">
                <a:solidFill>
                  <a:srgbClr val="242424"/>
                </a:solidFill>
                <a:latin typeface="Arimo"/>
              </a:rPr>
              <a:t>Bandana </a:t>
            </a:r>
            <a:r>
              <a:rPr lang="en-US" sz="2800" dirty="0" err="1">
                <a:solidFill>
                  <a:srgbClr val="242424"/>
                </a:solidFill>
                <a:latin typeface="Arimo"/>
              </a:rPr>
              <a:t>Purkayastha</a:t>
            </a:r>
            <a:r>
              <a:rPr lang="en-US" sz="2800" dirty="0">
                <a:solidFill>
                  <a:srgbClr val="242424"/>
                </a:solidFill>
                <a:latin typeface="Arimo"/>
              </a:rPr>
              <a:t> </a:t>
            </a:r>
          </a:p>
          <a:p>
            <a:pPr marL="226695" lvl="1">
              <a:lnSpc>
                <a:spcPts val="2940"/>
              </a:lnSpc>
            </a:pPr>
            <a:r>
              <a:rPr lang="en-US" sz="2800" dirty="0">
                <a:solidFill>
                  <a:srgbClr val="242424"/>
                </a:solidFill>
                <a:latin typeface="Arimo"/>
                <a:hlinkClick r:id="rId4"/>
              </a:rPr>
              <a:t>Bandana.purkayastha@uconn.edu</a:t>
            </a:r>
            <a:endParaRPr lang="en-US" sz="2800" dirty="0">
              <a:solidFill>
                <a:srgbClr val="242424"/>
              </a:solidFill>
              <a:latin typeface="Arimo"/>
            </a:endParaRPr>
          </a:p>
          <a:p>
            <a:pPr marL="226695" lvl="1">
              <a:lnSpc>
                <a:spcPts val="2940"/>
              </a:lnSpc>
            </a:pPr>
            <a:endParaRPr lang="en-US" sz="2800" dirty="0">
              <a:solidFill>
                <a:srgbClr val="242424"/>
              </a:solidFill>
              <a:latin typeface="Arimo"/>
            </a:endParaRPr>
          </a:p>
        </p:txBody>
      </p:sp>
      <p:sp>
        <p:nvSpPr>
          <p:cNvPr id="9" name="TextBox 9"/>
          <p:cNvSpPr txBox="1"/>
          <p:nvPr/>
        </p:nvSpPr>
        <p:spPr>
          <a:xfrm>
            <a:off x="1028700" y="702650"/>
            <a:ext cx="13939851" cy="1846659"/>
          </a:xfrm>
          <a:prstGeom prst="rect">
            <a:avLst/>
          </a:prstGeom>
        </p:spPr>
        <p:txBody>
          <a:bodyPr lIns="0" tIns="0" rIns="0" bIns="0" rtlCol="0" anchor="t">
            <a:spAutoFit/>
          </a:bodyPr>
          <a:lstStyle/>
          <a:p>
            <a:pPr>
              <a:lnSpc>
                <a:spcPts val="14400"/>
              </a:lnSpc>
            </a:pPr>
            <a:r>
              <a:rPr lang="en-US" sz="12000" dirty="0">
                <a:solidFill>
                  <a:srgbClr val="242424"/>
                </a:solidFill>
                <a:latin typeface="Open Sauce SemiBold"/>
              </a:rPr>
              <a:t>Contact  </a:t>
            </a:r>
          </a:p>
        </p:txBody>
      </p:sp>
      <p:sp>
        <p:nvSpPr>
          <p:cNvPr id="10" name="AutoShape 3">
            <a:extLst>
              <a:ext uri="{FF2B5EF4-FFF2-40B4-BE49-F238E27FC236}">
                <a16:creationId xmlns:a16="http://schemas.microsoft.com/office/drawing/2014/main" id="{92CF8268-06AF-B744-A581-97AC1915E96C}"/>
              </a:ext>
            </a:extLst>
          </p:cNvPr>
          <p:cNvSpPr/>
          <p:nvPr/>
        </p:nvSpPr>
        <p:spPr>
          <a:xfrm>
            <a:off x="0" y="9258300"/>
            <a:ext cx="18288000" cy="9525"/>
          </a:xfrm>
          <a:prstGeom prst="rect">
            <a:avLst/>
          </a:prstGeom>
          <a:solidFill>
            <a:srgbClr val="242424"/>
          </a:solidFill>
        </p:spPr>
      </p:sp>
      <p:sp>
        <p:nvSpPr>
          <p:cNvPr id="4" name="Footer Placeholder 3">
            <a:extLst>
              <a:ext uri="{FF2B5EF4-FFF2-40B4-BE49-F238E27FC236}">
                <a16:creationId xmlns:a16="http://schemas.microsoft.com/office/drawing/2014/main" id="{038CEDA5-0054-B74D-AD0C-7A4FC28320D7}"/>
              </a:ext>
            </a:extLst>
          </p:cNvPr>
          <p:cNvSpPr>
            <a:spLocks noGrp="1"/>
          </p:cNvSpPr>
          <p:nvPr>
            <p:ph type="ftr" sz="quarter" idx="11"/>
          </p:nvPr>
        </p:nvSpPr>
        <p:spPr>
          <a:xfrm>
            <a:off x="14968551" y="9629393"/>
            <a:ext cx="2895600" cy="365125"/>
          </a:xfrm>
        </p:spPr>
        <p:txBody>
          <a:bodyPr/>
          <a:lstStyle/>
          <a:p>
            <a:r>
              <a:rPr lang="en-US" dirty="0"/>
              <a:t>2/12</a:t>
            </a:r>
          </a:p>
        </p:txBody>
      </p:sp>
      <p:sp>
        <p:nvSpPr>
          <p:cNvPr id="5" name="Slide Number Placeholder 4">
            <a:extLst>
              <a:ext uri="{FF2B5EF4-FFF2-40B4-BE49-F238E27FC236}">
                <a16:creationId xmlns:a16="http://schemas.microsoft.com/office/drawing/2014/main" id="{B383BD0A-A3A2-0A48-8190-1D2A0F3C1CF7}"/>
              </a:ext>
            </a:extLst>
          </p:cNvPr>
          <p:cNvSpPr>
            <a:spLocks noGrp="1"/>
          </p:cNvSpPr>
          <p:nvPr>
            <p:ph type="sldNum" sz="quarter" idx="12"/>
          </p:nvPr>
        </p:nvSpPr>
        <p:spPr/>
        <p:txBody>
          <a:bodyPr/>
          <a:lstStyle/>
          <a:p>
            <a:fld id="{B6F15528-21DE-4FAA-801E-634DDDAF4B2B}" type="slidenum">
              <a:rPr lang="en-US" smtClean="0"/>
              <a:pPr/>
              <a:t>13</a:t>
            </a:fld>
            <a:endParaRPr lang="en-US"/>
          </a:p>
        </p:txBody>
      </p:sp>
    </p:spTree>
    <p:extLst>
      <p:ext uri="{BB962C8B-B14F-4D97-AF65-F5344CB8AC3E}">
        <p14:creationId xmlns:p14="http://schemas.microsoft.com/office/powerpoint/2010/main" val="1355756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8F8F8"/>
        </a:solidFill>
        <a:effectLst/>
      </p:bgPr>
    </p:bg>
    <p:spTree>
      <p:nvGrpSpPr>
        <p:cNvPr id="1" name=""/>
        <p:cNvGrpSpPr/>
        <p:nvPr/>
      </p:nvGrpSpPr>
      <p:grpSpPr>
        <a:xfrm>
          <a:off x="0" y="0"/>
          <a:ext cx="0" cy="0"/>
          <a:chOff x="0" y="0"/>
          <a:chExt cx="0" cy="0"/>
        </a:xfrm>
      </p:grpSpPr>
      <p:sp>
        <p:nvSpPr>
          <p:cNvPr id="2" name="AutoShape 2"/>
          <p:cNvSpPr/>
          <p:nvPr/>
        </p:nvSpPr>
        <p:spPr>
          <a:xfrm>
            <a:off x="-22412" y="3442252"/>
            <a:ext cx="18288000" cy="9525"/>
          </a:xfrm>
          <a:prstGeom prst="rect">
            <a:avLst/>
          </a:prstGeom>
          <a:solidFill>
            <a:srgbClr val="242424"/>
          </a:solidFill>
        </p:spPr>
      </p:sp>
      <p:sp>
        <p:nvSpPr>
          <p:cNvPr id="3" name="AutoShape 3"/>
          <p:cNvSpPr/>
          <p:nvPr/>
        </p:nvSpPr>
        <p:spPr>
          <a:xfrm>
            <a:off x="14020800" y="3424328"/>
            <a:ext cx="45719" cy="6934196"/>
          </a:xfrm>
          <a:prstGeom prst="rect">
            <a:avLst/>
          </a:prstGeom>
          <a:solidFill>
            <a:srgbClr val="242424"/>
          </a:solidFill>
        </p:spPr>
      </p:sp>
      <p:sp>
        <p:nvSpPr>
          <p:cNvPr id="8" name="TextBox 8"/>
          <p:cNvSpPr txBox="1"/>
          <p:nvPr/>
        </p:nvSpPr>
        <p:spPr>
          <a:xfrm>
            <a:off x="8686800" y="5403839"/>
            <a:ext cx="7200196" cy="2975173"/>
          </a:xfrm>
          <a:prstGeom prst="rect">
            <a:avLst/>
          </a:prstGeom>
        </p:spPr>
        <p:txBody>
          <a:bodyPr wrap="square" lIns="0" tIns="0" rIns="0" bIns="0" rtlCol="0" anchor="t">
            <a:spAutoFit/>
          </a:bodyPr>
          <a:lstStyle/>
          <a:p>
            <a:pPr marL="453390" lvl="1" indent="-226695">
              <a:lnSpc>
                <a:spcPts val="2940"/>
              </a:lnSpc>
              <a:buFont typeface="Arial"/>
              <a:buChar char="•"/>
            </a:pPr>
            <a:r>
              <a:rPr lang="en-US" sz="2800" dirty="0">
                <a:solidFill>
                  <a:srgbClr val="242424"/>
                </a:solidFill>
                <a:latin typeface="Arimo"/>
              </a:rPr>
              <a:t>About WHLIP</a:t>
            </a:r>
          </a:p>
          <a:p>
            <a:pPr marL="453390" lvl="1" indent="-226695">
              <a:lnSpc>
                <a:spcPts val="2940"/>
              </a:lnSpc>
              <a:buFont typeface="Arial"/>
              <a:buChar char="•"/>
            </a:pPr>
            <a:r>
              <a:rPr lang="en-US" sz="2800" dirty="0">
                <a:solidFill>
                  <a:srgbClr val="242424"/>
                </a:solidFill>
                <a:latin typeface="Arimo"/>
              </a:rPr>
              <a:t>Project Objectives </a:t>
            </a:r>
          </a:p>
          <a:p>
            <a:pPr marL="453390" lvl="1" indent="-226695">
              <a:lnSpc>
                <a:spcPts val="2940"/>
              </a:lnSpc>
              <a:buFont typeface="Arial"/>
              <a:buChar char="•"/>
            </a:pPr>
            <a:r>
              <a:rPr lang="en-US" sz="2800" dirty="0">
                <a:solidFill>
                  <a:srgbClr val="242424"/>
                </a:solidFill>
                <a:latin typeface="Arimo"/>
              </a:rPr>
              <a:t>Theoretical Framework</a:t>
            </a:r>
          </a:p>
          <a:p>
            <a:pPr marL="453390" lvl="1" indent="-226695">
              <a:lnSpc>
                <a:spcPts val="2940"/>
              </a:lnSpc>
              <a:buFont typeface="Arial"/>
              <a:buChar char="•"/>
            </a:pPr>
            <a:r>
              <a:rPr lang="en-US" sz="2800" dirty="0">
                <a:solidFill>
                  <a:srgbClr val="242424"/>
                </a:solidFill>
                <a:latin typeface="Arimo"/>
              </a:rPr>
              <a:t>Research Design</a:t>
            </a:r>
          </a:p>
          <a:p>
            <a:pPr marL="453390" lvl="1" indent="-226695">
              <a:lnSpc>
                <a:spcPts val="2940"/>
              </a:lnSpc>
              <a:buFont typeface="Arial"/>
              <a:buChar char="•"/>
            </a:pPr>
            <a:r>
              <a:rPr lang="en-US" sz="2800" dirty="0">
                <a:solidFill>
                  <a:srgbClr val="242424"/>
                </a:solidFill>
                <a:latin typeface="Arimo"/>
              </a:rPr>
              <a:t>Data</a:t>
            </a:r>
          </a:p>
          <a:p>
            <a:pPr marL="453390" lvl="1" indent="-226695">
              <a:lnSpc>
                <a:spcPts val="2940"/>
              </a:lnSpc>
              <a:buFont typeface="Arial"/>
              <a:buChar char="•"/>
            </a:pPr>
            <a:r>
              <a:rPr lang="en-US" sz="2800" dirty="0">
                <a:solidFill>
                  <a:srgbClr val="242424"/>
                </a:solidFill>
                <a:latin typeface="Arimo"/>
              </a:rPr>
              <a:t>Findings</a:t>
            </a:r>
          </a:p>
          <a:p>
            <a:pPr marL="453390" lvl="1" indent="-226695">
              <a:lnSpc>
                <a:spcPts val="2940"/>
              </a:lnSpc>
              <a:buFont typeface="Arial"/>
              <a:buChar char="•"/>
            </a:pPr>
            <a:r>
              <a:rPr lang="en-US" sz="2800" dirty="0">
                <a:solidFill>
                  <a:srgbClr val="242424"/>
                </a:solidFill>
                <a:latin typeface="Arimo"/>
              </a:rPr>
              <a:t>Research Team</a:t>
            </a:r>
          </a:p>
          <a:p>
            <a:pPr marL="453390" lvl="1" indent="-226695">
              <a:lnSpc>
                <a:spcPts val="2940"/>
              </a:lnSpc>
              <a:buFont typeface="Arial"/>
              <a:buChar char="•"/>
            </a:pPr>
            <a:r>
              <a:rPr lang="en-US" sz="2800" dirty="0">
                <a:solidFill>
                  <a:srgbClr val="242424"/>
                </a:solidFill>
                <a:latin typeface="Arimo"/>
              </a:rPr>
              <a:t>Publications</a:t>
            </a:r>
          </a:p>
        </p:txBody>
      </p:sp>
      <p:sp>
        <p:nvSpPr>
          <p:cNvPr id="9" name="TextBox 9"/>
          <p:cNvSpPr txBox="1"/>
          <p:nvPr/>
        </p:nvSpPr>
        <p:spPr>
          <a:xfrm>
            <a:off x="1028700" y="702650"/>
            <a:ext cx="13939851" cy="1846659"/>
          </a:xfrm>
          <a:prstGeom prst="rect">
            <a:avLst/>
          </a:prstGeom>
        </p:spPr>
        <p:txBody>
          <a:bodyPr lIns="0" tIns="0" rIns="0" bIns="0" rtlCol="0" anchor="t">
            <a:spAutoFit/>
          </a:bodyPr>
          <a:lstStyle/>
          <a:p>
            <a:pPr>
              <a:lnSpc>
                <a:spcPts val="14400"/>
              </a:lnSpc>
            </a:pPr>
            <a:r>
              <a:rPr lang="en-US" sz="12000" dirty="0">
                <a:solidFill>
                  <a:srgbClr val="242424"/>
                </a:solidFill>
                <a:latin typeface="Open Sauce SemiBold"/>
              </a:rPr>
              <a:t>Topics </a:t>
            </a:r>
          </a:p>
        </p:txBody>
      </p:sp>
      <p:sp>
        <p:nvSpPr>
          <p:cNvPr id="10" name="AutoShape 3">
            <a:extLst>
              <a:ext uri="{FF2B5EF4-FFF2-40B4-BE49-F238E27FC236}">
                <a16:creationId xmlns:a16="http://schemas.microsoft.com/office/drawing/2014/main" id="{92CF8268-06AF-B744-A581-97AC1915E96C}"/>
              </a:ext>
            </a:extLst>
          </p:cNvPr>
          <p:cNvSpPr/>
          <p:nvPr/>
        </p:nvSpPr>
        <p:spPr>
          <a:xfrm>
            <a:off x="0" y="9258300"/>
            <a:ext cx="18288000" cy="9525"/>
          </a:xfrm>
          <a:prstGeom prst="rect">
            <a:avLst/>
          </a:prstGeom>
          <a:solidFill>
            <a:srgbClr val="242424"/>
          </a:solidFill>
        </p:spPr>
      </p:sp>
      <p:sp>
        <p:nvSpPr>
          <p:cNvPr id="4" name="Footer Placeholder 3">
            <a:extLst>
              <a:ext uri="{FF2B5EF4-FFF2-40B4-BE49-F238E27FC236}">
                <a16:creationId xmlns:a16="http://schemas.microsoft.com/office/drawing/2014/main" id="{038CEDA5-0054-B74D-AD0C-7A4FC28320D7}"/>
              </a:ext>
            </a:extLst>
          </p:cNvPr>
          <p:cNvSpPr>
            <a:spLocks noGrp="1"/>
          </p:cNvSpPr>
          <p:nvPr>
            <p:ph type="ftr" sz="quarter" idx="11"/>
          </p:nvPr>
        </p:nvSpPr>
        <p:spPr>
          <a:xfrm>
            <a:off x="14968551" y="9629393"/>
            <a:ext cx="2895600" cy="365125"/>
          </a:xfrm>
        </p:spPr>
        <p:txBody>
          <a:bodyPr/>
          <a:lstStyle/>
          <a:p>
            <a:r>
              <a:rPr lang="en-US" dirty="0"/>
              <a:t>2/12</a:t>
            </a:r>
          </a:p>
        </p:txBody>
      </p:sp>
      <p:sp>
        <p:nvSpPr>
          <p:cNvPr id="5" name="Slide Number Placeholder 4">
            <a:extLst>
              <a:ext uri="{FF2B5EF4-FFF2-40B4-BE49-F238E27FC236}">
                <a16:creationId xmlns:a16="http://schemas.microsoft.com/office/drawing/2014/main" id="{B383BD0A-A3A2-0A48-8190-1D2A0F3C1CF7}"/>
              </a:ext>
            </a:extLst>
          </p:cNvPr>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8F8F8"/>
        </a:solidFill>
        <a:effectLst/>
      </p:bgPr>
    </p:bg>
    <p:spTree>
      <p:nvGrpSpPr>
        <p:cNvPr id="1" name=""/>
        <p:cNvGrpSpPr/>
        <p:nvPr/>
      </p:nvGrpSpPr>
      <p:grpSpPr>
        <a:xfrm>
          <a:off x="0" y="0"/>
          <a:ext cx="0" cy="0"/>
          <a:chOff x="0" y="0"/>
          <a:chExt cx="0" cy="0"/>
        </a:xfrm>
      </p:grpSpPr>
      <p:sp>
        <p:nvSpPr>
          <p:cNvPr id="2" name="TextBox 2"/>
          <p:cNvSpPr txBox="1"/>
          <p:nvPr/>
        </p:nvSpPr>
        <p:spPr>
          <a:xfrm>
            <a:off x="585722" y="1237615"/>
            <a:ext cx="10517884" cy="1838325"/>
          </a:xfrm>
          <a:prstGeom prst="rect">
            <a:avLst/>
          </a:prstGeom>
        </p:spPr>
        <p:txBody>
          <a:bodyPr lIns="0" tIns="0" rIns="0" bIns="0" rtlCol="0" anchor="t">
            <a:spAutoFit/>
          </a:bodyPr>
          <a:lstStyle/>
          <a:p>
            <a:pPr>
              <a:lnSpc>
                <a:spcPts val="14400"/>
              </a:lnSpc>
            </a:pPr>
            <a:r>
              <a:rPr lang="en-US" sz="12000">
                <a:solidFill>
                  <a:srgbClr val="242424"/>
                </a:solidFill>
                <a:latin typeface="Open Sauce SemiBold"/>
              </a:rPr>
              <a:t>About WHLIP</a:t>
            </a:r>
          </a:p>
        </p:txBody>
      </p:sp>
      <p:sp>
        <p:nvSpPr>
          <p:cNvPr id="3" name="TextBox 3"/>
          <p:cNvSpPr txBox="1"/>
          <p:nvPr/>
        </p:nvSpPr>
        <p:spPr>
          <a:xfrm>
            <a:off x="11103606" y="1008265"/>
            <a:ext cx="6598672" cy="7808804"/>
          </a:xfrm>
          <a:prstGeom prst="rect">
            <a:avLst/>
          </a:prstGeom>
        </p:spPr>
        <p:txBody>
          <a:bodyPr wrap="square" lIns="0" tIns="0" rIns="0" bIns="0" rtlCol="0" anchor="t">
            <a:spAutoFit/>
          </a:bodyPr>
          <a:lstStyle/>
          <a:p>
            <a:pPr>
              <a:lnSpc>
                <a:spcPts val="3640"/>
              </a:lnSpc>
            </a:pPr>
            <a:r>
              <a:rPr lang="en-US" sz="2600" dirty="0">
                <a:solidFill>
                  <a:srgbClr val="242424"/>
                </a:solidFill>
                <a:latin typeface="Arimo"/>
              </a:rPr>
              <a:t>WLHIP is a multi-country and interdisciplinary collaborative research network with scholars from India, Pakistan, Bangladesh and the US. </a:t>
            </a:r>
          </a:p>
          <a:p>
            <a:pPr>
              <a:lnSpc>
                <a:spcPts val="3640"/>
              </a:lnSpc>
            </a:pPr>
            <a:endParaRPr lang="en-US" sz="2600" dirty="0">
              <a:solidFill>
                <a:srgbClr val="242424"/>
              </a:solidFill>
              <a:latin typeface="Arimo"/>
            </a:endParaRPr>
          </a:p>
          <a:p>
            <a:pPr>
              <a:lnSpc>
                <a:spcPts val="3640"/>
              </a:lnSpc>
            </a:pPr>
            <a:r>
              <a:rPr lang="en-US" sz="2600" dirty="0">
                <a:solidFill>
                  <a:srgbClr val="242424"/>
                </a:solidFill>
                <a:latin typeface="Arimo"/>
              </a:rPr>
              <a:t>The primary objective of this international scholarly network is to develop a deeper understanding of religion in the lives of different groups of people using a lived religions approach. This networks aims at moving beyond Global North methodological nationalism and create theoretical frameworks based on on North- South efforts and develop understandings of religion, based on different epistemologies, that look across transnational, national and local level structures. </a:t>
            </a:r>
          </a:p>
        </p:txBody>
      </p:sp>
      <p:sp>
        <p:nvSpPr>
          <p:cNvPr id="4" name="AutoShape 4"/>
          <p:cNvSpPr/>
          <p:nvPr/>
        </p:nvSpPr>
        <p:spPr>
          <a:xfrm>
            <a:off x="0" y="9258300"/>
            <a:ext cx="18288000" cy="9525"/>
          </a:xfrm>
          <a:prstGeom prst="rect">
            <a:avLst/>
          </a:prstGeom>
          <a:solidFill>
            <a:srgbClr val="242424"/>
          </a:solidFill>
        </p:spPr>
      </p:sp>
      <p:sp>
        <p:nvSpPr>
          <p:cNvPr id="5" name="AutoShape 5"/>
          <p:cNvSpPr/>
          <p:nvPr/>
        </p:nvSpPr>
        <p:spPr>
          <a:xfrm>
            <a:off x="15065711" y="9263062"/>
            <a:ext cx="9525" cy="1028700"/>
          </a:xfrm>
          <a:prstGeom prst="rect">
            <a:avLst/>
          </a:prstGeom>
          <a:solidFill>
            <a:srgbClr val="242424"/>
          </a:solidFill>
        </p:spPr>
      </p:sp>
      <p:sp>
        <p:nvSpPr>
          <p:cNvPr id="6" name="Footer Placeholder 5">
            <a:extLst>
              <a:ext uri="{FF2B5EF4-FFF2-40B4-BE49-F238E27FC236}">
                <a16:creationId xmlns:a16="http://schemas.microsoft.com/office/drawing/2014/main" id="{E06A6CA5-9A5D-7347-A2C0-26D28C05A2AB}"/>
              </a:ext>
            </a:extLst>
          </p:cNvPr>
          <p:cNvSpPr>
            <a:spLocks noGrp="1"/>
          </p:cNvSpPr>
          <p:nvPr>
            <p:ph type="ftr" sz="quarter" idx="11"/>
          </p:nvPr>
        </p:nvSpPr>
        <p:spPr>
          <a:xfrm>
            <a:off x="15233818" y="9684403"/>
            <a:ext cx="2895600" cy="365125"/>
          </a:xfrm>
        </p:spPr>
        <p:txBody>
          <a:bodyPr/>
          <a:lstStyle/>
          <a:p>
            <a:r>
              <a:rPr lang="en-US" dirty="0"/>
              <a:t>3/12</a:t>
            </a:r>
          </a:p>
        </p:txBody>
      </p:sp>
      <p:sp>
        <p:nvSpPr>
          <p:cNvPr id="7" name="Slide Number Placeholder 6">
            <a:extLst>
              <a:ext uri="{FF2B5EF4-FFF2-40B4-BE49-F238E27FC236}">
                <a16:creationId xmlns:a16="http://schemas.microsoft.com/office/drawing/2014/main" id="{01694D55-2FC9-9049-99FB-86BCDD2F2EE8}"/>
              </a:ext>
            </a:extLst>
          </p:cNvPr>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8F8F8"/>
        </a:solidFill>
        <a:effectLst/>
      </p:bgPr>
    </p:bg>
    <p:spTree>
      <p:nvGrpSpPr>
        <p:cNvPr id="1" name=""/>
        <p:cNvGrpSpPr/>
        <p:nvPr/>
      </p:nvGrpSpPr>
      <p:grpSpPr>
        <a:xfrm>
          <a:off x="0" y="0"/>
          <a:ext cx="0" cy="0"/>
          <a:chOff x="0" y="0"/>
          <a:chExt cx="0" cy="0"/>
        </a:xfrm>
      </p:grpSpPr>
      <p:sp>
        <p:nvSpPr>
          <p:cNvPr id="2" name="TextBox 2"/>
          <p:cNvSpPr txBox="1"/>
          <p:nvPr/>
        </p:nvSpPr>
        <p:spPr>
          <a:xfrm>
            <a:off x="1028700" y="640663"/>
            <a:ext cx="14037011" cy="1575435"/>
          </a:xfrm>
          <a:prstGeom prst="rect">
            <a:avLst/>
          </a:prstGeom>
        </p:spPr>
        <p:txBody>
          <a:bodyPr lIns="0" tIns="0" rIns="0" bIns="0" rtlCol="0" anchor="t">
            <a:spAutoFit/>
          </a:bodyPr>
          <a:lstStyle/>
          <a:p>
            <a:pPr>
              <a:lnSpc>
                <a:spcPts val="12480"/>
              </a:lnSpc>
            </a:pPr>
            <a:r>
              <a:rPr lang="en-US" sz="10400">
                <a:solidFill>
                  <a:srgbClr val="242424"/>
                </a:solidFill>
                <a:latin typeface="Open Sauce SemiBold"/>
              </a:rPr>
              <a:t>Project Objectives </a:t>
            </a:r>
          </a:p>
        </p:txBody>
      </p:sp>
      <p:sp>
        <p:nvSpPr>
          <p:cNvPr id="3" name="AutoShape 3"/>
          <p:cNvSpPr/>
          <p:nvPr/>
        </p:nvSpPr>
        <p:spPr>
          <a:xfrm>
            <a:off x="0" y="9258300"/>
            <a:ext cx="18288000" cy="9525"/>
          </a:xfrm>
          <a:prstGeom prst="rect">
            <a:avLst/>
          </a:prstGeom>
          <a:solidFill>
            <a:srgbClr val="242424"/>
          </a:solidFill>
        </p:spPr>
      </p:sp>
      <p:sp>
        <p:nvSpPr>
          <p:cNvPr id="4" name="AutoShape 4"/>
          <p:cNvSpPr/>
          <p:nvPr/>
        </p:nvSpPr>
        <p:spPr>
          <a:xfrm>
            <a:off x="15065711" y="9263062"/>
            <a:ext cx="9525" cy="1028700"/>
          </a:xfrm>
          <a:prstGeom prst="rect">
            <a:avLst/>
          </a:prstGeom>
          <a:solidFill>
            <a:srgbClr val="242424"/>
          </a:solidFill>
        </p:spPr>
      </p:sp>
      <p:grpSp>
        <p:nvGrpSpPr>
          <p:cNvPr id="9" name="Group 9"/>
          <p:cNvGrpSpPr/>
          <p:nvPr/>
        </p:nvGrpSpPr>
        <p:grpSpPr>
          <a:xfrm>
            <a:off x="1028700" y="2956560"/>
            <a:ext cx="16230600" cy="2186940"/>
            <a:chOff x="0" y="0"/>
            <a:chExt cx="21640800" cy="2915920"/>
          </a:xfrm>
        </p:grpSpPr>
        <p:sp>
          <p:nvSpPr>
            <p:cNvPr id="10" name="TextBox 10"/>
            <p:cNvSpPr txBox="1"/>
            <p:nvPr/>
          </p:nvSpPr>
          <p:spPr>
            <a:xfrm>
              <a:off x="0" y="-66675"/>
              <a:ext cx="5890342" cy="1387475"/>
            </a:xfrm>
            <a:prstGeom prst="rect">
              <a:avLst/>
            </a:prstGeom>
          </p:spPr>
          <p:txBody>
            <a:bodyPr lIns="0" tIns="0" rIns="0" bIns="0" rtlCol="0" anchor="t">
              <a:spAutoFit/>
            </a:bodyPr>
            <a:lstStyle/>
            <a:p>
              <a:pPr>
                <a:lnSpc>
                  <a:spcPts val="4200"/>
                </a:lnSpc>
              </a:pPr>
              <a:r>
                <a:rPr lang="en-US" sz="3000">
                  <a:solidFill>
                    <a:srgbClr val="242424"/>
                  </a:solidFill>
                  <a:latin typeface="Open Sauce SemiBold"/>
                </a:rPr>
                <a:t>Develop a shared conceptual framework</a:t>
              </a:r>
            </a:p>
          </p:txBody>
        </p:sp>
        <p:sp>
          <p:nvSpPr>
            <p:cNvPr id="11" name="TextBox 11"/>
            <p:cNvSpPr txBox="1"/>
            <p:nvPr/>
          </p:nvSpPr>
          <p:spPr>
            <a:xfrm>
              <a:off x="6969888" y="-47625"/>
              <a:ext cx="14670912" cy="2963545"/>
            </a:xfrm>
            <a:prstGeom prst="rect">
              <a:avLst/>
            </a:prstGeom>
          </p:spPr>
          <p:txBody>
            <a:bodyPr lIns="0" tIns="0" rIns="0" bIns="0" rtlCol="0" anchor="t">
              <a:spAutoFit/>
            </a:bodyPr>
            <a:lstStyle/>
            <a:p>
              <a:pPr>
                <a:lnSpc>
                  <a:spcPts val="2940"/>
                </a:lnSpc>
              </a:pPr>
              <a:r>
                <a:rPr lang="en-US" sz="2100" dirty="0">
                  <a:solidFill>
                    <a:srgbClr val="242424"/>
                  </a:solidFill>
                  <a:latin typeface="Arimo"/>
                </a:rPr>
                <a:t>A ley theoretical question of the project is how do researchers study religions, not from the epistemological position of Christianity, but from the logic of of religions such as Hinduism (Dharma) and Islam (</a:t>
              </a:r>
              <a:r>
                <a:rPr lang="en-US" sz="2100" dirty="0" err="1">
                  <a:solidFill>
                    <a:srgbClr val="242424"/>
                  </a:solidFill>
                  <a:latin typeface="Arimo"/>
                </a:rPr>
                <a:t>Mazhab</a:t>
              </a:r>
              <a:r>
                <a:rPr lang="en-US" sz="2100" dirty="0">
                  <a:solidFill>
                    <a:srgbClr val="242424"/>
                  </a:solidFill>
                  <a:latin typeface="Arimo"/>
                </a:rPr>
                <a:t> and </a:t>
              </a:r>
              <a:r>
                <a:rPr lang="en-US" sz="2100" dirty="0" err="1">
                  <a:solidFill>
                    <a:srgbClr val="242424"/>
                  </a:solidFill>
                  <a:latin typeface="Arimo"/>
                </a:rPr>
                <a:t>Deen</a:t>
              </a:r>
              <a:r>
                <a:rPr lang="en-US" sz="2100" dirty="0">
                  <a:solidFill>
                    <a:srgbClr val="242424"/>
                  </a:solidFill>
                  <a:latin typeface="Arimo"/>
                </a:rPr>
                <a:t>)? Accordingly, the objective is to develop a shared conceptual framework that pushes the boundaries of the existing field through international  interdisciplinary scholarly conversations and facilitate a more robust understanding of the dynamics of lived religious practices.</a:t>
              </a:r>
            </a:p>
          </p:txBody>
        </p:sp>
      </p:grpSp>
      <p:grpSp>
        <p:nvGrpSpPr>
          <p:cNvPr id="12" name="Group 12"/>
          <p:cNvGrpSpPr/>
          <p:nvPr/>
        </p:nvGrpSpPr>
        <p:grpSpPr>
          <a:xfrm>
            <a:off x="1028700" y="5523039"/>
            <a:ext cx="16230600" cy="1813560"/>
            <a:chOff x="0" y="0"/>
            <a:chExt cx="21640800" cy="2418080"/>
          </a:xfrm>
        </p:grpSpPr>
        <p:sp>
          <p:nvSpPr>
            <p:cNvPr id="13" name="TextBox 13"/>
            <p:cNvSpPr txBox="1"/>
            <p:nvPr/>
          </p:nvSpPr>
          <p:spPr>
            <a:xfrm>
              <a:off x="0" y="-66675"/>
              <a:ext cx="5890342" cy="1387475"/>
            </a:xfrm>
            <a:prstGeom prst="rect">
              <a:avLst/>
            </a:prstGeom>
          </p:spPr>
          <p:txBody>
            <a:bodyPr lIns="0" tIns="0" rIns="0" bIns="0" rtlCol="0" anchor="t">
              <a:spAutoFit/>
            </a:bodyPr>
            <a:lstStyle/>
            <a:p>
              <a:pPr>
                <a:lnSpc>
                  <a:spcPts val="4200"/>
                </a:lnSpc>
              </a:pPr>
              <a:r>
                <a:rPr lang="en-US" sz="3000">
                  <a:solidFill>
                    <a:srgbClr val="242424"/>
                  </a:solidFill>
                  <a:latin typeface="Open Sauce SemiBold"/>
                </a:rPr>
                <a:t>Correct the lack of empirical data</a:t>
              </a:r>
            </a:p>
          </p:txBody>
        </p:sp>
        <p:sp>
          <p:nvSpPr>
            <p:cNvPr id="14" name="TextBox 14"/>
            <p:cNvSpPr txBox="1"/>
            <p:nvPr/>
          </p:nvSpPr>
          <p:spPr>
            <a:xfrm>
              <a:off x="6969888" y="-47625"/>
              <a:ext cx="14670912" cy="2465705"/>
            </a:xfrm>
            <a:prstGeom prst="rect">
              <a:avLst/>
            </a:prstGeom>
          </p:spPr>
          <p:txBody>
            <a:bodyPr lIns="0" tIns="0" rIns="0" bIns="0" rtlCol="0" anchor="t">
              <a:spAutoFit/>
            </a:bodyPr>
            <a:lstStyle/>
            <a:p>
              <a:pPr>
                <a:lnSpc>
                  <a:spcPts val="2940"/>
                </a:lnSpc>
              </a:pPr>
              <a:r>
                <a:rPr lang="en-US" sz="2100" dirty="0">
                  <a:solidFill>
                    <a:srgbClr val="242424"/>
                  </a:solidFill>
                  <a:latin typeface="Arimo"/>
                </a:rPr>
                <a:t>The voices of Hindu and Muslim women are rarely heard in academic and public conversations on these religions. Accordingly, this network aims to build a database on life narratives of Hindu and Muslim women from these countries, to generate broader insights about living these religions</a:t>
              </a:r>
              <a:r>
                <a:rPr lang="en-US" sz="2100" baseline="30000" dirty="0">
                  <a:solidFill>
                    <a:srgbClr val="242424"/>
                  </a:solidFill>
                  <a:latin typeface="Arimo"/>
                </a:rPr>
                <a:t>. 1</a:t>
              </a:r>
            </a:p>
            <a:p>
              <a:pPr>
                <a:lnSpc>
                  <a:spcPts val="2940"/>
                </a:lnSpc>
              </a:pPr>
              <a:endParaRPr lang="en-US" sz="2100" dirty="0">
                <a:solidFill>
                  <a:srgbClr val="242424"/>
                </a:solidFill>
                <a:latin typeface="Arimo"/>
              </a:endParaRPr>
            </a:p>
          </p:txBody>
        </p:sp>
      </p:grpSp>
      <p:grpSp>
        <p:nvGrpSpPr>
          <p:cNvPr id="15" name="Group 15"/>
          <p:cNvGrpSpPr/>
          <p:nvPr/>
        </p:nvGrpSpPr>
        <p:grpSpPr>
          <a:xfrm>
            <a:off x="1028700" y="7259349"/>
            <a:ext cx="16230600" cy="1574006"/>
            <a:chOff x="0" y="-66675"/>
            <a:chExt cx="21640801" cy="2098675"/>
          </a:xfrm>
        </p:grpSpPr>
        <p:sp>
          <p:nvSpPr>
            <p:cNvPr id="16" name="TextBox 16"/>
            <p:cNvSpPr txBox="1"/>
            <p:nvPr/>
          </p:nvSpPr>
          <p:spPr>
            <a:xfrm>
              <a:off x="0" y="-66675"/>
              <a:ext cx="5890342" cy="2098675"/>
            </a:xfrm>
            <a:prstGeom prst="rect">
              <a:avLst/>
            </a:prstGeom>
          </p:spPr>
          <p:txBody>
            <a:bodyPr lIns="0" tIns="0" rIns="0" bIns="0" rtlCol="0" anchor="t">
              <a:spAutoFit/>
            </a:bodyPr>
            <a:lstStyle/>
            <a:p>
              <a:pPr>
                <a:lnSpc>
                  <a:spcPts val="4200"/>
                </a:lnSpc>
              </a:pPr>
              <a:r>
                <a:rPr lang="en-US" sz="3000">
                  <a:solidFill>
                    <a:srgbClr val="242424"/>
                  </a:solidFill>
                  <a:latin typeface="Open Sauce SemiBold"/>
                </a:rPr>
                <a:t>Develop a robust methodological framework</a:t>
              </a:r>
            </a:p>
          </p:txBody>
        </p:sp>
        <p:sp>
          <p:nvSpPr>
            <p:cNvPr id="17" name="TextBox 17"/>
            <p:cNvSpPr txBox="1"/>
            <p:nvPr/>
          </p:nvSpPr>
          <p:spPr>
            <a:xfrm>
              <a:off x="6969888" y="-47626"/>
              <a:ext cx="14670913" cy="1445354"/>
            </a:xfrm>
            <a:prstGeom prst="rect">
              <a:avLst/>
            </a:prstGeom>
          </p:spPr>
          <p:txBody>
            <a:bodyPr lIns="0" tIns="0" rIns="0" bIns="0" rtlCol="0" anchor="t">
              <a:spAutoFit/>
            </a:bodyPr>
            <a:lstStyle/>
            <a:p>
              <a:pPr>
                <a:lnSpc>
                  <a:spcPts val="2940"/>
                </a:lnSpc>
              </a:pPr>
              <a:r>
                <a:rPr lang="en-US" sz="2100" dirty="0">
                  <a:solidFill>
                    <a:srgbClr val="242424"/>
                  </a:solidFill>
                  <a:latin typeface="Arimo"/>
                </a:rPr>
                <a:t>This network aims to develop a methodological framework based on transnational versions of intersectionality-intersections of structures of power which create racial/class/gender and other structures of power, across global to local spaces.</a:t>
              </a:r>
              <a:r>
                <a:rPr lang="en-US" sz="2100" baseline="30000" dirty="0">
                  <a:solidFill>
                    <a:srgbClr val="242424"/>
                  </a:solidFill>
                  <a:latin typeface="Arimo"/>
                </a:rPr>
                <a:t>2</a:t>
              </a:r>
            </a:p>
          </p:txBody>
        </p:sp>
      </p:grpSp>
      <p:sp>
        <p:nvSpPr>
          <p:cNvPr id="18" name="AutoShape 18"/>
          <p:cNvSpPr/>
          <p:nvPr/>
        </p:nvSpPr>
        <p:spPr>
          <a:xfrm>
            <a:off x="8965" y="2426049"/>
            <a:ext cx="18288000" cy="9525"/>
          </a:xfrm>
          <a:prstGeom prst="rect">
            <a:avLst/>
          </a:prstGeom>
          <a:solidFill>
            <a:srgbClr val="242424"/>
          </a:solidFill>
        </p:spPr>
      </p:sp>
      <p:sp>
        <p:nvSpPr>
          <p:cNvPr id="19" name="Footer Placeholder 18">
            <a:extLst>
              <a:ext uri="{FF2B5EF4-FFF2-40B4-BE49-F238E27FC236}">
                <a16:creationId xmlns:a16="http://schemas.microsoft.com/office/drawing/2014/main" id="{F9F4F184-62EE-A844-BF6E-A2BD707FF2E5}"/>
              </a:ext>
            </a:extLst>
          </p:cNvPr>
          <p:cNvSpPr>
            <a:spLocks noGrp="1"/>
          </p:cNvSpPr>
          <p:nvPr>
            <p:ph type="ftr" sz="quarter" idx="11"/>
          </p:nvPr>
        </p:nvSpPr>
        <p:spPr>
          <a:xfrm>
            <a:off x="15260712" y="9716135"/>
            <a:ext cx="2895600" cy="365125"/>
          </a:xfrm>
        </p:spPr>
        <p:txBody>
          <a:bodyPr/>
          <a:lstStyle/>
          <a:p>
            <a:r>
              <a:rPr lang="en-US" dirty="0"/>
              <a:t>4/12</a:t>
            </a:r>
          </a:p>
        </p:txBody>
      </p:sp>
      <p:sp>
        <p:nvSpPr>
          <p:cNvPr id="20" name="Slide Number Placeholder 19">
            <a:extLst>
              <a:ext uri="{FF2B5EF4-FFF2-40B4-BE49-F238E27FC236}">
                <a16:creationId xmlns:a16="http://schemas.microsoft.com/office/drawing/2014/main" id="{CFCA2755-CFB1-454D-AAF4-F7E6F5395CB9}"/>
              </a:ext>
            </a:extLst>
          </p:cNvPr>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8F8F8"/>
        </a:solidFill>
        <a:effectLst/>
      </p:bgPr>
    </p:bg>
    <p:spTree>
      <p:nvGrpSpPr>
        <p:cNvPr id="1" name=""/>
        <p:cNvGrpSpPr/>
        <p:nvPr/>
      </p:nvGrpSpPr>
      <p:grpSpPr>
        <a:xfrm>
          <a:off x="0" y="0"/>
          <a:ext cx="0" cy="0"/>
          <a:chOff x="0" y="0"/>
          <a:chExt cx="0" cy="0"/>
        </a:xfrm>
      </p:grpSpPr>
      <p:sp>
        <p:nvSpPr>
          <p:cNvPr id="2" name="TextBox 2"/>
          <p:cNvSpPr txBox="1"/>
          <p:nvPr/>
        </p:nvSpPr>
        <p:spPr>
          <a:xfrm>
            <a:off x="1028700" y="753991"/>
            <a:ext cx="15676217" cy="1575435"/>
          </a:xfrm>
          <a:prstGeom prst="rect">
            <a:avLst/>
          </a:prstGeom>
        </p:spPr>
        <p:txBody>
          <a:bodyPr lIns="0" tIns="0" rIns="0" bIns="0" rtlCol="0" anchor="t">
            <a:spAutoFit/>
          </a:bodyPr>
          <a:lstStyle/>
          <a:p>
            <a:pPr>
              <a:lnSpc>
                <a:spcPts val="12480"/>
              </a:lnSpc>
            </a:pPr>
            <a:r>
              <a:rPr lang="en-US" sz="10400" dirty="0">
                <a:solidFill>
                  <a:srgbClr val="242424"/>
                </a:solidFill>
                <a:latin typeface="Open Sauce SemiBold"/>
              </a:rPr>
              <a:t>Theoretical Framework </a:t>
            </a:r>
          </a:p>
        </p:txBody>
      </p:sp>
      <p:grpSp>
        <p:nvGrpSpPr>
          <p:cNvPr id="3" name="Group 3"/>
          <p:cNvGrpSpPr/>
          <p:nvPr/>
        </p:nvGrpSpPr>
        <p:grpSpPr>
          <a:xfrm>
            <a:off x="1028700" y="4364706"/>
            <a:ext cx="4711947" cy="3185561"/>
            <a:chOff x="0" y="-66675"/>
            <a:chExt cx="6282595" cy="4247416"/>
          </a:xfrm>
        </p:grpSpPr>
        <p:sp>
          <p:nvSpPr>
            <p:cNvPr id="4" name="TextBox 4"/>
            <p:cNvSpPr txBox="1"/>
            <p:nvPr/>
          </p:nvSpPr>
          <p:spPr>
            <a:xfrm>
              <a:off x="0" y="-66675"/>
              <a:ext cx="6282595" cy="676275"/>
            </a:xfrm>
            <a:prstGeom prst="rect">
              <a:avLst/>
            </a:prstGeom>
          </p:spPr>
          <p:txBody>
            <a:bodyPr lIns="0" tIns="0" rIns="0" bIns="0" rtlCol="0" anchor="t">
              <a:spAutoFit/>
            </a:bodyPr>
            <a:lstStyle/>
            <a:p>
              <a:pPr>
                <a:lnSpc>
                  <a:spcPts val="4200"/>
                </a:lnSpc>
              </a:pPr>
              <a:r>
                <a:rPr lang="en-US" sz="3000" dirty="0">
                  <a:solidFill>
                    <a:srgbClr val="242424"/>
                  </a:solidFill>
                  <a:latin typeface="Open Sauce SemiBold"/>
                </a:rPr>
                <a:t>Intersectionality</a:t>
              </a:r>
            </a:p>
          </p:txBody>
        </p:sp>
        <p:sp>
          <p:nvSpPr>
            <p:cNvPr id="5" name="TextBox 5"/>
            <p:cNvSpPr txBox="1"/>
            <p:nvPr/>
          </p:nvSpPr>
          <p:spPr>
            <a:xfrm>
              <a:off x="0" y="1247800"/>
              <a:ext cx="6282595" cy="2932941"/>
            </a:xfrm>
            <a:prstGeom prst="rect">
              <a:avLst/>
            </a:prstGeom>
          </p:spPr>
          <p:txBody>
            <a:bodyPr lIns="0" tIns="0" rIns="0" bIns="0" rtlCol="0" anchor="t">
              <a:spAutoFit/>
            </a:bodyPr>
            <a:lstStyle/>
            <a:p>
              <a:pPr>
                <a:lnSpc>
                  <a:spcPts val="2940"/>
                </a:lnSpc>
              </a:pPr>
              <a:r>
                <a:rPr lang="en-US" sz="2100" dirty="0">
                  <a:solidFill>
                    <a:srgbClr val="242424"/>
                  </a:solidFill>
                  <a:latin typeface="Arimo"/>
                </a:rPr>
                <a:t>To understand women’s experiences, use intersectionality instead of gender, to specify the structures of power that affect women in any context.  (Talking about Hindu or Muslim women is an overgeneralization)</a:t>
              </a:r>
              <a:r>
                <a:rPr lang="en-US" sz="2100" baseline="30000" dirty="0">
                  <a:solidFill>
                    <a:srgbClr val="242424"/>
                  </a:solidFill>
                  <a:latin typeface="Arimo"/>
                </a:rPr>
                <a:t>3</a:t>
              </a:r>
            </a:p>
          </p:txBody>
        </p:sp>
      </p:grpSp>
      <p:grpSp>
        <p:nvGrpSpPr>
          <p:cNvPr id="6" name="Group 6"/>
          <p:cNvGrpSpPr/>
          <p:nvPr/>
        </p:nvGrpSpPr>
        <p:grpSpPr>
          <a:xfrm>
            <a:off x="6788027" y="4364706"/>
            <a:ext cx="4711947" cy="2813664"/>
            <a:chOff x="0" y="-66675"/>
            <a:chExt cx="6282595" cy="3751553"/>
          </a:xfrm>
        </p:grpSpPr>
        <p:sp>
          <p:nvSpPr>
            <p:cNvPr id="7" name="TextBox 7"/>
            <p:cNvSpPr txBox="1"/>
            <p:nvPr/>
          </p:nvSpPr>
          <p:spPr>
            <a:xfrm>
              <a:off x="0" y="-66675"/>
              <a:ext cx="6282595" cy="676275"/>
            </a:xfrm>
            <a:prstGeom prst="rect">
              <a:avLst/>
            </a:prstGeom>
          </p:spPr>
          <p:txBody>
            <a:bodyPr lIns="0" tIns="0" rIns="0" bIns="0" rtlCol="0" anchor="t">
              <a:spAutoFit/>
            </a:bodyPr>
            <a:lstStyle/>
            <a:p>
              <a:pPr>
                <a:lnSpc>
                  <a:spcPts val="4200"/>
                </a:lnSpc>
              </a:pPr>
              <a:r>
                <a:rPr lang="en-US" sz="3000" dirty="0">
                  <a:solidFill>
                    <a:srgbClr val="242424"/>
                  </a:solidFill>
                  <a:latin typeface="Open Sauce SemiBold"/>
                </a:rPr>
                <a:t>Transnationalism</a:t>
              </a:r>
            </a:p>
          </p:txBody>
        </p:sp>
        <p:sp>
          <p:nvSpPr>
            <p:cNvPr id="8" name="TextBox 8"/>
            <p:cNvSpPr txBox="1"/>
            <p:nvPr/>
          </p:nvSpPr>
          <p:spPr>
            <a:xfrm>
              <a:off x="0" y="1247800"/>
              <a:ext cx="6282595" cy="2437078"/>
            </a:xfrm>
            <a:prstGeom prst="rect">
              <a:avLst/>
            </a:prstGeom>
          </p:spPr>
          <p:txBody>
            <a:bodyPr lIns="0" tIns="0" rIns="0" bIns="0" rtlCol="0" anchor="t">
              <a:spAutoFit/>
            </a:bodyPr>
            <a:lstStyle/>
            <a:p>
              <a:pPr>
                <a:lnSpc>
                  <a:spcPts val="2940"/>
                </a:lnSpc>
              </a:pPr>
              <a:r>
                <a:rPr lang="en-US" sz="2100" dirty="0">
                  <a:solidFill>
                    <a:srgbClr val="242424"/>
                  </a:solidFill>
                  <a:latin typeface="Arimo"/>
                </a:rPr>
                <a:t>With the rapidly growing importance of migration and diasporic influences, as well as engagements in digital spaces, transnational contexts are significant along with national and local contexts.</a:t>
              </a:r>
              <a:r>
                <a:rPr lang="en-US" sz="2100" baseline="30000" dirty="0">
                  <a:solidFill>
                    <a:srgbClr val="242424"/>
                  </a:solidFill>
                  <a:latin typeface="Arimo"/>
                </a:rPr>
                <a:t>4</a:t>
              </a:r>
            </a:p>
          </p:txBody>
        </p:sp>
      </p:grpSp>
      <p:grpSp>
        <p:nvGrpSpPr>
          <p:cNvPr id="9" name="Group 9"/>
          <p:cNvGrpSpPr/>
          <p:nvPr/>
        </p:nvGrpSpPr>
        <p:grpSpPr>
          <a:xfrm>
            <a:off x="12547353" y="4364706"/>
            <a:ext cx="4711947" cy="3857334"/>
            <a:chOff x="0" y="-66675"/>
            <a:chExt cx="6282595" cy="5143113"/>
          </a:xfrm>
        </p:grpSpPr>
        <p:sp>
          <p:nvSpPr>
            <p:cNvPr id="10" name="TextBox 10"/>
            <p:cNvSpPr txBox="1"/>
            <p:nvPr/>
          </p:nvSpPr>
          <p:spPr>
            <a:xfrm>
              <a:off x="0" y="-66675"/>
              <a:ext cx="6282595" cy="676275"/>
            </a:xfrm>
            <a:prstGeom prst="rect">
              <a:avLst/>
            </a:prstGeom>
          </p:spPr>
          <p:txBody>
            <a:bodyPr lIns="0" tIns="0" rIns="0" bIns="0" rtlCol="0" anchor="t">
              <a:spAutoFit/>
            </a:bodyPr>
            <a:lstStyle/>
            <a:p>
              <a:pPr>
                <a:lnSpc>
                  <a:spcPts val="4200"/>
                </a:lnSpc>
              </a:pPr>
              <a:r>
                <a:rPr lang="en-US" sz="3000" dirty="0">
                  <a:solidFill>
                    <a:srgbClr val="242424"/>
                  </a:solidFill>
                  <a:latin typeface="Open Sauce SemiBold"/>
                </a:rPr>
                <a:t>Lived Religions</a:t>
              </a:r>
            </a:p>
          </p:txBody>
        </p:sp>
        <p:sp>
          <p:nvSpPr>
            <p:cNvPr id="11" name="TextBox 11"/>
            <p:cNvSpPr txBox="1"/>
            <p:nvPr/>
          </p:nvSpPr>
          <p:spPr>
            <a:xfrm>
              <a:off x="0" y="1151773"/>
              <a:ext cx="6282595" cy="3924665"/>
            </a:xfrm>
            <a:prstGeom prst="rect">
              <a:avLst/>
            </a:prstGeom>
          </p:spPr>
          <p:txBody>
            <a:bodyPr lIns="0" tIns="0" rIns="0" bIns="0" rtlCol="0" anchor="t">
              <a:spAutoFit/>
            </a:bodyPr>
            <a:lstStyle/>
            <a:p>
              <a:pPr>
                <a:lnSpc>
                  <a:spcPts val="2940"/>
                </a:lnSpc>
              </a:pPr>
              <a:r>
                <a:rPr lang="en-US" sz="2100" dirty="0">
                  <a:solidFill>
                    <a:srgbClr val="242424"/>
                  </a:solidFill>
                  <a:latin typeface="Arimo"/>
                </a:rPr>
                <a:t>Instead of mostly relying on texts, and focusing on religious institutions, expand the scope to structures of everyday living to understand how religious understanding are interpreted, changed, practiced within specific sets of historical and contemporary opportunities and constraints. </a:t>
              </a:r>
              <a:r>
                <a:rPr lang="en-US" sz="2100" baseline="30000" dirty="0">
                  <a:solidFill>
                    <a:srgbClr val="242424"/>
                  </a:solidFill>
                  <a:latin typeface="Arimo"/>
                </a:rPr>
                <a:t>5</a:t>
              </a:r>
            </a:p>
          </p:txBody>
        </p:sp>
      </p:grpSp>
      <p:sp>
        <p:nvSpPr>
          <p:cNvPr id="12" name="AutoShape 12"/>
          <p:cNvSpPr/>
          <p:nvPr/>
        </p:nvSpPr>
        <p:spPr>
          <a:xfrm>
            <a:off x="0" y="9258300"/>
            <a:ext cx="18288000" cy="9525"/>
          </a:xfrm>
          <a:prstGeom prst="rect">
            <a:avLst/>
          </a:prstGeom>
          <a:solidFill>
            <a:srgbClr val="242424"/>
          </a:solidFill>
        </p:spPr>
      </p:sp>
      <p:sp>
        <p:nvSpPr>
          <p:cNvPr id="13" name="AutoShape 13"/>
          <p:cNvSpPr/>
          <p:nvPr/>
        </p:nvSpPr>
        <p:spPr>
          <a:xfrm>
            <a:off x="15065711" y="9263062"/>
            <a:ext cx="9525" cy="1028700"/>
          </a:xfrm>
          <a:prstGeom prst="rect">
            <a:avLst/>
          </a:prstGeom>
          <a:solidFill>
            <a:srgbClr val="242424"/>
          </a:solidFill>
        </p:spPr>
      </p:sp>
      <p:sp>
        <p:nvSpPr>
          <p:cNvPr id="21" name="AutoShape 21"/>
          <p:cNvSpPr/>
          <p:nvPr/>
        </p:nvSpPr>
        <p:spPr>
          <a:xfrm>
            <a:off x="0" y="2335082"/>
            <a:ext cx="18288000" cy="9525"/>
          </a:xfrm>
          <a:prstGeom prst="rect">
            <a:avLst/>
          </a:prstGeom>
          <a:solidFill>
            <a:srgbClr val="242424"/>
          </a:solidFill>
        </p:spPr>
      </p:sp>
      <p:grpSp>
        <p:nvGrpSpPr>
          <p:cNvPr id="24" name="Group 3">
            <a:extLst>
              <a:ext uri="{FF2B5EF4-FFF2-40B4-BE49-F238E27FC236}">
                <a16:creationId xmlns:a16="http://schemas.microsoft.com/office/drawing/2014/main" id="{15EED6CB-F0EE-4647-AA79-09F138199059}"/>
              </a:ext>
            </a:extLst>
          </p:cNvPr>
          <p:cNvGrpSpPr>
            <a:grpSpLocks noChangeAspect="1"/>
          </p:cNvGrpSpPr>
          <p:nvPr/>
        </p:nvGrpSpPr>
        <p:grpSpPr>
          <a:xfrm>
            <a:off x="1028700" y="3743919"/>
            <a:ext cx="246808" cy="246808"/>
            <a:chOff x="1371600" y="6705600"/>
            <a:chExt cx="10972800" cy="10972800"/>
          </a:xfrm>
        </p:grpSpPr>
        <p:sp>
          <p:nvSpPr>
            <p:cNvPr id="25" name="Freeform 4">
              <a:extLst>
                <a:ext uri="{FF2B5EF4-FFF2-40B4-BE49-F238E27FC236}">
                  <a16:creationId xmlns:a16="http://schemas.microsoft.com/office/drawing/2014/main" id="{896CE505-AF4B-2043-A876-08DD3E9DC7B4}"/>
                </a:ext>
              </a:extLst>
            </p:cNvPr>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solidFill>
              <a:srgbClr val="253439"/>
            </a:solidFill>
          </p:spPr>
        </p:sp>
      </p:grpSp>
      <p:grpSp>
        <p:nvGrpSpPr>
          <p:cNvPr id="26" name="Group 3">
            <a:extLst>
              <a:ext uri="{FF2B5EF4-FFF2-40B4-BE49-F238E27FC236}">
                <a16:creationId xmlns:a16="http://schemas.microsoft.com/office/drawing/2014/main" id="{CBE3482D-6032-1740-8D66-A08C9D194139}"/>
              </a:ext>
            </a:extLst>
          </p:cNvPr>
          <p:cNvGrpSpPr>
            <a:grpSpLocks noChangeAspect="1"/>
          </p:cNvGrpSpPr>
          <p:nvPr/>
        </p:nvGrpSpPr>
        <p:grpSpPr>
          <a:xfrm>
            <a:off x="6748380" y="3736084"/>
            <a:ext cx="246808" cy="246808"/>
            <a:chOff x="1371600" y="6705600"/>
            <a:chExt cx="10972800" cy="10972800"/>
          </a:xfrm>
        </p:grpSpPr>
        <p:sp>
          <p:nvSpPr>
            <p:cNvPr id="27" name="Freeform 4">
              <a:extLst>
                <a:ext uri="{FF2B5EF4-FFF2-40B4-BE49-F238E27FC236}">
                  <a16:creationId xmlns:a16="http://schemas.microsoft.com/office/drawing/2014/main" id="{833A14E5-2D63-F344-BFE3-5D03410CF9AB}"/>
                </a:ext>
              </a:extLst>
            </p:cNvPr>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solidFill>
              <a:srgbClr val="253439"/>
            </a:solidFill>
          </p:spPr>
        </p:sp>
      </p:grpSp>
      <p:grpSp>
        <p:nvGrpSpPr>
          <p:cNvPr id="28" name="Group 3">
            <a:extLst>
              <a:ext uri="{FF2B5EF4-FFF2-40B4-BE49-F238E27FC236}">
                <a16:creationId xmlns:a16="http://schemas.microsoft.com/office/drawing/2014/main" id="{F901A7EF-C194-F54D-B54D-E8B36E565BA8}"/>
              </a:ext>
            </a:extLst>
          </p:cNvPr>
          <p:cNvGrpSpPr>
            <a:grpSpLocks noChangeAspect="1"/>
          </p:cNvGrpSpPr>
          <p:nvPr/>
        </p:nvGrpSpPr>
        <p:grpSpPr>
          <a:xfrm>
            <a:off x="12423949" y="3736084"/>
            <a:ext cx="246808" cy="246808"/>
            <a:chOff x="1371600" y="6705600"/>
            <a:chExt cx="10972800" cy="10972800"/>
          </a:xfrm>
        </p:grpSpPr>
        <p:sp>
          <p:nvSpPr>
            <p:cNvPr id="29" name="Freeform 4">
              <a:extLst>
                <a:ext uri="{FF2B5EF4-FFF2-40B4-BE49-F238E27FC236}">
                  <a16:creationId xmlns:a16="http://schemas.microsoft.com/office/drawing/2014/main" id="{2792ED9E-0106-9F4F-8044-1E2C30A0C01F}"/>
                </a:ext>
              </a:extLst>
            </p:cNvPr>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solidFill>
              <a:srgbClr val="253439"/>
            </a:solidFill>
          </p:spPr>
        </p:sp>
      </p:grpSp>
      <p:sp>
        <p:nvSpPr>
          <p:cNvPr id="30" name="AutoShape 2">
            <a:extLst>
              <a:ext uri="{FF2B5EF4-FFF2-40B4-BE49-F238E27FC236}">
                <a16:creationId xmlns:a16="http://schemas.microsoft.com/office/drawing/2014/main" id="{6AA5E297-689B-6946-A2D4-9F7E725DB7A5}"/>
              </a:ext>
            </a:extLst>
          </p:cNvPr>
          <p:cNvSpPr/>
          <p:nvPr/>
        </p:nvSpPr>
        <p:spPr>
          <a:xfrm>
            <a:off x="609600" y="3821548"/>
            <a:ext cx="17489918" cy="24436"/>
          </a:xfrm>
          <a:prstGeom prst="rect">
            <a:avLst/>
          </a:prstGeom>
          <a:solidFill>
            <a:srgbClr val="253439"/>
          </a:solidFill>
        </p:spPr>
      </p:sp>
      <p:sp>
        <p:nvSpPr>
          <p:cNvPr id="18" name="Footer Placeholder 17">
            <a:extLst>
              <a:ext uri="{FF2B5EF4-FFF2-40B4-BE49-F238E27FC236}">
                <a16:creationId xmlns:a16="http://schemas.microsoft.com/office/drawing/2014/main" id="{65F783B4-AF67-C14F-9C99-41AE1A81E3A3}"/>
              </a:ext>
            </a:extLst>
          </p:cNvPr>
          <p:cNvSpPr>
            <a:spLocks noGrp="1"/>
          </p:cNvSpPr>
          <p:nvPr>
            <p:ph type="ftr" sz="quarter" idx="11"/>
          </p:nvPr>
        </p:nvSpPr>
        <p:spPr>
          <a:xfrm>
            <a:off x="15233818" y="9682327"/>
            <a:ext cx="2895600" cy="365125"/>
          </a:xfrm>
        </p:spPr>
        <p:txBody>
          <a:bodyPr/>
          <a:lstStyle/>
          <a:p>
            <a:r>
              <a:rPr lang="en-US" dirty="0"/>
              <a:t>5/12</a:t>
            </a:r>
          </a:p>
        </p:txBody>
      </p:sp>
      <p:sp>
        <p:nvSpPr>
          <p:cNvPr id="19" name="Slide Number Placeholder 18">
            <a:extLst>
              <a:ext uri="{FF2B5EF4-FFF2-40B4-BE49-F238E27FC236}">
                <a16:creationId xmlns:a16="http://schemas.microsoft.com/office/drawing/2014/main" id="{7588F722-FF9D-114F-952E-7D831D6C6854}"/>
              </a:ext>
            </a:extLst>
          </p:cNvPr>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615351" y="1071563"/>
            <a:ext cx="7633561" cy="2640584"/>
            <a:chOff x="0" y="57150"/>
            <a:chExt cx="10178082" cy="3520779"/>
          </a:xfrm>
        </p:grpSpPr>
        <p:sp>
          <p:nvSpPr>
            <p:cNvPr id="3" name="TextBox 3"/>
            <p:cNvSpPr txBox="1"/>
            <p:nvPr/>
          </p:nvSpPr>
          <p:spPr>
            <a:xfrm>
              <a:off x="0" y="57150"/>
              <a:ext cx="10178082" cy="1235980"/>
            </a:xfrm>
            <a:prstGeom prst="rect">
              <a:avLst/>
            </a:prstGeom>
          </p:spPr>
          <p:txBody>
            <a:bodyPr lIns="0" tIns="0" rIns="0" bIns="0" rtlCol="0" anchor="t">
              <a:spAutoFit/>
            </a:bodyPr>
            <a:lstStyle/>
            <a:p>
              <a:pPr>
                <a:lnSpc>
                  <a:spcPts val="7040"/>
                </a:lnSpc>
              </a:pPr>
              <a:r>
                <a:rPr lang="en-US" sz="6600" dirty="0">
                  <a:solidFill>
                    <a:srgbClr val="253439"/>
                  </a:solidFill>
                  <a:latin typeface="HK Grotesk Medium Bold"/>
                </a:rPr>
                <a:t>Research Design </a:t>
              </a:r>
            </a:p>
          </p:txBody>
        </p:sp>
        <p:sp>
          <p:nvSpPr>
            <p:cNvPr id="4" name="TextBox 4"/>
            <p:cNvSpPr txBox="1"/>
            <p:nvPr/>
          </p:nvSpPr>
          <p:spPr>
            <a:xfrm>
              <a:off x="0" y="1628677"/>
              <a:ext cx="10178082" cy="1949252"/>
            </a:xfrm>
            <a:prstGeom prst="rect">
              <a:avLst/>
            </a:prstGeom>
          </p:spPr>
          <p:txBody>
            <a:bodyPr lIns="0" tIns="0" rIns="0" bIns="0" rtlCol="0" anchor="t">
              <a:spAutoFit/>
            </a:bodyPr>
            <a:lstStyle/>
            <a:p>
              <a:pPr>
                <a:lnSpc>
                  <a:spcPts val="2940"/>
                </a:lnSpc>
              </a:pPr>
              <a:r>
                <a:rPr lang="en-US" sz="2100" dirty="0">
                  <a:solidFill>
                    <a:srgbClr val="253439"/>
                  </a:solidFill>
                  <a:latin typeface="Roboto"/>
                </a:rPr>
                <a:t>Our methodological approach led us to select specific methods  and tools to build an intersectional framework to studying religion at all stages of the project including recruitment, sampling, reflexivity and data analysis.</a:t>
              </a:r>
              <a:r>
                <a:rPr lang="en-US" sz="2100" baseline="30000" dirty="0">
                  <a:solidFill>
                    <a:srgbClr val="253439"/>
                  </a:solidFill>
                  <a:latin typeface="Roboto"/>
                </a:rPr>
                <a:t>6</a:t>
              </a:r>
              <a:endParaRPr lang="en-US" sz="1505" baseline="30000" dirty="0">
                <a:solidFill>
                  <a:srgbClr val="253439"/>
                </a:solidFill>
                <a:latin typeface="Arimo"/>
              </a:endParaRPr>
            </a:p>
          </p:txBody>
        </p:sp>
      </p:grpSp>
      <p:sp>
        <p:nvSpPr>
          <p:cNvPr id="5" name="AutoShape 5"/>
          <p:cNvSpPr/>
          <p:nvPr/>
        </p:nvSpPr>
        <p:spPr>
          <a:xfrm rot="5400000">
            <a:off x="4619910" y="5110936"/>
            <a:ext cx="8239125" cy="74654"/>
          </a:xfrm>
          <a:prstGeom prst="rect">
            <a:avLst/>
          </a:prstGeom>
          <a:solidFill>
            <a:srgbClr val="253439"/>
          </a:solidFill>
        </p:spPr>
      </p:sp>
      <p:grpSp>
        <p:nvGrpSpPr>
          <p:cNvPr id="6" name="Group 6"/>
          <p:cNvGrpSpPr>
            <a:grpSpLocks noChangeAspect="1"/>
          </p:cNvGrpSpPr>
          <p:nvPr/>
        </p:nvGrpSpPr>
        <p:grpSpPr>
          <a:xfrm rot="5400000">
            <a:off x="8641177" y="1028700"/>
            <a:ext cx="246808" cy="246808"/>
            <a:chOff x="1371600" y="6705600"/>
            <a:chExt cx="10972800" cy="10972800"/>
          </a:xfrm>
        </p:grpSpPr>
        <p:sp>
          <p:nvSpPr>
            <p:cNvPr id="7" name="Freeform 7"/>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solidFill>
              <a:srgbClr val="253439"/>
            </a:solidFill>
          </p:spPr>
        </p:sp>
      </p:grpSp>
      <p:grpSp>
        <p:nvGrpSpPr>
          <p:cNvPr id="8" name="Group 8"/>
          <p:cNvGrpSpPr/>
          <p:nvPr/>
        </p:nvGrpSpPr>
        <p:grpSpPr>
          <a:xfrm>
            <a:off x="9524301" y="1028700"/>
            <a:ext cx="7734999" cy="918435"/>
            <a:chOff x="0" y="0"/>
            <a:chExt cx="10313333" cy="1224580"/>
          </a:xfrm>
        </p:grpSpPr>
        <p:sp>
          <p:nvSpPr>
            <p:cNvPr id="9" name="TextBox 9"/>
            <p:cNvSpPr txBox="1"/>
            <p:nvPr/>
          </p:nvSpPr>
          <p:spPr>
            <a:xfrm>
              <a:off x="0" y="19050"/>
              <a:ext cx="10313333" cy="631211"/>
            </a:xfrm>
            <a:prstGeom prst="rect">
              <a:avLst/>
            </a:prstGeom>
          </p:spPr>
          <p:txBody>
            <a:bodyPr lIns="0" tIns="0" rIns="0" bIns="0" rtlCol="0" anchor="t">
              <a:spAutoFit/>
            </a:bodyPr>
            <a:lstStyle/>
            <a:p>
              <a:pPr>
                <a:lnSpc>
                  <a:spcPts val="3520"/>
                </a:lnSpc>
              </a:pPr>
              <a:r>
                <a:rPr lang="en-US" sz="3200">
                  <a:solidFill>
                    <a:srgbClr val="253439"/>
                  </a:solidFill>
                  <a:latin typeface="HK Grotesk Medium"/>
                </a:rPr>
                <a:t>LIFE NARRATIVES </a:t>
              </a:r>
            </a:p>
          </p:txBody>
        </p:sp>
        <p:sp>
          <p:nvSpPr>
            <p:cNvPr id="10" name="TextBox 10"/>
            <p:cNvSpPr txBox="1"/>
            <p:nvPr/>
          </p:nvSpPr>
          <p:spPr>
            <a:xfrm>
              <a:off x="0" y="750240"/>
              <a:ext cx="10313333" cy="474340"/>
            </a:xfrm>
            <a:prstGeom prst="rect">
              <a:avLst/>
            </a:prstGeom>
          </p:spPr>
          <p:txBody>
            <a:bodyPr lIns="0" tIns="0" rIns="0" bIns="0" rtlCol="0" anchor="t">
              <a:spAutoFit/>
            </a:bodyPr>
            <a:lstStyle/>
            <a:p>
              <a:pPr>
                <a:lnSpc>
                  <a:spcPts val="2940"/>
                </a:lnSpc>
              </a:pPr>
              <a:r>
                <a:rPr lang="en-US" sz="2100" dirty="0">
                  <a:solidFill>
                    <a:srgbClr val="253439"/>
                  </a:solidFill>
                  <a:latin typeface="Roboto"/>
                </a:rPr>
                <a:t>In the US and India focusing on highly educated women </a:t>
              </a:r>
            </a:p>
          </p:txBody>
        </p:sp>
      </p:grpSp>
      <p:grpSp>
        <p:nvGrpSpPr>
          <p:cNvPr id="11" name="Group 11"/>
          <p:cNvGrpSpPr/>
          <p:nvPr/>
        </p:nvGrpSpPr>
        <p:grpSpPr>
          <a:xfrm>
            <a:off x="9524301" y="3152394"/>
            <a:ext cx="7734999" cy="918435"/>
            <a:chOff x="0" y="0"/>
            <a:chExt cx="10313333" cy="1224580"/>
          </a:xfrm>
        </p:grpSpPr>
        <p:sp>
          <p:nvSpPr>
            <p:cNvPr id="12" name="TextBox 12"/>
            <p:cNvSpPr txBox="1"/>
            <p:nvPr/>
          </p:nvSpPr>
          <p:spPr>
            <a:xfrm>
              <a:off x="0" y="19050"/>
              <a:ext cx="10313333" cy="631211"/>
            </a:xfrm>
            <a:prstGeom prst="rect">
              <a:avLst/>
            </a:prstGeom>
          </p:spPr>
          <p:txBody>
            <a:bodyPr lIns="0" tIns="0" rIns="0" bIns="0" rtlCol="0" anchor="t">
              <a:spAutoFit/>
            </a:bodyPr>
            <a:lstStyle/>
            <a:p>
              <a:pPr>
                <a:lnSpc>
                  <a:spcPts val="3520"/>
                </a:lnSpc>
              </a:pPr>
              <a:r>
                <a:rPr lang="en-US" sz="3200">
                  <a:solidFill>
                    <a:srgbClr val="253439"/>
                  </a:solidFill>
                  <a:latin typeface="HK Grotesk Medium"/>
                </a:rPr>
                <a:t>FOCUS GROUPS </a:t>
              </a:r>
            </a:p>
          </p:txBody>
        </p:sp>
        <p:sp>
          <p:nvSpPr>
            <p:cNvPr id="13" name="TextBox 13"/>
            <p:cNvSpPr txBox="1"/>
            <p:nvPr/>
          </p:nvSpPr>
          <p:spPr>
            <a:xfrm>
              <a:off x="0" y="750240"/>
              <a:ext cx="10313333" cy="474340"/>
            </a:xfrm>
            <a:prstGeom prst="rect">
              <a:avLst/>
            </a:prstGeom>
          </p:spPr>
          <p:txBody>
            <a:bodyPr lIns="0" tIns="0" rIns="0" bIns="0" rtlCol="0" anchor="t">
              <a:spAutoFit/>
            </a:bodyPr>
            <a:lstStyle/>
            <a:p>
              <a:pPr>
                <a:lnSpc>
                  <a:spcPts val="2940"/>
                </a:lnSpc>
              </a:pPr>
              <a:r>
                <a:rPr lang="en-US" sz="2100" dirty="0">
                  <a:solidFill>
                    <a:srgbClr val="253439"/>
                  </a:solidFill>
                  <a:latin typeface="Roboto"/>
                </a:rPr>
                <a:t>In the US and Pakistan</a:t>
              </a:r>
            </a:p>
          </p:txBody>
        </p:sp>
      </p:grpSp>
      <p:grpSp>
        <p:nvGrpSpPr>
          <p:cNvPr id="14" name="Group 14"/>
          <p:cNvGrpSpPr/>
          <p:nvPr/>
        </p:nvGrpSpPr>
        <p:grpSpPr>
          <a:xfrm>
            <a:off x="9524301" y="5276089"/>
            <a:ext cx="7734999" cy="918435"/>
            <a:chOff x="0" y="0"/>
            <a:chExt cx="10313333" cy="1224580"/>
          </a:xfrm>
        </p:grpSpPr>
        <p:sp>
          <p:nvSpPr>
            <p:cNvPr id="15" name="TextBox 15"/>
            <p:cNvSpPr txBox="1"/>
            <p:nvPr/>
          </p:nvSpPr>
          <p:spPr>
            <a:xfrm>
              <a:off x="0" y="19050"/>
              <a:ext cx="10313333" cy="631211"/>
            </a:xfrm>
            <a:prstGeom prst="rect">
              <a:avLst/>
            </a:prstGeom>
          </p:spPr>
          <p:txBody>
            <a:bodyPr lIns="0" tIns="0" rIns="0" bIns="0" rtlCol="0" anchor="t">
              <a:spAutoFit/>
            </a:bodyPr>
            <a:lstStyle/>
            <a:p>
              <a:pPr>
                <a:lnSpc>
                  <a:spcPts val="3520"/>
                </a:lnSpc>
              </a:pPr>
              <a:r>
                <a:rPr lang="en-US" sz="3200">
                  <a:solidFill>
                    <a:srgbClr val="253439"/>
                  </a:solidFill>
                  <a:latin typeface="HK Grotesk Medium"/>
                </a:rPr>
                <a:t>ETHNOGRAPHY </a:t>
              </a:r>
            </a:p>
          </p:txBody>
        </p:sp>
        <p:sp>
          <p:nvSpPr>
            <p:cNvPr id="16" name="TextBox 16"/>
            <p:cNvSpPr txBox="1"/>
            <p:nvPr/>
          </p:nvSpPr>
          <p:spPr>
            <a:xfrm>
              <a:off x="0" y="750240"/>
              <a:ext cx="10313333" cy="474340"/>
            </a:xfrm>
            <a:prstGeom prst="rect">
              <a:avLst/>
            </a:prstGeom>
          </p:spPr>
          <p:txBody>
            <a:bodyPr lIns="0" tIns="0" rIns="0" bIns="0" rtlCol="0" anchor="t">
              <a:spAutoFit/>
            </a:bodyPr>
            <a:lstStyle/>
            <a:p>
              <a:pPr>
                <a:lnSpc>
                  <a:spcPts val="2940"/>
                </a:lnSpc>
              </a:pPr>
              <a:r>
                <a:rPr lang="en-US" sz="2100" dirty="0">
                  <a:solidFill>
                    <a:srgbClr val="253439"/>
                  </a:solidFill>
                  <a:latin typeface="Roboto"/>
                </a:rPr>
                <a:t>In India</a:t>
              </a:r>
            </a:p>
          </p:txBody>
        </p:sp>
      </p:grpSp>
      <p:grpSp>
        <p:nvGrpSpPr>
          <p:cNvPr id="17" name="Group 17"/>
          <p:cNvGrpSpPr/>
          <p:nvPr/>
        </p:nvGrpSpPr>
        <p:grpSpPr>
          <a:xfrm>
            <a:off x="9524301" y="7399783"/>
            <a:ext cx="7734999" cy="918435"/>
            <a:chOff x="0" y="0"/>
            <a:chExt cx="10313333" cy="1224580"/>
          </a:xfrm>
        </p:grpSpPr>
        <p:sp>
          <p:nvSpPr>
            <p:cNvPr id="18" name="TextBox 18"/>
            <p:cNvSpPr txBox="1"/>
            <p:nvPr/>
          </p:nvSpPr>
          <p:spPr>
            <a:xfrm>
              <a:off x="0" y="19050"/>
              <a:ext cx="10313333" cy="631211"/>
            </a:xfrm>
            <a:prstGeom prst="rect">
              <a:avLst/>
            </a:prstGeom>
          </p:spPr>
          <p:txBody>
            <a:bodyPr lIns="0" tIns="0" rIns="0" bIns="0" rtlCol="0" anchor="t">
              <a:spAutoFit/>
            </a:bodyPr>
            <a:lstStyle/>
            <a:p>
              <a:pPr>
                <a:lnSpc>
                  <a:spcPts val="3520"/>
                </a:lnSpc>
              </a:pPr>
              <a:r>
                <a:rPr lang="en-US" sz="3200">
                  <a:solidFill>
                    <a:srgbClr val="253439"/>
                  </a:solidFill>
                  <a:latin typeface="HK Grotesk Medium"/>
                </a:rPr>
                <a:t>ARCHIVAL DATA </a:t>
              </a:r>
            </a:p>
          </p:txBody>
        </p:sp>
        <p:sp>
          <p:nvSpPr>
            <p:cNvPr id="19" name="TextBox 19"/>
            <p:cNvSpPr txBox="1"/>
            <p:nvPr/>
          </p:nvSpPr>
          <p:spPr>
            <a:xfrm>
              <a:off x="0" y="750240"/>
              <a:ext cx="10313333" cy="474340"/>
            </a:xfrm>
            <a:prstGeom prst="rect">
              <a:avLst/>
            </a:prstGeom>
          </p:spPr>
          <p:txBody>
            <a:bodyPr lIns="0" tIns="0" rIns="0" bIns="0" rtlCol="0" anchor="t">
              <a:spAutoFit/>
            </a:bodyPr>
            <a:lstStyle/>
            <a:p>
              <a:pPr>
                <a:lnSpc>
                  <a:spcPts val="2940"/>
                </a:lnSpc>
              </a:pPr>
              <a:r>
                <a:rPr lang="en-US" sz="2100" dirty="0">
                  <a:solidFill>
                    <a:srgbClr val="253439"/>
                  </a:solidFill>
                  <a:latin typeface="Roboto"/>
                </a:rPr>
                <a:t>In India</a:t>
              </a:r>
            </a:p>
          </p:txBody>
        </p:sp>
      </p:grpSp>
      <p:grpSp>
        <p:nvGrpSpPr>
          <p:cNvPr id="20" name="Group 20"/>
          <p:cNvGrpSpPr>
            <a:grpSpLocks noChangeAspect="1"/>
          </p:cNvGrpSpPr>
          <p:nvPr/>
        </p:nvGrpSpPr>
        <p:grpSpPr>
          <a:xfrm rot="5400000">
            <a:off x="8653395" y="3272823"/>
            <a:ext cx="246808" cy="246808"/>
            <a:chOff x="1371600" y="6705600"/>
            <a:chExt cx="10972800" cy="10972800"/>
          </a:xfrm>
        </p:grpSpPr>
        <p:sp>
          <p:nvSpPr>
            <p:cNvPr id="21" name="Freeform 21"/>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solidFill>
              <a:srgbClr val="253439"/>
            </a:solidFill>
          </p:spPr>
        </p:sp>
      </p:grpSp>
      <p:grpSp>
        <p:nvGrpSpPr>
          <p:cNvPr id="22" name="Group 22"/>
          <p:cNvGrpSpPr>
            <a:grpSpLocks noChangeAspect="1"/>
          </p:cNvGrpSpPr>
          <p:nvPr/>
        </p:nvGrpSpPr>
        <p:grpSpPr>
          <a:xfrm rot="5400000">
            <a:off x="8653395" y="5402856"/>
            <a:ext cx="246808" cy="246808"/>
            <a:chOff x="1371600" y="6705600"/>
            <a:chExt cx="10972800" cy="10972800"/>
          </a:xfrm>
        </p:grpSpPr>
        <p:sp>
          <p:nvSpPr>
            <p:cNvPr id="23" name="Freeform 23"/>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solidFill>
              <a:srgbClr val="253439"/>
            </a:solidFill>
          </p:spPr>
        </p:sp>
      </p:grpSp>
      <p:grpSp>
        <p:nvGrpSpPr>
          <p:cNvPr id="24" name="Group 24"/>
          <p:cNvGrpSpPr>
            <a:grpSpLocks noChangeAspect="1"/>
          </p:cNvGrpSpPr>
          <p:nvPr/>
        </p:nvGrpSpPr>
        <p:grpSpPr>
          <a:xfrm rot="5400000">
            <a:off x="8653395" y="7532889"/>
            <a:ext cx="246808" cy="246808"/>
            <a:chOff x="1371600" y="6705600"/>
            <a:chExt cx="10972800" cy="10972800"/>
          </a:xfrm>
        </p:grpSpPr>
        <p:sp>
          <p:nvSpPr>
            <p:cNvPr id="25" name="Freeform 25"/>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solidFill>
              <a:srgbClr val="253439"/>
            </a:solidFill>
          </p:spPr>
        </p:sp>
      </p:grpSp>
      <p:sp>
        <p:nvSpPr>
          <p:cNvPr id="26" name="AutoShape 26"/>
          <p:cNvSpPr/>
          <p:nvPr/>
        </p:nvSpPr>
        <p:spPr>
          <a:xfrm>
            <a:off x="0" y="9258300"/>
            <a:ext cx="18288000" cy="9525"/>
          </a:xfrm>
          <a:prstGeom prst="rect">
            <a:avLst/>
          </a:prstGeom>
          <a:solidFill>
            <a:srgbClr val="242424"/>
          </a:solidFill>
        </p:spPr>
      </p:sp>
      <p:sp>
        <p:nvSpPr>
          <p:cNvPr id="27" name="AutoShape 27"/>
          <p:cNvSpPr/>
          <p:nvPr/>
        </p:nvSpPr>
        <p:spPr>
          <a:xfrm>
            <a:off x="15065711" y="9263062"/>
            <a:ext cx="9525" cy="1028700"/>
          </a:xfrm>
          <a:prstGeom prst="rect">
            <a:avLst/>
          </a:prstGeom>
          <a:solidFill>
            <a:srgbClr val="242424"/>
          </a:solidFill>
        </p:spPr>
      </p:sp>
      <p:sp>
        <p:nvSpPr>
          <p:cNvPr id="31" name="TextBox 31"/>
          <p:cNvSpPr txBox="1"/>
          <p:nvPr/>
        </p:nvSpPr>
        <p:spPr>
          <a:xfrm>
            <a:off x="1028700" y="9607867"/>
            <a:ext cx="1357597" cy="258276"/>
          </a:xfrm>
          <a:prstGeom prst="rect">
            <a:avLst/>
          </a:prstGeom>
        </p:spPr>
        <p:txBody>
          <a:bodyPr lIns="0" tIns="0" rIns="0" bIns="0" rtlCol="0" anchor="t">
            <a:spAutoFit/>
          </a:bodyPr>
          <a:lstStyle/>
          <a:p>
            <a:pPr>
              <a:lnSpc>
                <a:spcPts val="2240"/>
              </a:lnSpc>
            </a:pPr>
            <a:r>
              <a:rPr lang="en-US" sz="1600" spc="32" dirty="0">
                <a:solidFill>
                  <a:srgbClr val="242424"/>
                </a:solidFill>
                <a:latin typeface="Arimo"/>
              </a:rPr>
              <a:t>6/12</a:t>
            </a:r>
          </a:p>
        </p:txBody>
      </p:sp>
      <p:sp>
        <p:nvSpPr>
          <p:cNvPr id="32" name="Footer Placeholder 31">
            <a:extLst>
              <a:ext uri="{FF2B5EF4-FFF2-40B4-BE49-F238E27FC236}">
                <a16:creationId xmlns:a16="http://schemas.microsoft.com/office/drawing/2014/main" id="{7316C2C6-00C6-744B-AE2A-2DD477EB8478}"/>
              </a:ext>
            </a:extLst>
          </p:cNvPr>
          <p:cNvSpPr>
            <a:spLocks noGrp="1"/>
          </p:cNvSpPr>
          <p:nvPr>
            <p:ph type="ftr" sz="quarter" idx="11"/>
          </p:nvPr>
        </p:nvSpPr>
        <p:spPr>
          <a:xfrm>
            <a:off x="15233818" y="9683580"/>
            <a:ext cx="2895600" cy="365125"/>
          </a:xfrm>
        </p:spPr>
        <p:txBody>
          <a:bodyPr/>
          <a:lstStyle/>
          <a:p>
            <a:r>
              <a:rPr lang="en-US" dirty="0"/>
              <a:t>6/12</a:t>
            </a:r>
          </a:p>
        </p:txBody>
      </p:sp>
      <p:sp>
        <p:nvSpPr>
          <p:cNvPr id="33" name="Slide Number Placeholder 32">
            <a:extLst>
              <a:ext uri="{FF2B5EF4-FFF2-40B4-BE49-F238E27FC236}">
                <a16:creationId xmlns:a16="http://schemas.microsoft.com/office/drawing/2014/main" id="{DA44BCF6-0E74-8F4F-9433-95FB55927933}"/>
              </a:ext>
            </a:extLst>
          </p:cNvPr>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8F8F8"/>
        </a:solidFill>
        <a:effectLst/>
      </p:bgPr>
    </p:bg>
    <p:spTree>
      <p:nvGrpSpPr>
        <p:cNvPr id="1" name=""/>
        <p:cNvGrpSpPr/>
        <p:nvPr/>
      </p:nvGrpSpPr>
      <p:grpSpPr>
        <a:xfrm>
          <a:off x="0" y="0"/>
          <a:ext cx="0" cy="0"/>
          <a:chOff x="0" y="0"/>
          <a:chExt cx="0" cy="0"/>
        </a:xfrm>
      </p:grpSpPr>
      <p:sp>
        <p:nvSpPr>
          <p:cNvPr id="2" name="AutoShape 2"/>
          <p:cNvSpPr/>
          <p:nvPr/>
        </p:nvSpPr>
        <p:spPr>
          <a:xfrm rot="5400000">
            <a:off x="1597159" y="5439901"/>
            <a:ext cx="7627095" cy="9703"/>
          </a:xfrm>
          <a:prstGeom prst="rect">
            <a:avLst/>
          </a:prstGeom>
          <a:solidFill>
            <a:srgbClr val="253439"/>
          </a:solidFill>
        </p:spPr>
      </p:sp>
      <p:grpSp>
        <p:nvGrpSpPr>
          <p:cNvPr id="3" name="Group 3"/>
          <p:cNvGrpSpPr>
            <a:grpSpLocks noChangeAspect="1"/>
          </p:cNvGrpSpPr>
          <p:nvPr/>
        </p:nvGrpSpPr>
        <p:grpSpPr>
          <a:xfrm rot="5400000">
            <a:off x="5279922" y="2437555"/>
            <a:ext cx="246808" cy="246808"/>
            <a:chOff x="1371600" y="6705600"/>
            <a:chExt cx="10972800" cy="10972800"/>
          </a:xfrm>
        </p:grpSpPr>
        <p:sp>
          <p:nvSpPr>
            <p:cNvPr id="4" name="Freeform 4"/>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solidFill>
              <a:srgbClr val="253439"/>
            </a:solidFill>
          </p:spPr>
        </p:sp>
      </p:grpSp>
      <p:grpSp>
        <p:nvGrpSpPr>
          <p:cNvPr id="5" name="Group 5"/>
          <p:cNvGrpSpPr>
            <a:grpSpLocks noChangeAspect="1"/>
          </p:cNvGrpSpPr>
          <p:nvPr/>
        </p:nvGrpSpPr>
        <p:grpSpPr>
          <a:xfrm rot="5400000">
            <a:off x="5273827" y="4132917"/>
            <a:ext cx="246808" cy="246808"/>
            <a:chOff x="1371600" y="6705600"/>
            <a:chExt cx="10972800" cy="10972800"/>
          </a:xfrm>
        </p:grpSpPr>
        <p:sp>
          <p:nvSpPr>
            <p:cNvPr id="6" name="Freeform 6"/>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solidFill>
              <a:srgbClr val="253439"/>
            </a:solidFill>
          </p:spPr>
        </p:sp>
      </p:grpSp>
      <p:grpSp>
        <p:nvGrpSpPr>
          <p:cNvPr id="7" name="Group 7"/>
          <p:cNvGrpSpPr>
            <a:grpSpLocks noChangeAspect="1"/>
          </p:cNvGrpSpPr>
          <p:nvPr/>
        </p:nvGrpSpPr>
        <p:grpSpPr>
          <a:xfrm rot="5400000">
            <a:off x="5279922" y="7270325"/>
            <a:ext cx="246808" cy="246808"/>
            <a:chOff x="1371600" y="6705600"/>
            <a:chExt cx="10972800" cy="10972800"/>
          </a:xfrm>
        </p:grpSpPr>
        <p:sp>
          <p:nvSpPr>
            <p:cNvPr id="8" name="Freeform 8"/>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solidFill>
              <a:srgbClr val="253439"/>
            </a:solidFill>
          </p:spPr>
        </p:sp>
      </p:grpSp>
      <p:sp>
        <p:nvSpPr>
          <p:cNvPr id="9" name="TextBox 9"/>
          <p:cNvSpPr txBox="1"/>
          <p:nvPr/>
        </p:nvSpPr>
        <p:spPr>
          <a:xfrm>
            <a:off x="1028700" y="2798443"/>
            <a:ext cx="3603638" cy="520158"/>
          </a:xfrm>
          <a:prstGeom prst="rect">
            <a:avLst/>
          </a:prstGeom>
        </p:spPr>
        <p:txBody>
          <a:bodyPr lIns="0" tIns="0" rIns="0" bIns="0" rtlCol="0" anchor="t">
            <a:spAutoFit/>
          </a:bodyPr>
          <a:lstStyle/>
          <a:p>
            <a:pPr algn="ctr">
              <a:lnSpc>
                <a:spcPts val="3960"/>
              </a:lnSpc>
            </a:pPr>
            <a:r>
              <a:rPr lang="en-US" sz="3600">
                <a:solidFill>
                  <a:srgbClr val="253439"/>
                </a:solidFill>
                <a:latin typeface="HK Grotesk Medium"/>
              </a:rPr>
              <a:t>INDIA </a:t>
            </a:r>
          </a:p>
        </p:txBody>
      </p:sp>
      <p:sp>
        <p:nvSpPr>
          <p:cNvPr id="10" name="TextBox 10"/>
          <p:cNvSpPr txBox="1"/>
          <p:nvPr/>
        </p:nvSpPr>
        <p:spPr>
          <a:xfrm>
            <a:off x="5965009" y="2278805"/>
            <a:ext cx="11114574" cy="945772"/>
          </a:xfrm>
          <a:prstGeom prst="rect">
            <a:avLst/>
          </a:prstGeom>
        </p:spPr>
        <p:txBody>
          <a:bodyPr lIns="0" tIns="0" rIns="0" bIns="0" rtlCol="0" anchor="t">
            <a:spAutoFit/>
          </a:bodyPr>
          <a:lstStyle/>
          <a:p>
            <a:pPr>
              <a:lnSpc>
                <a:spcPts val="3770"/>
              </a:lnSpc>
            </a:pPr>
            <a:r>
              <a:rPr lang="en-US" sz="2800" dirty="0">
                <a:solidFill>
                  <a:srgbClr val="253439"/>
                </a:solidFill>
                <a:latin typeface="Roboto"/>
              </a:rPr>
              <a:t>Ethnographic data that focuses on the religious understandings and practices of return migrants from the US and West Asia to India.</a:t>
            </a:r>
          </a:p>
        </p:txBody>
      </p:sp>
      <p:sp>
        <p:nvSpPr>
          <p:cNvPr id="11" name="TextBox 11"/>
          <p:cNvSpPr txBox="1"/>
          <p:nvPr/>
        </p:nvSpPr>
        <p:spPr>
          <a:xfrm>
            <a:off x="5965009" y="4084420"/>
            <a:ext cx="11114574" cy="436017"/>
          </a:xfrm>
          <a:prstGeom prst="rect">
            <a:avLst/>
          </a:prstGeom>
        </p:spPr>
        <p:txBody>
          <a:bodyPr lIns="0" tIns="0" rIns="0" bIns="0" rtlCol="0" anchor="t">
            <a:spAutoFit/>
          </a:bodyPr>
          <a:lstStyle/>
          <a:p>
            <a:pPr>
              <a:lnSpc>
                <a:spcPts val="3640"/>
              </a:lnSpc>
            </a:pPr>
            <a:r>
              <a:rPr lang="en-US" sz="2800" dirty="0">
                <a:solidFill>
                  <a:srgbClr val="253439"/>
                </a:solidFill>
                <a:latin typeface="Roboto"/>
              </a:rPr>
              <a:t>Archival data on emancipatory Hindu tradition beyond gender binaries </a:t>
            </a:r>
          </a:p>
        </p:txBody>
      </p:sp>
      <p:sp>
        <p:nvSpPr>
          <p:cNvPr id="12" name="TextBox 12"/>
          <p:cNvSpPr txBox="1"/>
          <p:nvPr/>
        </p:nvSpPr>
        <p:spPr>
          <a:xfrm>
            <a:off x="5965009" y="5098308"/>
            <a:ext cx="11114574" cy="1359346"/>
          </a:xfrm>
          <a:prstGeom prst="rect">
            <a:avLst/>
          </a:prstGeom>
        </p:spPr>
        <p:txBody>
          <a:bodyPr lIns="0" tIns="0" rIns="0" bIns="0" rtlCol="0" anchor="t">
            <a:spAutoFit/>
          </a:bodyPr>
          <a:lstStyle/>
          <a:p>
            <a:pPr>
              <a:lnSpc>
                <a:spcPts val="3640"/>
              </a:lnSpc>
            </a:pPr>
            <a:r>
              <a:rPr lang="en-US" sz="2800" dirty="0">
                <a:solidFill>
                  <a:srgbClr val="253439"/>
                </a:solidFill>
                <a:latin typeface="Roboto"/>
              </a:rPr>
              <a:t>News reports of the 2019 Citizenship Amendment Act. Interview data from women impacted by India’s 2019 Citizenship Amendment Act (CAA) who have been at the forefront of the anti-CAA protests in India.</a:t>
            </a:r>
          </a:p>
        </p:txBody>
      </p:sp>
      <p:sp>
        <p:nvSpPr>
          <p:cNvPr id="13" name="TextBox 13"/>
          <p:cNvSpPr txBox="1"/>
          <p:nvPr/>
        </p:nvSpPr>
        <p:spPr>
          <a:xfrm>
            <a:off x="1028700" y="7146383"/>
            <a:ext cx="3603638" cy="520158"/>
          </a:xfrm>
          <a:prstGeom prst="rect">
            <a:avLst/>
          </a:prstGeom>
        </p:spPr>
        <p:txBody>
          <a:bodyPr lIns="0" tIns="0" rIns="0" bIns="0" rtlCol="0" anchor="t">
            <a:spAutoFit/>
          </a:bodyPr>
          <a:lstStyle/>
          <a:p>
            <a:pPr algn="ctr">
              <a:lnSpc>
                <a:spcPts val="3960"/>
              </a:lnSpc>
            </a:pPr>
            <a:r>
              <a:rPr lang="en-US" sz="3600">
                <a:solidFill>
                  <a:srgbClr val="253439"/>
                </a:solidFill>
                <a:latin typeface="HK Grotesk Medium"/>
              </a:rPr>
              <a:t>PAKISTAN </a:t>
            </a:r>
          </a:p>
        </p:txBody>
      </p:sp>
      <p:sp>
        <p:nvSpPr>
          <p:cNvPr id="14" name="TextBox 14"/>
          <p:cNvSpPr txBox="1"/>
          <p:nvPr/>
        </p:nvSpPr>
        <p:spPr>
          <a:xfrm>
            <a:off x="5965009" y="7146464"/>
            <a:ext cx="11114574" cy="436017"/>
          </a:xfrm>
          <a:prstGeom prst="rect">
            <a:avLst/>
          </a:prstGeom>
        </p:spPr>
        <p:txBody>
          <a:bodyPr lIns="0" tIns="0" rIns="0" bIns="0" rtlCol="0" anchor="t">
            <a:spAutoFit/>
          </a:bodyPr>
          <a:lstStyle/>
          <a:p>
            <a:pPr>
              <a:lnSpc>
                <a:spcPts val="3640"/>
              </a:lnSpc>
            </a:pPr>
            <a:r>
              <a:rPr lang="en-US" sz="2800" dirty="0">
                <a:solidFill>
                  <a:srgbClr val="253439"/>
                </a:solidFill>
                <a:latin typeface="Roboto"/>
              </a:rPr>
              <a:t>Interview data from academics in Pakistan</a:t>
            </a:r>
          </a:p>
        </p:txBody>
      </p:sp>
      <p:grpSp>
        <p:nvGrpSpPr>
          <p:cNvPr id="15" name="Group 15"/>
          <p:cNvGrpSpPr>
            <a:grpSpLocks noChangeAspect="1"/>
          </p:cNvGrpSpPr>
          <p:nvPr/>
        </p:nvGrpSpPr>
        <p:grpSpPr>
          <a:xfrm rot="5400000">
            <a:off x="5292154" y="5574765"/>
            <a:ext cx="246808" cy="246808"/>
            <a:chOff x="1371600" y="6705600"/>
            <a:chExt cx="10972800" cy="10972800"/>
          </a:xfrm>
        </p:grpSpPr>
        <p:sp>
          <p:nvSpPr>
            <p:cNvPr id="16" name="Freeform 16"/>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solidFill>
              <a:srgbClr val="253439"/>
            </a:solidFill>
          </p:spPr>
        </p:sp>
      </p:grpSp>
      <p:sp>
        <p:nvSpPr>
          <p:cNvPr id="17" name="TextBox 17"/>
          <p:cNvSpPr txBox="1"/>
          <p:nvPr/>
        </p:nvSpPr>
        <p:spPr>
          <a:xfrm>
            <a:off x="453606" y="361950"/>
            <a:ext cx="16136151" cy="1269255"/>
          </a:xfrm>
          <a:prstGeom prst="rect">
            <a:avLst/>
          </a:prstGeom>
        </p:spPr>
        <p:txBody>
          <a:bodyPr lIns="0" tIns="0" rIns="0" bIns="0" rtlCol="0" anchor="t">
            <a:spAutoFit/>
          </a:bodyPr>
          <a:lstStyle/>
          <a:p>
            <a:pPr marL="0" lvl="0" indent="0" algn="l">
              <a:lnSpc>
                <a:spcPts val="10021"/>
              </a:lnSpc>
              <a:spcBef>
                <a:spcPct val="0"/>
              </a:spcBef>
            </a:pPr>
            <a:r>
              <a:rPr lang="en-US" sz="7953" dirty="0">
                <a:solidFill>
                  <a:srgbClr val="000000"/>
                </a:solidFill>
                <a:latin typeface="HK Grotesk Medium Bold"/>
              </a:rPr>
              <a:t>Data</a:t>
            </a:r>
          </a:p>
        </p:txBody>
      </p:sp>
      <p:sp>
        <p:nvSpPr>
          <p:cNvPr id="18" name="AutoShape 18"/>
          <p:cNvSpPr/>
          <p:nvPr/>
        </p:nvSpPr>
        <p:spPr>
          <a:xfrm>
            <a:off x="0" y="1516409"/>
            <a:ext cx="18288000" cy="9525"/>
          </a:xfrm>
          <a:prstGeom prst="rect">
            <a:avLst/>
          </a:prstGeom>
          <a:solidFill>
            <a:srgbClr val="242424"/>
          </a:solidFill>
        </p:spPr>
      </p:sp>
      <p:sp>
        <p:nvSpPr>
          <p:cNvPr id="19" name="AutoShape 19"/>
          <p:cNvSpPr/>
          <p:nvPr/>
        </p:nvSpPr>
        <p:spPr>
          <a:xfrm>
            <a:off x="0" y="9258300"/>
            <a:ext cx="18288000" cy="9525"/>
          </a:xfrm>
          <a:prstGeom prst="rect">
            <a:avLst/>
          </a:prstGeom>
          <a:solidFill>
            <a:srgbClr val="242424"/>
          </a:solidFill>
        </p:spPr>
      </p:sp>
      <p:sp>
        <p:nvSpPr>
          <p:cNvPr id="24" name="Footer Placeholder 23">
            <a:extLst>
              <a:ext uri="{FF2B5EF4-FFF2-40B4-BE49-F238E27FC236}">
                <a16:creationId xmlns:a16="http://schemas.microsoft.com/office/drawing/2014/main" id="{4E2E033B-97FF-EE45-BD9D-D53103436EC8}"/>
              </a:ext>
            </a:extLst>
          </p:cNvPr>
          <p:cNvSpPr>
            <a:spLocks noGrp="1"/>
          </p:cNvSpPr>
          <p:nvPr>
            <p:ph type="ftr" sz="quarter" idx="11"/>
          </p:nvPr>
        </p:nvSpPr>
        <p:spPr>
          <a:xfrm>
            <a:off x="15365506" y="9615753"/>
            <a:ext cx="2895600" cy="365125"/>
          </a:xfrm>
        </p:spPr>
        <p:txBody>
          <a:bodyPr/>
          <a:lstStyle/>
          <a:p>
            <a:r>
              <a:rPr lang="en-US" dirty="0"/>
              <a:t>7/12</a:t>
            </a:r>
          </a:p>
        </p:txBody>
      </p:sp>
      <p:sp>
        <p:nvSpPr>
          <p:cNvPr id="25" name="Slide Number Placeholder 24">
            <a:extLst>
              <a:ext uri="{FF2B5EF4-FFF2-40B4-BE49-F238E27FC236}">
                <a16:creationId xmlns:a16="http://schemas.microsoft.com/office/drawing/2014/main" id="{61D00A70-A51A-6D44-AD03-7CF8A2F92E36}"/>
              </a:ext>
            </a:extLst>
          </p:cNvPr>
          <p:cNvSpPr>
            <a:spLocks noGrp="1"/>
          </p:cNvSpPr>
          <p:nvPr>
            <p:ph type="sldNum" sz="quarter" idx="12"/>
          </p:nvPr>
        </p:nvSpPr>
        <p:spPr/>
        <p:txBody>
          <a:bodyPr/>
          <a:lstStyle/>
          <a:p>
            <a:fld id="{B6F15528-21DE-4FAA-801E-634DDDAF4B2B}"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rot="5400000">
            <a:off x="1579466" y="5437016"/>
            <a:ext cx="7632912" cy="9656"/>
          </a:xfrm>
          <a:prstGeom prst="rect">
            <a:avLst/>
          </a:prstGeom>
          <a:solidFill>
            <a:srgbClr val="253439"/>
          </a:solidFill>
        </p:spPr>
      </p:sp>
      <p:grpSp>
        <p:nvGrpSpPr>
          <p:cNvPr id="3" name="Group 3"/>
          <p:cNvGrpSpPr>
            <a:grpSpLocks noChangeAspect="1"/>
          </p:cNvGrpSpPr>
          <p:nvPr/>
        </p:nvGrpSpPr>
        <p:grpSpPr>
          <a:xfrm rot="5400000">
            <a:off x="5267689" y="3462262"/>
            <a:ext cx="246808" cy="246808"/>
            <a:chOff x="1371600" y="6705600"/>
            <a:chExt cx="10972800" cy="10972800"/>
          </a:xfrm>
        </p:grpSpPr>
        <p:sp>
          <p:nvSpPr>
            <p:cNvPr id="4" name="Freeform 4"/>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solidFill>
              <a:srgbClr val="253439"/>
            </a:solidFill>
          </p:spPr>
        </p:sp>
      </p:grpSp>
      <p:grpSp>
        <p:nvGrpSpPr>
          <p:cNvPr id="5" name="Group 5"/>
          <p:cNvGrpSpPr>
            <a:grpSpLocks noChangeAspect="1"/>
          </p:cNvGrpSpPr>
          <p:nvPr/>
        </p:nvGrpSpPr>
        <p:grpSpPr>
          <a:xfrm rot="5400000">
            <a:off x="5267689" y="6408652"/>
            <a:ext cx="246808" cy="246808"/>
            <a:chOff x="1371600" y="6705600"/>
            <a:chExt cx="10972800" cy="10972800"/>
          </a:xfrm>
        </p:grpSpPr>
        <p:sp>
          <p:nvSpPr>
            <p:cNvPr id="6" name="Freeform 6"/>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solidFill>
              <a:srgbClr val="253439"/>
            </a:solidFill>
          </p:spPr>
        </p:sp>
      </p:grpSp>
      <p:sp>
        <p:nvSpPr>
          <p:cNvPr id="7" name="TextBox 7"/>
          <p:cNvSpPr txBox="1"/>
          <p:nvPr/>
        </p:nvSpPr>
        <p:spPr>
          <a:xfrm>
            <a:off x="1226389" y="3490837"/>
            <a:ext cx="3603638" cy="520158"/>
          </a:xfrm>
          <a:prstGeom prst="rect">
            <a:avLst/>
          </a:prstGeom>
        </p:spPr>
        <p:txBody>
          <a:bodyPr lIns="0" tIns="0" rIns="0" bIns="0" rtlCol="0" anchor="t">
            <a:spAutoFit/>
          </a:bodyPr>
          <a:lstStyle/>
          <a:p>
            <a:pPr algn="ctr">
              <a:lnSpc>
                <a:spcPts val="3960"/>
              </a:lnSpc>
            </a:pPr>
            <a:r>
              <a:rPr lang="en-US" sz="3600">
                <a:solidFill>
                  <a:srgbClr val="253439"/>
                </a:solidFill>
                <a:latin typeface="HK Grotesk Medium"/>
              </a:rPr>
              <a:t>BANGLADESH</a:t>
            </a:r>
          </a:p>
        </p:txBody>
      </p:sp>
      <p:sp>
        <p:nvSpPr>
          <p:cNvPr id="8" name="TextBox 8"/>
          <p:cNvSpPr txBox="1"/>
          <p:nvPr/>
        </p:nvSpPr>
        <p:spPr>
          <a:xfrm>
            <a:off x="5821236" y="2835445"/>
            <a:ext cx="11114574" cy="1764907"/>
          </a:xfrm>
          <a:prstGeom prst="rect">
            <a:avLst/>
          </a:prstGeom>
        </p:spPr>
        <p:txBody>
          <a:bodyPr lIns="0" tIns="0" rIns="0" bIns="0" rtlCol="0" anchor="t">
            <a:spAutoFit/>
          </a:bodyPr>
          <a:lstStyle/>
          <a:p>
            <a:pPr>
              <a:lnSpc>
                <a:spcPts val="3510"/>
              </a:lnSpc>
            </a:pPr>
            <a:r>
              <a:rPr lang="en-US" sz="2800" dirty="0">
                <a:solidFill>
                  <a:srgbClr val="253439"/>
                </a:solidFill>
                <a:latin typeface="Roboto"/>
              </a:rPr>
              <a:t>Interview data from female university students in Bangladesh, </a:t>
            </a:r>
            <a:r>
              <a:rPr lang="en-US" sz="2800" dirty="0">
                <a:solidFill>
                  <a:srgbClr val="253439"/>
                </a:solidFill>
                <a:latin typeface="Arimo"/>
              </a:rPr>
              <a:t>many raised in the Middle East, who are religiously oriented but want a religion which allows room for the participation of women in public spaces.</a:t>
            </a:r>
          </a:p>
        </p:txBody>
      </p:sp>
      <p:sp>
        <p:nvSpPr>
          <p:cNvPr id="9" name="TextBox 9"/>
          <p:cNvSpPr txBox="1"/>
          <p:nvPr/>
        </p:nvSpPr>
        <p:spPr>
          <a:xfrm>
            <a:off x="1028700" y="6437227"/>
            <a:ext cx="3603638" cy="520158"/>
          </a:xfrm>
          <a:prstGeom prst="rect">
            <a:avLst/>
          </a:prstGeom>
        </p:spPr>
        <p:txBody>
          <a:bodyPr lIns="0" tIns="0" rIns="0" bIns="0" rtlCol="0" anchor="t">
            <a:spAutoFit/>
          </a:bodyPr>
          <a:lstStyle/>
          <a:p>
            <a:pPr algn="ctr">
              <a:lnSpc>
                <a:spcPts val="3960"/>
              </a:lnSpc>
            </a:pPr>
            <a:r>
              <a:rPr lang="en-US" sz="3600">
                <a:solidFill>
                  <a:srgbClr val="253439"/>
                </a:solidFill>
                <a:latin typeface="HK Grotesk Medium"/>
              </a:rPr>
              <a:t>UNITED STATES</a:t>
            </a:r>
          </a:p>
        </p:txBody>
      </p:sp>
      <p:sp>
        <p:nvSpPr>
          <p:cNvPr id="10" name="TextBox 10"/>
          <p:cNvSpPr txBox="1"/>
          <p:nvPr/>
        </p:nvSpPr>
        <p:spPr>
          <a:xfrm>
            <a:off x="5929066" y="5930389"/>
            <a:ext cx="11114574" cy="1786890"/>
          </a:xfrm>
          <a:prstGeom prst="rect">
            <a:avLst/>
          </a:prstGeom>
        </p:spPr>
        <p:txBody>
          <a:bodyPr lIns="0" tIns="0" rIns="0" bIns="0" rtlCol="0" anchor="t">
            <a:spAutoFit/>
          </a:bodyPr>
          <a:lstStyle/>
          <a:p>
            <a:pPr>
              <a:lnSpc>
                <a:spcPts val="3510"/>
              </a:lnSpc>
            </a:pPr>
            <a:r>
              <a:rPr lang="en-US" sz="2800" dirty="0">
                <a:solidFill>
                  <a:srgbClr val="253439"/>
                </a:solidFill>
                <a:latin typeface="Roboto"/>
              </a:rPr>
              <a:t>Interview and focus group data from highly educated Hindu and Muslim women in the US navigating both the growth of South Asian Hindu and Islamic fundamentalisms in the diaspora, and the racialization of their religions  in the United States.</a:t>
            </a:r>
            <a:r>
              <a:rPr lang="en-US" sz="2800" dirty="0">
                <a:solidFill>
                  <a:srgbClr val="253439"/>
                </a:solidFill>
                <a:latin typeface="Arimo"/>
              </a:rPr>
              <a:t> </a:t>
            </a:r>
          </a:p>
        </p:txBody>
      </p:sp>
      <p:sp>
        <p:nvSpPr>
          <p:cNvPr id="11" name="TextBox 11"/>
          <p:cNvSpPr txBox="1"/>
          <p:nvPr/>
        </p:nvSpPr>
        <p:spPr>
          <a:xfrm>
            <a:off x="453606" y="371475"/>
            <a:ext cx="16230600" cy="1266825"/>
          </a:xfrm>
          <a:prstGeom prst="rect">
            <a:avLst/>
          </a:prstGeom>
        </p:spPr>
        <p:txBody>
          <a:bodyPr lIns="0" tIns="0" rIns="0" bIns="0" rtlCol="0" anchor="t">
            <a:spAutoFit/>
          </a:bodyPr>
          <a:lstStyle/>
          <a:p>
            <a:pPr marL="0" lvl="0" indent="0" algn="l">
              <a:lnSpc>
                <a:spcPts val="10079"/>
              </a:lnSpc>
              <a:spcBef>
                <a:spcPct val="0"/>
              </a:spcBef>
            </a:pPr>
            <a:r>
              <a:rPr lang="en-US" sz="7999" dirty="0">
                <a:solidFill>
                  <a:srgbClr val="000000"/>
                </a:solidFill>
                <a:latin typeface="HK Grotesk Medium Bold"/>
              </a:rPr>
              <a:t>Data</a:t>
            </a:r>
          </a:p>
        </p:txBody>
      </p:sp>
      <p:sp>
        <p:nvSpPr>
          <p:cNvPr id="12" name="AutoShape 12"/>
          <p:cNvSpPr/>
          <p:nvPr/>
        </p:nvSpPr>
        <p:spPr>
          <a:xfrm>
            <a:off x="0" y="1625388"/>
            <a:ext cx="18288000" cy="9525"/>
          </a:xfrm>
          <a:prstGeom prst="rect">
            <a:avLst/>
          </a:prstGeom>
          <a:solidFill>
            <a:srgbClr val="242424"/>
          </a:solidFill>
        </p:spPr>
      </p:sp>
      <p:sp>
        <p:nvSpPr>
          <p:cNvPr id="13" name="AutoShape 13"/>
          <p:cNvSpPr/>
          <p:nvPr/>
        </p:nvSpPr>
        <p:spPr>
          <a:xfrm>
            <a:off x="0" y="9258300"/>
            <a:ext cx="18288000" cy="9525"/>
          </a:xfrm>
          <a:prstGeom prst="rect">
            <a:avLst/>
          </a:prstGeom>
          <a:solidFill>
            <a:srgbClr val="242424"/>
          </a:solidFill>
        </p:spPr>
      </p:sp>
      <p:sp>
        <p:nvSpPr>
          <p:cNvPr id="18" name="Footer Placeholder 17">
            <a:extLst>
              <a:ext uri="{FF2B5EF4-FFF2-40B4-BE49-F238E27FC236}">
                <a16:creationId xmlns:a16="http://schemas.microsoft.com/office/drawing/2014/main" id="{D7DD0497-886A-004E-B479-C94B5F39F0D5}"/>
              </a:ext>
            </a:extLst>
          </p:cNvPr>
          <p:cNvSpPr>
            <a:spLocks noGrp="1"/>
          </p:cNvSpPr>
          <p:nvPr>
            <p:ph type="ftr" sz="quarter" idx="11"/>
          </p:nvPr>
        </p:nvSpPr>
        <p:spPr>
          <a:xfrm>
            <a:off x="15236406" y="9579535"/>
            <a:ext cx="2895600" cy="365125"/>
          </a:xfrm>
        </p:spPr>
        <p:txBody>
          <a:bodyPr/>
          <a:lstStyle/>
          <a:p>
            <a:r>
              <a:rPr lang="en-US" dirty="0"/>
              <a:t>8/12</a:t>
            </a:r>
          </a:p>
        </p:txBody>
      </p:sp>
      <p:sp>
        <p:nvSpPr>
          <p:cNvPr id="19" name="Slide Number Placeholder 18">
            <a:extLst>
              <a:ext uri="{FF2B5EF4-FFF2-40B4-BE49-F238E27FC236}">
                <a16:creationId xmlns:a16="http://schemas.microsoft.com/office/drawing/2014/main" id="{C626360C-C6E9-7A49-8DFA-24D19370262C}"/>
              </a:ext>
            </a:extLst>
          </p:cNvPr>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flipV="1">
            <a:off x="905098" y="2802439"/>
            <a:ext cx="17194420" cy="45719"/>
          </a:xfrm>
          <a:prstGeom prst="rect">
            <a:avLst/>
          </a:prstGeom>
          <a:solidFill>
            <a:srgbClr val="253439"/>
          </a:solidFill>
        </p:spPr>
      </p:sp>
      <p:grpSp>
        <p:nvGrpSpPr>
          <p:cNvPr id="3" name="Group 3"/>
          <p:cNvGrpSpPr>
            <a:grpSpLocks noChangeAspect="1"/>
          </p:cNvGrpSpPr>
          <p:nvPr/>
        </p:nvGrpSpPr>
        <p:grpSpPr>
          <a:xfrm>
            <a:off x="905296" y="2719443"/>
            <a:ext cx="246808" cy="246808"/>
            <a:chOff x="1371600" y="6705600"/>
            <a:chExt cx="10972800" cy="10972800"/>
          </a:xfrm>
        </p:grpSpPr>
        <p:sp>
          <p:nvSpPr>
            <p:cNvPr id="4" name="Freeform 4"/>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solidFill>
              <a:srgbClr val="253439"/>
            </a:solidFill>
          </p:spPr>
        </p:sp>
      </p:grpSp>
      <p:grpSp>
        <p:nvGrpSpPr>
          <p:cNvPr id="5" name="Group 5"/>
          <p:cNvGrpSpPr>
            <a:grpSpLocks noChangeAspect="1"/>
          </p:cNvGrpSpPr>
          <p:nvPr/>
        </p:nvGrpSpPr>
        <p:grpSpPr>
          <a:xfrm>
            <a:off x="6600472" y="2686153"/>
            <a:ext cx="246808" cy="246808"/>
            <a:chOff x="1371600" y="6705600"/>
            <a:chExt cx="10972800" cy="10972800"/>
          </a:xfrm>
        </p:grpSpPr>
        <p:sp>
          <p:nvSpPr>
            <p:cNvPr id="6" name="Freeform 6"/>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solidFill>
              <a:srgbClr val="253439"/>
            </a:solidFill>
          </p:spPr>
        </p:sp>
      </p:grpSp>
      <p:grpSp>
        <p:nvGrpSpPr>
          <p:cNvPr id="7" name="Group 7"/>
          <p:cNvGrpSpPr>
            <a:grpSpLocks noChangeAspect="1"/>
          </p:cNvGrpSpPr>
          <p:nvPr/>
        </p:nvGrpSpPr>
        <p:grpSpPr>
          <a:xfrm>
            <a:off x="12295450" y="2667190"/>
            <a:ext cx="246808" cy="246808"/>
            <a:chOff x="1371600" y="6705600"/>
            <a:chExt cx="10972800" cy="10972800"/>
          </a:xfrm>
        </p:grpSpPr>
        <p:sp>
          <p:nvSpPr>
            <p:cNvPr id="8" name="Freeform 8"/>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solidFill>
              <a:srgbClr val="253439"/>
            </a:solidFill>
          </p:spPr>
        </p:sp>
      </p:grpSp>
      <p:grpSp>
        <p:nvGrpSpPr>
          <p:cNvPr id="9" name="Group 9"/>
          <p:cNvGrpSpPr/>
          <p:nvPr/>
        </p:nvGrpSpPr>
        <p:grpSpPr>
          <a:xfrm>
            <a:off x="873014" y="3466864"/>
            <a:ext cx="4840249" cy="3191398"/>
            <a:chOff x="0" y="-28575"/>
            <a:chExt cx="6453665" cy="4255199"/>
          </a:xfrm>
        </p:grpSpPr>
        <p:sp>
          <p:nvSpPr>
            <p:cNvPr id="10" name="TextBox 10"/>
            <p:cNvSpPr txBox="1"/>
            <p:nvPr/>
          </p:nvSpPr>
          <p:spPr>
            <a:xfrm>
              <a:off x="0" y="-28575"/>
              <a:ext cx="6453665" cy="1015492"/>
            </a:xfrm>
            <a:prstGeom prst="rect">
              <a:avLst/>
            </a:prstGeom>
          </p:spPr>
          <p:txBody>
            <a:bodyPr lIns="0" tIns="0" rIns="0" bIns="0" rtlCol="0" anchor="t">
              <a:spAutoFit/>
            </a:bodyPr>
            <a:lstStyle/>
            <a:p>
              <a:pPr marL="0" lvl="0" indent="0" algn="l">
                <a:lnSpc>
                  <a:spcPts val="6048"/>
                </a:lnSpc>
                <a:spcBef>
                  <a:spcPct val="0"/>
                </a:spcBef>
              </a:pPr>
              <a:r>
                <a:rPr lang="en-US" sz="4800" dirty="0">
                  <a:solidFill>
                    <a:srgbClr val="253439"/>
                  </a:solidFill>
                  <a:latin typeface="HK Grotesk Medium Bold"/>
                </a:rPr>
                <a:t>Methodology</a:t>
              </a:r>
            </a:p>
          </p:txBody>
        </p:sp>
        <p:sp>
          <p:nvSpPr>
            <p:cNvPr id="11" name="TextBox 11"/>
            <p:cNvSpPr txBox="1"/>
            <p:nvPr/>
          </p:nvSpPr>
          <p:spPr>
            <a:xfrm>
              <a:off x="0" y="1362590"/>
              <a:ext cx="6453665" cy="2864034"/>
            </a:xfrm>
            <a:prstGeom prst="rect">
              <a:avLst/>
            </a:prstGeom>
          </p:spPr>
          <p:txBody>
            <a:bodyPr lIns="0" tIns="0" rIns="0" bIns="0" rtlCol="0" anchor="t">
              <a:spAutoFit/>
            </a:bodyPr>
            <a:lstStyle/>
            <a:p>
              <a:pPr marL="0" lvl="0" indent="0" algn="l">
                <a:lnSpc>
                  <a:spcPts val="3407"/>
                </a:lnSpc>
                <a:spcBef>
                  <a:spcPct val="0"/>
                </a:spcBef>
              </a:pPr>
              <a:r>
                <a:rPr lang="en-US" sz="2399" dirty="0">
                  <a:solidFill>
                    <a:srgbClr val="253439"/>
                  </a:solidFill>
                  <a:latin typeface="Roboto"/>
                </a:rPr>
                <a:t>Requires a methodology that is decolonial in scope, going beyond the meanings and practice of religion defined with Christianity as the norm. </a:t>
              </a:r>
            </a:p>
          </p:txBody>
        </p:sp>
      </p:grpSp>
      <p:grpSp>
        <p:nvGrpSpPr>
          <p:cNvPr id="12" name="Group 12"/>
          <p:cNvGrpSpPr/>
          <p:nvPr/>
        </p:nvGrpSpPr>
        <p:grpSpPr>
          <a:xfrm>
            <a:off x="6600274" y="3407091"/>
            <a:ext cx="4840249" cy="4935400"/>
            <a:chOff x="0" y="-28575"/>
            <a:chExt cx="6453665" cy="6580535"/>
          </a:xfrm>
        </p:grpSpPr>
        <p:sp>
          <p:nvSpPr>
            <p:cNvPr id="13" name="TextBox 13"/>
            <p:cNvSpPr txBox="1"/>
            <p:nvPr/>
          </p:nvSpPr>
          <p:spPr>
            <a:xfrm>
              <a:off x="0" y="-28575"/>
              <a:ext cx="6453665" cy="1015492"/>
            </a:xfrm>
            <a:prstGeom prst="rect">
              <a:avLst/>
            </a:prstGeom>
          </p:spPr>
          <p:txBody>
            <a:bodyPr lIns="0" tIns="0" rIns="0" bIns="0" rtlCol="0" anchor="t">
              <a:spAutoFit/>
            </a:bodyPr>
            <a:lstStyle/>
            <a:p>
              <a:pPr marL="0" lvl="0" indent="0" algn="l">
                <a:lnSpc>
                  <a:spcPts val="6048"/>
                </a:lnSpc>
                <a:spcBef>
                  <a:spcPct val="0"/>
                </a:spcBef>
              </a:pPr>
              <a:r>
                <a:rPr lang="en-US" sz="4800" dirty="0">
                  <a:solidFill>
                    <a:srgbClr val="253439"/>
                  </a:solidFill>
                  <a:latin typeface="HK Grotesk Medium Bold"/>
                </a:rPr>
                <a:t>Methods</a:t>
              </a:r>
            </a:p>
          </p:txBody>
        </p:sp>
        <p:sp>
          <p:nvSpPr>
            <p:cNvPr id="14" name="TextBox 14"/>
            <p:cNvSpPr txBox="1"/>
            <p:nvPr/>
          </p:nvSpPr>
          <p:spPr>
            <a:xfrm>
              <a:off x="0" y="1362589"/>
              <a:ext cx="6453665" cy="5189371"/>
            </a:xfrm>
            <a:prstGeom prst="rect">
              <a:avLst/>
            </a:prstGeom>
          </p:spPr>
          <p:txBody>
            <a:bodyPr lIns="0" tIns="0" rIns="0" bIns="0" rtlCol="0" anchor="t">
              <a:spAutoFit/>
            </a:bodyPr>
            <a:lstStyle/>
            <a:p>
              <a:pPr marL="0" lvl="0" indent="0" algn="l">
                <a:lnSpc>
                  <a:spcPts val="3407"/>
                </a:lnSpc>
                <a:spcBef>
                  <a:spcPct val="0"/>
                </a:spcBef>
              </a:pPr>
              <a:r>
                <a:rPr lang="en-US" sz="2399" dirty="0">
                  <a:solidFill>
                    <a:srgbClr val="253439"/>
                  </a:solidFill>
                  <a:latin typeface="Roboto"/>
                </a:rPr>
                <a:t>Requires methods that will allow for significant variation in understanding and practice.  We suggest choosing groups to specify generalizability. (We limited our interviews and focus groups to highly educated women). We suggest explaining limits of language on data. </a:t>
              </a:r>
            </a:p>
          </p:txBody>
        </p:sp>
      </p:grpSp>
      <p:grpSp>
        <p:nvGrpSpPr>
          <p:cNvPr id="15" name="Group 15"/>
          <p:cNvGrpSpPr/>
          <p:nvPr/>
        </p:nvGrpSpPr>
        <p:grpSpPr>
          <a:xfrm>
            <a:off x="12295252" y="3279674"/>
            <a:ext cx="5142595" cy="5978626"/>
            <a:chOff x="-164803" y="37845"/>
            <a:chExt cx="6856793" cy="5344424"/>
          </a:xfrm>
        </p:grpSpPr>
        <p:sp>
          <p:nvSpPr>
            <p:cNvPr id="16" name="TextBox 16"/>
            <p:cNvSpPr txBox="1"/>
            <p:nvPr/>
          </p:nvSpPr>
          <p:spPr>
            <a:xfrm>
              <a:off x="-164803" y="37845"/>
              <a:ext cx="6453665" cy="1015492"/>
            </a:xfrm>
            <a:prstGeom prst="rect">
              <a:avLst/>
            </a:prstGeom>
          </p:spPr>
          <p:txBody>
            <a:bodyPr lIns="0" tIns="0" rIns="0" bIns="0" rtlCol="0" anchor="t">
              <a:spAutoFit/>
            </a:bodyPr>
            <a:lstStyle/>
            <a:p>
              <a:pPr marL="0" lvl="0" indent="0" algn="l">
                <a:lnSpc>
                  <a:spcPts val="6048"/>
                </a:lnSpc>
                <a:spcBef>
                  <a:spcPct val="0"/>
                </a:spcBef>
              </a:pPr>
              <a:r>
                <a:rPr lang="en-US" sz="4800" dirty="0">
                  <a:solidFill>
                    <a:srgbClr val="253439"/>
                  </a:solidFill>
                  <a:latin typeface="HK Grotesk Medium Bold"/>
                </a:rPr>
                <a:t>Specify context</a:t>
              </a:r>
            </a:p>
          </p:txBody>
        </p:sp>
        <p:sp>
          <p:nvSpPr>
            <p:cNvPr id="17" name="TextBox 17"/>
            <p:cNvSpPr txBox="1"/>
            <p:nvPr/>
          </p:nvSpPr>
          <p:spPr>
            <a:xfrm>
              <a:off x="-121759" y="733807"/>
              <a:ext cx="6813749" cy="4648462"/>
            </a:xfrm>
            <a:prstGeom prst="rect">
              <a:avLst/>
            </a:prstGeom>
          </p:spPr>
          <p:txBody>
            <a:bodyPr wrap="square" lIns="0" tIns="0" rIns="0" bIns="0" rtlCol="0" anchor="t">
              <a:spAutoFit/>
            </a:bodyPr>
            <a:lstStyle/>
            <a:p>
              <a:pPr marL="0" lvl="0" indent="0" algn="l">
                <a:lnSpc>
                  <a:spcPts val="3407"/>
                </a:lnSpc>
                <a:spcBef>
                  <a:spcPct val="0"/>
                </a:spcBef>
              </a:pPr>
              <a:r>
                <a:rPr lang="en-US" sz="2399" dirty="0">
                  <a:solidFill>
                    <a:srgbClr val="253439"/>
                  </a:solidFill>
                  <a:latin typeface="Roboto"/>
                </a:rPr>
                <a:t>We found transnational influences are significant in constructing lived religions. The politics of racisms overlapped with lived religions. With the increasing importance of digital spaces, religion is no longer confined to practices in sacred spaces, though the conflicts over presence of religion in public spaces continue.  Intersectionality remains critical for understanding multiple levels of power.</a:t>
              </a:r>
            </a:p>
          </p:txBody>
        </p:sp>
      </p:grpSp>
      <p:sp>
        <p:nvSpPr>
          <p:cNvPr id="18" name="TextBox 18"/>
          <p:cNvSpPr txBox="1"/>
          <p:nvPr/>
        </p:nvSpPr>
        <p:spPr>
          <a:xfrm>
            <a:off x="1028700" y="1107530"/>
            <a:ext cx="16230600" cy="1013518"/>
          </a:xfrm>
          <a:prstGeom prst="rect">
            <a:avLst/>
          </a:prstGeom>
        </p:spPr>
        <p:txBody>
          <a:bodyPr lIns="0" tIns="0" rIns="0" bIns="0" rtlCol="0" anchor="t">
            <a:spAutoFit/>
          </a:bodyPr>
          <a:lstStyle/>
          <a:p>
            <a:pPr marL="0" lvl="0" indent="0" algn="l">
              <a:lnSpc>
                <a:spcPts val="8064"/>
              </a:lnSpc>
              <a:spcBef>
                <a:spcPct val="0"/>
              </a:spcBef>
            </a:pPr>
            <a:r>
              <a:rPr lang="en-US" sz="6400">
                <a:solidFill>
                  <a:srgbClr val="FFFFFF"/>
                </a:solidFill>
                <a:latin typeface="HK Grotesk Medium Bold"/>
              </a:rPr>
              <a:t>KEY FINDINGS </a:t>
            </a:r>
          </a:p>
        </p:txBody>
      </p:sp>
      <p:sp>
        <p:nvSpPr>
          <p:cNvPr id="19" name="AutoShape 19"/>
          <p:cNvSpPr/>
          <p:nvPr/>
        </p:nvSpPr>
        <p:spPr>
          <a:xfrm>
            <a:off x="0" y="2619375"/>
            <a:ext cx="18288000" cy="9525"/>
          </a:xfrm>
          <a:prstGeom prst="rect">
            <a:avLst/>
          </a:prstGeom>
          <a:solidFill>
            <a:srgbClr val="242424"/>
          </a:solidFill>
        </p:spPr>
      </p:sp>
      <p:sp>
        <p:nvSpPr>
          <p:cNvPr id="20" name="TextBox 20"/>
          <p:cNvSpPr txBox="1"/>
          <p:nvPr/>
        </p:nvSpPr>
        <p:spPr>
          <a:xfrm>
            <a:off x="1028700" y="753991"/>
            <a:ext cx="15676217" cy="1575435"/>
          </a:xfrm>
          <a:prstGeom prst="rect">
            <a:avLst/>
          </a:prstGeom>
        </p:spPr>
        <p:txBody>
          <a:bodyPr lIns="0" tIns="0" rIns="0" bIns="0" rtlCol="0" anchor="t">
            <a:spAutoFit/>
          </a:bodyPr>
          <a:lstStyle/>
          <a:p>
            <a:pPr>
              <a:lnSpc>
                <a:spcPts val="12480"/>
              </a:lnSpc>
            </a:pPr>
            <a:r>
              <a:rPr lang="en-US" sz="10400">
                <a:solidFill>
                  <a:srgbClr val="242424"/>
                </a:solidFill>
                <a:latin typeface="Open Sauce SemiBold"/>
              </a:rPr>
              <a:t>Key Findings  </a:t>
            </a:r>
          </a:p>
        </p:txBody>
      </p:sp>
      <p:sp>
        <p:nvSpPr>
          <p:cNvPr id="22" name="Footer Placeholder 21">
            <a:extLst>
              <a:ext uri="{FF2B5EF4-FFF2-40B4-BE49-F238E27FC236}">
                <a16:creationId xmlns:a16="http://schemas.microsoft.com/office/drawing/2014/main" id="{4AE6753F-370D-D04B-9648-99464F9BD1F3}"/>
              </a:ext>
            </a:extLst>
          </p:cNvPr>
          <p:cNvSpPr>
            <a:spLocks noGrp="1"/>
          </p:cNvSpPr>
          <p:nvPr>
            <p:ph type="ftr" sz="quarter" idx="11"/>
          </p:nvPr>
        </p:nvSpPr>
        <p:spPr>
          <a:xfrm>
            <a:off x="15257117" y="9594568"/>
            <a:ext cx="2895600" cy="365125"/>
          </a:xfrm>
        </p:spPr>
        <p:txBody>
          <a:bodyPr/>
          <a:lstStyle/>
          <a:p>
            <a:r>
              <a:rPr lang="en-US" dirty="0"/>
              <a:t>9/12</a:t>
            </a:r>
          </a:p>
        </p:txBody>
      </p:sp>
      <p:sp>
        <p:nvSpPr>
          <p:cNvPr id="23" name="Slide Number Placeholder 22">
            <a:extLst>
              <a:ext uri="{FF2B5EF4-FFF2-40B4-BE49-F238E27FC236}">
                <a16:creationId xmlns:a16="http://schemas.microsoft.com/office/drawing/2014/main" id="{7C9FFF09-0708-0D47-B327-D37D0FE696B3}"/>
              </a:ext>
            </a:extLst>
          </p:cNvPr>
          <p:cNvSpPr>
            <a:spLocks noGrp="1"/>
          </p:cNvSpPr>
          <p:nvPr>
            <p:ph type="sldNum" sz="quarter" idx="12"/>
          </p:nvPr>
        </p:nvSpPr>
        <p:spPr/>
        <p:txBody>
          <a:bodyPr/>
          <a:lstStyle/>
          <a:p>
            <a:fld id="{B6F15528-21DE-4FAA-801E-634DDDAF4B2B}"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840</TotalTime>
  <Words>1661</Words>
  <Application>Microsoft Macintosh PowerPoint</Application>
  <PresentationFormat>Custom</PresentationFormat>
  <Paragraphs>199</Paragraphs>
  <Slides>13</Slides>
  <Notes>13</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13</vt:i4>
      </vt:variant>
    </vt:vector>
  </HeadingPairs>
  <TitlesOfParts>
    <vt:vector size="28" baseType="lpstr">
      <vt:lpstr>HK Grotesk Bold Bold</vt:lpstr>
      <vt:lpstr>Calibri</vt:lpstr>
      <vt:lpstr>Arimo</vt:lpstr>
      <vt:lpstr>HK Grotesk Bold Italics</vt:lpstr>
      <vt:lpstr>Aileron Regular Bold</vt:lpstr>
      <vt:lpstr>HK Grotesk Bold</vt:lpstr>
      <vt:lpstr>HK Grotesk Light</vt:lpstr>
      <vt:lpstr>Arial</vt:lpstr>
      <vt:lpstr>Roboto</vt:lpstr>
      <vt:lpstr>Aileron Regular</vt:lpstr>
      <vt:lpstr>HK Grotesk Medium Bold</vt:lpstr>
      <vt:lpstr>HK Grotesk Medium</vt:lpstr>
      <vt:lpstr>HK Grotesk Light Bold</vt:lpstr>
      <vt:lpstr>Open Sauce SemiBold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Beige and Black Big Bold Texts Advertising Agency Business Presentation</dc:title>
  <cp:lastModifiedBy>Anjana Narayan</cp:lastModifiedBy>
  <cp:revision>26</cp:revision>
  <dcterms:created xsi:type="dcterms:W3CDTF">2006-08-16T00:00:00Z</dcterms:created>
  <dcterms:modified xsi:type="dcterms:W3CDTF">2021-05-26T04:48:51Z</dcterms:modified>
  <dc:identifier>DAEfIoMXz_Y</dc:identifier>
</cp:coreProperties>
</file>