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57" r:id="rId3"/>
    <p:sldId id="258" r:id="rId4"/>
    <p:sldId id="260" r:id="rId5"/>
    <p:sldId id="259"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405"/>
  </p:normalViewPr>
  <p:slideViewPr>
    <p:cSldViewPr snapToGrid="0" snapToObjects="1">
      <p:cViewPr varScale="1">
        <p:scale>
          <a:sx n="110" d="100"/>
          <a:sy n="110" d="100"/>
        </p:scale>
        <p:origin x="51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8BF13D-FEEC-46A8-B41E-B9827FCF0C6F}" type="datetimeFigureOut">
              <a:rPr lang="en-US" smtClean="0"/>
              <a:t>4/26/2021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764D3F-3E02-4640-BBAC-016128CA52C3}" type="slidenum">
              <a:rPr lang="en-US" smtClean="0"/>
              <a:t>‹#›</a:t>
            </a:fld>
            <a:endParaRPr lang="en-US"/>
          </a:p>
        </p:txBody>
      </p:sp>
    </p:spTree>
    <p:extLst>
      <p:ext uri="{BB962C8B-B14F-4D97-AF65-F5344CB8AC3E}">
        <p14:creationId xmlns:p14="http://schemas.microsoft.com/office/powerpoint/2010/main" val="1165127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C3BB6A3-6E15-6F44-A9D6-D316FFE01AA2}" type="datetimeFigureOut">
              <a:rPr lang="en-US" smtClean="0"/>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39C56-AB63-474F-91D5-CCB71AD7CFCC}" type="slidenum">
              <a:rPr lang="en-US" smtClean="0"/>
              <a:t>‹#›</a:t>
            </a:fld>
            <a:endParaRPr lang="en-US"/>
          </a:p>
        </p:txBody>
      </p:sp>
    </p:spTree>
    <p:extLst>
      <p:ext uri="{BB962C8B-B14F-4D97-AF65-F5344CB8AC3E}">
        <p14:creationId xmlns:p14="http://schemas.microsoft.com/office/powerpoint/2010/main" val="1825745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3BB6A3-6E15-6F44-A9D6-D316FFE01AA2}" type="datetimeFigureOut">
              <a:rPr lang="en-US" smtClean="0"/>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39C56-AB63-474F-91D5-CCB71AD7CFCC}" type="slidenum">
              <a:rPr lang="en-US" smtClean="0"/>
              <a:t>‹#›</a:t>
            </a:fld>
            <a:endParaRPr lang="en-US"/>
          </a:p>
        </p:txBody>
      </p:sp>
    </p:spTree>
    <p:extLst>
      <p:ext uri="{BB962C8B-B14F-4D97-AF65-F5344CB8AC3E}">
        <p14:creationId xmlns:p14="http://schemas.microsoft.com/office/powerpoint/2010/main" val="184279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3BB6A3-6E15-6F44-A9D6-D316FFE01AA2}" type="datetimeFigureOut">
              <a:rPr lang="en-US" smtClean="0"/>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39C56-AB63-474F-91D5-CCB71AD7CFCC}" type="slidenum">
              <a:rPr lang="en-US" smtClean="0"/>
              <a:t>‹#›</a:t>
            </a:fld>
            <a:endParaRPr lang="en-US"/>
          </a:p>
        </p:txBody>
      </p:sp>
    </p:spTree>
    <p:extLst>
      <p:ext uri="{BB962C8B-B14F-4D97-AF65-F5344CB8AC3E}">
        <p14:creationId xmlns:p14="http://schemas.microsoft.com/office/powerpoint/2010/main" val="520104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3BB6A3-6E15-6F44-A9D6-D316FFE01AA2}" type="datetimeFigureOut">
              <a:rPr lang="en-US" smtClean="0"/>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39C56-AB63-474F-91D5-CCB71AD7CFCC}" type="slidenum">
              <a:rPr lang="en-US" smtClean="0"/>
              <a:t>‹#›</a:t>
            </a:fld>
            <a:endParaRPr lang="en-US"/>
          </a:p>
        </p:txBody>
      </p:sp>
    </p:spTree>
    <p:extLst>
      <p:ext uri="{BB962C8B-B14F-4D97-AF65-F5344CB8AC3E}">
        <p14:creationId xmlns:p14="http://schemas.microsoft.com/office/powerpoint/2010/main" val="2052454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3BB6A3-6E15-6F44-A9D6-D316FFE01AA2}" type="datetimeFigureOut">
              <a:rPr lang="en-US" smtClean="0"/>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39C56-AB63-474F-91D5-CCB71AD7CFCC}" type="slidenum">
              <a:rPr lang="en-US" smtClean="0"/>
              <a:t>‹#›</a:t>
            </a:fld>
            <a:endParaRPr lang="en-US"/>
          </a:p>
        </p:txBody>
      </p:sp>
    </p:spTree>
    <p:extLst>
      <p:ext uri="{BB962C8B-B14F-4D97-AF65-F5344CB8AC3E}">
        <p14:creationId xmlns:p14="http://schemas.microsoft.com/office/powerpoint/2010/main" val="580388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C3BB6A3-6E15-6F44-A9D6-D316FFE01AA2}" type="datetimeFigureOut">
              <a:rPr lang="en-US" smtClean="0"/>
              <a:t>4/26/2021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D39C56-AB63-474F-91D5-CCB71AD7CFCC}" type="slidenum">
              <a:rPr lang="en-US" smtClean="0"/>
              <a:t>‹#›</a:t>
            </a:fld>
            <a:endParaRPr lang="en-US"/>
          </a:p>
        </p:txBody>
      </p:sp>
    </p:spTree>
    <p:extLst>
      <p:ext uri="{BB962C8B-B14F-4D97-AF65-F5344CB8AC3E}">
        <p14:creationId xmlns:p14="http://schemas.microsoft.com/office/powerpoint/2010/main" val="717668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C3BB6A3-6E15-6F44-A9D6-D316FFE01AA2}" type="datetimeFigureOut">
              <a:rPr lang="en-US" smtClean="0"/>
              <a:t>4/26/2021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D39C56-AB63-474F-91D5-CCB71AD7CFCC}" type="slidenum">
              <a:rPr lang="en-US" smtClean="0"/>
              <a:t>‹#›</a:t>
            </a:fld>
            <a:endParaRPr lang="en-US"/>
          </a:p>
        </p:txBody>
      </p:sp>
    </p:spTree>
    <p:extLst>
      <p:ext uri="{BB962C8B-B14F-4D97-AF65-F5344CB8AC3E}">
        <p14:creationId xmlns:p14="http://schemas.microsoft.com/office/powerpoint/2010/main" val="1590637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C3BB6A3-6E15-6F44-A9D6-D316FFE01AA2}" type="datetimeFigureOut">
              <a:rPr lang="en-US" smtClean="0"/>
              <a:t>4/26/2021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D39C56-AB63-474F-91D5-CCB71AD7CFCC}" type="slidenum">
              <a:rPr lang="en-US" smtClean="0"/>
              <a:t>‹#›</a:t>
            </a:fld>
            <a:endParaRPr lang="en-US"/>
          </a:p>
        </p:txBody>
      </p:sp>
    </p:spTree>
    <p:extLst>
      <p:ext uri="{BB962C8B-B14F-4D97-AF65-F5344CB8AC3E}">
        <p14:creationId xmlns:p14="http://schemas.microsoft.com/office/powerpoint/2010/main" val="1965453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3BB6A3-6E15-6F44-A9D6-D316FFE01AA2}" type="datetimeFigureOut">
              <a:rPr lang="en-US" smtClean="0"/>
              <a:t>4/26/2021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D39C56-AB63-474F-91D5-CCB71AD7CFCC}" type="slidenum">
              <a:rPr lang="en-US" smtClean="0"/>
              <a:t>‹#›</a:t>
            </a:fld>
            <a:endParaRPr lang="en-US"/>
          </a:p>
        </p:txBody>
      </p:sp>
    </p:spTree>
    <p:extLst>
      <p:ext uri="{BB962C8B-B14F-4D97-AF65-F5344CB8AC3E}">
        <p14:creationId xmlns:p14="http://schemas.microsoft.com/office/powerpoint/2010/main" val="778020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3BB6A3-6E15-6F44-A9D6-D316FFE01AA2}" type="datetimeFigureOut">
              <a:rPr lang="en-US" smtClean="0"/>
              <a:t>4/26/2021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D39C56-AB63-474F-91D5-CCB71AD7CFCC}" type="slidenum">
              <a:rPr lang="en-US" smtClean="0"/>
              <a:t>‹#›</a:t>
            </a:fld>
            <a:endParaRPr lang="en-US"/>
          </a:p>
        </p:txBody>
      </p:sp>
    </p:spTree>
    <p:extLst>
      <p:ext uri="{BB962C8B-B14F-4D97-AF65-F5344CB8AC3E}">
        <p14:creationId xmlns:p14="http://schemas.microsoft.com/office/powerpoint/2010/main" val="161894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3BB6A3-6E15-6F44-A9D6-D316FFE01AA2}" type="datetimeFigureOut">
              <a:rPr lang="en-US" smtClean="0"/>
              <a:t>4/26/2021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D39C56-AB63-474F-91D5-CCB71AD7CFCC}" type="slidenum">
              <a:rPr lang="en-US" smtClean="0"/>
              <a:t>‹#›</a:t>
            </a:fld>
            <a:endParaRPr lang="en-US"/>
          </a:p>
        </p:txBody>
      </p:sp>
    </p:spTree>
    <p:extLst>
      <p:ext uri="{BB962C8B-B14F-4D97-AF65-F5344CB8AC3E}">
        <p14:creationId xmlns:p14="http://schemas.microsoft.com/office/powerpoint/2010/main" val="94307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3BB6A3-6E15-6F44-A9D6-D316FFE01AA2}" type="datetimeFigureOut">
              <a:rPr lang="en-US" smtClean="0"/>
              <a:t>4/26/2021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D39C56-AB63-474F-91D5-CCB71AD7CFCC}" type="slidenum">
              <a:rPr lang="en-US" smtClean="0"/>
              <a:t>‹#›</a:t>
            </a:fld>
            <a:endParaRPr lang="en-US"/>
          </a:p>
        </p:txBody>
      </p:sp>
    </p:spTree>
    <p:extLst>
      <p:ext uri="{BB962C8B-B14F-4D97-AF65-F5344CB8AC3E}">
        <p14:creationId xmlns:p14="http://schemas.microsoft.com/office/powerpoint/2010/main" val="1487260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hiddush.org/article-23372-0-2019_Statistical_Report_on_Haredi_Society_in_Israel.aspx.%20Accessed%2012/26/202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1646963"/>
          </a:xfrm>
        </p:spPr>
        <p:txBody>
          <a:bodyPr>
            <a:normAutofit fontScale="90000"/>
          </a:bodyPr>
          <a:lstStyle/>
          <a:p>
            <a:r>
              <a:rPr lang="en-US" sz="3600" dirty="0"/>
              <a:t>Measuring fundamentalism among Israeli Jews</a:t>
            </a:r>
            <a:br>
              <a:rPr lang="en-US" dirty="0"/>
            </a:br>
            <a:r>
              <a:rPr lang="en-US" sz="3100" dirty="0"/>
              <a:t>Mansoor Moaddel</a:t>
            </a:r>
            <a:br>
              <a:rPr lang="en-US" sz="3100" dirty="0"/>
            </a:br>
            <a:r>
              <a:rPr lang="en-US" sz="3100" dirty="0"/>
              <a:t>Professor of Sociology</a:t>
            </a:r>
            <a:br>
              <a:rPr lang="en-US" sz="3100" dirty="0"/>
            </a:br>
            <a:r>
              <a:rPr lang="en-US" sz="3100" dirty="0"/>
              <a:t>University of Maryland</a:t>
            </a:r>
          </a:p>
        </p:txBody>
      </p:sp>
      <p:sp>
        <p:nvSpPr>
          <p:cNvPr id="3" name="Subtitle 2"/>
          <p:cNvSpPr>
            <a:spLocks noGrp="1"/>
          </p:cNvSpPr>
          <p:nvPr>
            <p:ph type="subTitle" idx="1"/>
          </p:nvPr>
        </p:nvSpPr>
        <p:spPr>
          <a:xfrm>
            <a:off x="1524000" y="3500846"/>
            <a:ext cx="9144000" cy="1756954"/>
          </a:xfrm>
        </p:spPr>
        <p:txBody>
          <a:bodyPr/>
          <a:lstStyle/>
          <a:p>
            <a:r>
              <a:rPr lang="en-US" dirty="0">
                <a:latin typeface="+mj-lt"/>
              </a:rPr>
              <a:t>Supported by Global Religion Research Initiative of the Center for the Study of Religion and Society at the University of Notre Dame. </a:t>
            </a:r>
          </a:p>
        </p:txBody>
      </p:sp>
    </p:spTree>
    <p:extLst>
      <p:ext uri="{BB962C8B-B14F-4D97-AF65-F5344CB8AC3E}">
        <p14:creationId xmlns:p14="http://schemas.microsoft.com/office/powerpoint/2010/main" val="1129669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F6D2CAF8-157B-4790-9989-B3EB093C8C66}"/>
              </a:ext>
            </a:extLst>
          </p:cNvPr>
          <p:cNvGraphicFramePr>
            <a:graphicFrameLocks noGrp="1"/>
          </p:cNvGraphicFramePr>
          <p:nvPr>
            <p:ph idx="1"/>
            <p:extLst>
              <p:ext uri="{D42A27DB-BD31-4B8C-83A1-F6EECF244321}">
                <p14:modId xmlns:p14="http://schemas.microsoft.com/office/powerpoint/2010/main" val="4201875320"/>
              </p:ext>
            </p:extLst>
          </p:nvPr>
        </p:nvGraphicFramePr>
        <p:xfrm>
          <a:off x="643467" y="668455"/>
          <a:ext cx="10905066" cy="5921685"/>
        </p:xfrm>
        <a:graphic>
          <a:graphicData uri="http://schemas.openxmlformats.org/drawingml/2006/table">
            <a:tbl>
              <a:tblPr firstRow="1" firstCol="1" bandRow="1"/>
              <a:tblGrid>
                <a:gridCol w="7291054">
                  <a:extLst>
                    <a:ext uri="{9D8B030D-6E8A-4147-A177-3AD203B41FA5}">
                      <a16:colId xmlns:a16="http://schemas.microsoft.com/office/drawing/2014/main" val="3669437341"/>
                    </a:ext>
                  </a:extLst>
                </a:gridCol>
                <a:gridCol w="3614012">
                  <a:extLst>
                    <a:ext uri="{9D8B030D-6E8A-4147-A177-3AD203B41FA5}">
                      <a16:colId xmlns:a16="http://schemas.microsoft.com/office/drawing/2014/main" val="666798232"/>
                    </a:ext>
                  </a:extLst>
                </a:gridCol>
              </a:tblGrid>
              <a:tr h="1579814">
                <a:tc gridSpan="2">
                  <a:txBody>
                    <a:bodyPr/>
                    <a:lstStyle/>
                    <a:p>
                      <a:pPr marL="0" marR="0" algn="ctr" fontAlgn="t">
                        <a:lnSpc>
                          <a:spcPct val="105000"/>
                        </a:lnSpc>
                        <a:spcBef>
                          <a:spcPts val="0"/>
                        </a:spcBef>
                        <a:spcAft>
                          <a:spcPts val="0"/>
                        </a:spcAft>
                      </a:pPr>
                      <a:r>
                        <a:rPr lang="en-US" sz="3200" b="0" i="0" u="none" strike="noStrike"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Predictive validity</a:t>
                      </a:r>
                    </a:p>
                    <a:p>
                      <a:pPr marL="0" marR="0" algn="ctr" fontAlgn="t">
                        <a:lnSpc>
                          <a:spcPct val="105000"/>
                        </a:lnSpc>
                        <a:spcBef>
                          <a:spcPts val="0"/>
                        </a:spcBef>
                        <a:spcAft>
                          <a:spcPts val="0"/>
                        </a:spcAft>
                      </a:pPr>
                      <a:r>
                        <a:rPr lang="en-US" sz="2600" b="0" i="0" u="none" strike="noStrike"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Fundamentalism is negatively linked to indices of expressive individualism, gender equality, secular politics, &amp; liberal values, but positively to fatalism and xenophobia among Israeli Jews as shown by “r,” correlation coefficient.</a:t>
                      </a:r>
                      <a:endParaRPr lang="en-US" sz="4300" b="0" i="0" u="none" strike="noStrike" dirty="0">
                        <a:effectLst/>
                        <a:latin typeface="Arial" panose="020B0604020202020204" pitchFamily="34" charset="0"/>
                      </a:endParaRPr>
                    </a:p>
                  </a:txBody>
                  <a:tcPr marL="220183" marR="220183" marT="110092" marB="110092">
                    <a:lnL>
                      <a:noFill/>
                    </a:lnL>
                    <a:lnR w="12700" cap="flat" cmpd="sng" algn="ctr">
                      <a:solidFill>
                        <a:srgbClr val="BFBFB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151490507"/>
                  </a:ext>
                </a:extLst>
              </a:tr>
              <a:tr h="534862">
                <a:tc>
                  <a:txBody>
                    <a:bodyPr/>
                    <a:lstStyle/>
                    <a:p>
                      <a:pPr marL="0" marR="0" indent="0" algn="l" fontAlgn="t">
                        <a:lnSpc>
                          <a:spcPct val="105000"/>
                        </a:lnSpc>
                        <a:spcBef>
                          <a:spcPts val="0"/>
                        </a:spcBef>
                        <a:spcAft>
                          <a:spcPts val="0"/>
                        </a:spcAft>
                      </a:pPr>
                      <a:r>
                        <a:rPr lang="en-US" sz="2600" b="0" i="0" u="none" strike="noStrike">
                          <a:effectLst/>
                          <a:latin typeface="Calibri Light" panose="020F0302020204030204" pitchFamily="34" charset="0"/>
                          <a:ea typeface="Times New Roman" panose="02020603050405020304" pitchFamily="18" charset="0"/>
                          <a:cs typeface="Calibri Light" panose="020F0302020204030204" pitchFamily="34" charset="0"/>
                        </a:rPr>
                        <a:t>Expressive-individualism index</a:t>
                      </a:r>
                      <a:endParaRPr lang="en-US" sz="4300" b="0" i="0" u="none" strike="noStrike">
                        <a:effectLst/>
                        <a:latin typeface="Arial" panose="020B0604020202020204" pitchFamily="34" charset="0"/>
                      </a:endParaRPr>
                    </a:p>
                  </a:txBody>
                  <a:tcPr marL="165137" marR="165137" marT="22936" marB="0">
                    <a:lnL>
                      <a:noFill/>
                    </a:lnL>
                    <a:lnR w="12700" cap="flat" cmpd="sng" algn="ctr">
                      <a:solidFill>
                        <a:srgbClr val="BFBFB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fontAlgn="t">
                        <a:lnSpc>
                          <a:spcPct val="105000"/>
                        </a:lnSpc>
                        <a:spcBef>
                          <a:spcPts val="0"/>
                        </a:spcBef>
                        <a:spcAft>
                          <a:spcPts val="0"/>
                        </a:spcAft>
                        <a:tabLst>
                          <a:tab pos="163195" algn="ctr"/>
                        </a:tabLst>
                      </a:pPr>
                      <a:r>
                        <a:rPr lang="en-US" sz="2600" b="0" i="0" u="none" strike="noStrike">
                          <a:solidFill>
                            <a:srgbClr val="010205"/>
                          </a:solidFill>
                          <a:effectLst/>
                          <a:latin typeface="Calibri Light" panose="020F0302020204030204" pitchFamily="34" charset="0"/>
                          <a:ea typeface="Times New Roman" panose="02020603050405020304" pitchFamily="18" charset="0"/>
                          <a:cs typeface="Calibri Light" panose="020F0302020204030204" pitchFamily="34" charset="0"/>
                        </a:rPr>
                        <a:t>-.420</a:t>
                      </a:r>
                      <a:endParaRPr lang="en-US" sz="4300" b="0" i="0" u="none" strike="noStrike">
                        <a:effectLst/>
                        <a:latin typeface="Arial" panose="020B0604020202020204" pitchFamily="34" charset="0"/>
                      </a:endParaRPr>
                    </a:p>
                  </a:txBody>
                  <a:tcPr marL="165137" marR="165137" marT="22936" marB="0">
                    <a:lnL w="12700" cap="flat" cmpd="sng" algn="ctr">
                      <a:solidFill>
                        <a:srgbClr val="BFBFBF"/>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419715844"/>
                  </a:ext>
                </a:extLst>
              </a:tr>
              <a:tr h="534862">
                <a:tc>
                  <a:txBody>
                    <a:bodyPr/>
                    <a:lstStyle/>
                    <a:p>
                      <a:pPr marL="0" marR="0" indent="0" algn="l" fontAlgn="t">
                        <a:lnSpc>
                          <a:spcPct val="105000"/>
                        </a:lnSpc>
                        <a:spcBef>
                          <a:spcPts val="0"/>
                        </a:spcBef>
                        <a:spcAft>
                          <a:spcPts val="0"/>
                        </a:spcAft>
                      </a:pPr>
                      <a:r>
                        <a:rPr lang="en-US" sz="2600" b="0" i="0" u="none" strike="noStrike">
                          <a:effectLst/>
                          <a:latin typeface="Calibri Light" panose="020F0302020204030204" pitchFamily="34" charset="0"/>
                          <a:ea typeface="Times New Roman" panose="02020603050405020304" pitchFamily="18" charset="0"/>
                          <a:cs typeface="Calibri Light" panose="020F0302020204030204" pitchFamily="34" charset="0"/>
                        </a:rPr>
                        <a:t>Gender-equality index</a:t>
                      </a:r>
                      <a:endParaRPr lang="en-US" sz="4300" b="0" i="0" u="none" strike="noStrike">
                        <a:effectLst/>
                        <a:latin typeface="Arial" panose="020B0604020202020204" pitchFamily="34" charset="0"/>
                      </a:endParaRPr>
                    </a:p>
                  </a:txBody>
                  <a:tcPr marL="165137" marR="165137" marT="22936" marB="0">
                    <a:lnL>
                      <a:noFill/>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fontAlgn="t">
                        <a:lnSpc>
                          <a:spcPct val="105000"/>
                        </a:lnSpc>
                        <a:spcBef>
                          <a:spcPts val="0"/>
                        </a:spcBef>
                        <a:spcAft>
                          <a:spcPts val="0"/>
                        </a:spcAft>
                        <a:tabLst>
                          <a:tab pos="163195" algn="ctr"/>
                        </a:tabLst>
                      </a:pPr>
                      <a:r>
                        <a:rPr lang="en-US" sz="2600" b="0" i="0" u="none" strike="noStrike">
                          <a:solidFill>
                            <a:srgbClr val="010205"/>
                          </a:solidFill>
                          <a:effectLst/>
                          <a:latin typeface="Calibri Light" panose="020F0302020204030204" pitchFamily="34" charset="0"/>
                          <a:ea typeface="Times New Roman" panose="02020603050405020304" pitchFamily="18" charset="0"/>
                          <a:cs typeface="Calibri Light" panose="020F0302020204030204" pitchFamily="34" charset="0"/>
                        </a:rPr>
                        <a:t>-.430</a:t>
                      </a:r>
                      <a:endParaRPr lang="en-US" sz="4300" b="0" i="0" u="none" strike="noStrike">
                        <a:effectLst/>
                        <a:latin typeface="Arial" panose="020B0604020202020204" pitchFamily="34" charset="0"/>
                      </a:endParaRPr>
                    </a:p>
                  </a:txBody>
                  <a:tcPr marL="165137" marR="165137" marT="22936" marB="0">
                    <a:lnL w="12700" cap="flat" cmpd="sng" algn="ctr">
                      <a:solidFill>
                        <a:srgbClr val="BFBFBF"/>
                      </a:solidFill>
                      <a:prstDash val="solid"/>
                      <a:round/>
                      <a:headEnd type="none" w="med" len="med"/>
                      <a:tailEnd type="none" w="med" len="med"/>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014896401"/>
                  </a:ext>
                </a:extLst>
              </a:tr>
              <a:tr h="534862">
                <a:tc>
                  <a:txBody>
                    <a:bodyPr/>
                    <a:lstStyle/>
                    <a:p>
                      <a:pPr marL="0" marR="0" indent="0" algn="l" fontAlgn="t">
                        <a:lnSpc>
                          <a:spcPct val="105000"/>
                        </a:lnSpc>
                        <a:spcBef>
                          <a:spcPts val="0"/>
                        </a:spcBef>
                        <a:spcAft>
                          <a:spcPts val="0"/>
                        </a:spcAft>
                      </a:pPr>
                      <a:r>
                        <a:rPr lang="en-US" sz="2600" b="0" i="0" u="none" strike="noStrike">
                          <a:effectLst/>
                          <a:latin typeface="Calibri Light" panose="020F0302020204030204" pitchFamily="34" charset="0"/>
                          <a:ea typeface="Times New Roman" panose="02020603050405020304" pitchFamily="18" charset="0"/>
                          <a:cs typeface="Calibri Light" panose="020F0302020204030204" pitchFamily="34" charset="0"/>
                        </a:rPr>
                        <a:t>Secular-politics index</a:t>
                      </a:r>
                      <a:endParaRPr lang="en-US" sz="4300" b="0" i="0" u="none" strike="noStrike">
                        <a:effectLst/>
                        <a:latin typeface="Arial" panose="020B0604020202020204" pitchFamily="34" charset="0"/>
                      </a:endParaRPr>
                    </a:p>
                  </a:txBody>
                  <a:tcPr marL="165137" marR="165137" marT="22936" marB="0">
                    <a:lnL>
                      <a:noFill/>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fontAlgn="t">
                        <a:lnSpc>
                          <a:spcPct val="105000"/>
                        </a:lnSpc>
                        <a:spcBef>
                          <a:spcPts val="0"/>
                        </a:spcBef>
                        <a:spcAft>
                          <a:spcPts val="0"/>
                        </a:spcAft>
                        <a:tabLst>
                          <a:tab pos="163195" algn="ctr"/>
                        </a:tabLst>
                      </a:pPr>
                      <a:r>
                        <a:rPr lang="en-US" sz="2600" b="0" i="0" u="none" strike="noStrike">
                          <a:solidFill>
                            <a:srgbClr val="010205"/>
                          </a:solidFill>
                          <a:effectLst/>
                          <a:latin typeface="Calibri Light" panose="020F0302020204030204" pitchFamily="34" charset="0"/>
                          <a:ea typeface="Times New Roman" panose="02020603050405020304" pitchFamily="18" charset="0"/>
                          <a:cs typeface="Calibri Light" panose="020F0302020204030204" pitchFamily="34" charset="0"/>
                        </a:rPr>
                        <a:t>-.627</a:t>
                      </a:r>
                      <a:endParaRPr lang="en-US" sz="4300" b="0" i="0" u="none" strike="noStrike">
                        <a:effectLst/>
                        <a:latin typeface="Arial" panose="020B0604020202020204" pitchFamily="34" charset="0"/>
                      </a:endParaRPr>
                    </a:p>
                  </a:txBody>
                  <a:tcPr marL="165137" marR="165137" marT="22936" marB="0">
                    <a:lnL w="12700" cap="flat" cmpd="sng" algn="ctr">
                      <a:solidFill>
                        <a:srgbClr val="BFBFBF"/>
                      </a:solidFill>
                      <a:prstDash val="solid"/>
                      <a:round/>
                      <a:headEnd type="none" w="med" len="med"/>
                      <a:tailEnd type="none" w="med" len="med"/>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006920143"/>
                  </a:ext>
                </a:extLst>
              </a:tr>
              <a:tr h="534862">
                <a:tc>
                  <a:txBody>
                    <a:bodyPr/>
                    <a:lstStyle/>
                    <a:p>
                      <a:pPr marL="0" marR="0" indent="0" algn="l" fontAlgn="t">
                        <a:lnSpc>
                          <a:spcPct val="105000"/>
                        </a:lnSpc>
                        <a:spcBef>
                          <a:spcPts val="0"/>
                        </a:spcBef>
                        <a:spcAft>
                          <a:spcPts val="0"/>
                        </a:spcAft>
                      </a:pPr>
                      <a:r>
                        <a:rPr lang="en-US" sz="2600" b="0" i="0" u="none" strike="noStrike">
                          <a:effectLst/>
                          <a:latin typeface="Calibri Light" panose="020F0302020204030204" pitchFamily="34" charset="0"/>
                          <a:ea typeface="Times New Roman" panose="02020603050405020304" pitchFamily="18" charset="0"/>
                          <a:cs typeface="Calibri Light" panose="020F0302020204030204" pitchFamily="34" charset="0"/>
                        </a:rPr>
                        <a:t>Liberalism index</a:t>
                      </a:r>
                      <a:endParaRPr lang="en-US" sz="4300" b="0" i="0" u="none" strike="noStrike">
                        <a:effectLst/>
                        <a:latin typeface="Arial" panose="020B0604020202020204" pitchFamily="34" charset="0"/>
                      </a:endParaRPr>
                    </a:p>
                  </a:txBody>
                  <a:tcPr marL="165137" marR="165137" marT="22936" marB="0">
                    <a:lnL>
                      <a:noFill/>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fontAlgn="t">
                        <a:lnSpc>
                          <a:spcPct val="105000"/>
                        </a:lnSpc>
                        <a:spcBef>
                          <a:spcPts val="0"/>
                        </a:spcBef>
                        <a:spcAft>
                          <a:spcPts val="0"/>
                        </a:spcAft>
                        <a:tabLst>
                          <a:tab pos="163195" algn="ctr"/>
                        </a:tabLst>
                      </a:pPr>
                      <a:r>
                        <a:rPr lang="en-US" sz="2600" b="0" i="0" u="none" strike="noStrike">
                          <a:solidFill>
                            <a:srgbClr val="010205"/>
                          </a:solidFill>
                          <a:effectLst/>
                          <a:latin typeface="Calibri Light" panose="020F0302020204030204" pitchFamily="34" charset="0"/>
                          <a:ea typeface="Times New Roman" panose="02020603050405020304" pitchFamily="18" charset="0"/>
                          <a:cs typeface="Calibri Light" panose="020F0302020204030204" pitchFamily="34" charset="0"/>
                        </a:rPr>
                        <a:t>-.689</a:t>
                      </a:r>
                      <a:endParaRPr lang="en-US" sz="4300" b="0" i="0" u="none" strike="noStrike">
                        <a:effectLst/>
                        <a:latin typeface="Arial" panose="020B0604020202020204" pitchFamily="34" charset="0"/>
                      </a:endParaRPr>
                    </a:p>
                  </a:txBody>
                  <a:tcPr marL="165137" marR="165137" marT="22936" marB="0">
                    <a:lnL w="12700" cap="flat" cmpd="sng" algn="ctr">
                      <a:solidFill>
                        <a:srgbClr val="BFBFBF"/>
                      </a:solidFill>
                      <a:prstDash val="solid"/>
                      <a:round/>
                      <a:headEnd type="none" w="med" len="med"/>
                      <a:tailEnd type="none" w="med" len="med"/>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952331599"/>
                  </a:ext>
                </a:extLst>
              </a:tr>
              <a:tr h="534862">
                <a:tc>
                  <a:txBody>
                    <a:bodyPr/>
                    <a:lstStyle/>
                    <a:p>
                      <a:pPr marL="0" marR="0" algn="l" fontAlgn="t">
                        <a:lnSpc>
                          <a:spcPct val="105000"/>
                        </a:lnSpc>
                        <a:spcBef>
                          <a:spcPts val="0"/>
                        </a:spcBef>
                        <a:spcAft>
                          <a:spcPts val="0"/>
                        </a:spcAft>
                      </a:pPr>
                      <a:r>
                        <a:rPr lang="en-US" sz="2600" b="0" i="0" u="none" strike="noStrike">
                          <a:effectLst/>
                          <a:latin typeface="Calibri Light" panose="020F0302020204030204" pitchFamily="34" charset="0"/>
                          <a:ea typeface="Times New Roman" panose="02020603050405020304" pitchFamily="18" charset="0"/>
                          <a:cs typeface="Calibri Light" panose="020F0302020204030204" pitchFamily="34" charset="0"/>
                        </a:rPr>
                        <a:t>Fatalism</a:t>
                      </a:r>
                      <a:endParaRPr lang="en-US" sz="4300" b="0" i="0" u="none" strike="noStrike">
                        <a:effectLst/>
                        <a:latin typeface="Arial" panose="020B0604020202020204" pitchFamily="34" charset="0"/>
                      </a:endParaRPr>
                    </a:p>
                  </a:txBody>
                  <a:tcPr marL="165137" marR="165137" marT="22936" marB="0">
                    <a:lnL>
                      <a:noFill/>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fontAlgn="t">
                        <a:lnSpc>
                          <a:spcPct val="105000"/>
                        </a:lnSpc>
                        <a:spcBef>
                          <a:spcPts val="0"/>
                        </a:spcBef>
                        <a:spcAft>
                          <a:spcPts val="0"/>
                        </a:spcAft>
                        <a:tabLst>
                          <a:tab pos="163195" algn="ctr"/>
                        </a:tabLst>
                      </a:pPr>
                      <a:r>
                        <a:rPr lang="en-US" sz="2600" b="0" i="0" u="none" strike="noStrike" dirty="0">
                          <a:solidFill>
                            <a:srgbClr val="010205"/>
                          </a:solidFill>
                          <a:effectLst/>
                          <a:latin typeface="Calibri Light" panose="020F0302020204030204" pitchFamily="34" charset="0"/>
                          <a:ea typeface="Times New Roman" panose="02020603050405020304" pitchFamily="18" charset="0"/>
                          <a:cs typeface="Calibri Light" panose="020F0302020204030204" pitchFamily="34" charset="0"/>
                        </a:rPr>
                        <a:t>.190</a:t>
                      </a:r>
                      <a:endParaRPr lang="en-US" sz="4300" b="0" i="0" u="none" strike="noStrike" dirty="0">
                        <a:effectLst/>
                        <a:latin typeface="Arial" panose="020B0604020202020204" pitchFamily="34" charset="0"/>
                      </a:endParaRPr>
                    </a:p>
                  </a:txBody>
                  <a:tcPr marL="165137" marR="165137" marT="22936" marB="0">
                    <a:lnL w="12700" cap="flat" cmpd="sng" algn="ctr">
                      <a:solidFill>
                        <a:srgbClr val="BFBFBF"/>
                      </a:solidFill>
                      <a:prstDash val="solid"/>
                      <a:round/>
                      <a:headEnd type="none" w="med" len="med"/>
                      <a:tailEnd type="none" w="med" len="med"/>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936671983"/>
                  </a:ext>
                </a:extLst>
              </a:tr>
              <a:tr h="534862">
                <a:tc>
                  <a:txBody>
                    <a:bodyPr/>
                    <a:lstStyle/>
                    <a:p>
                      <a:pPr marL="0" marR="0" algn="l" fontAlgn="t">
                        <a:lnSpc>
                          <a:spcPct val="105000"/>
                        </a:lnSpc>
                        <a:spcBef>
                          <a:spcPts val="0"/>
                        </a:spcBef>
                        <a:spcAft>
                          <a:spcPts val="0"/>
                        </a:spcAft>
                      </a:pPr>
                      <a:r>
                        <a:rPr lang="en-US" sz="2600" b="0" i="0" u="none" strike="noStrike">
                          <a:effectLst/>
                          <a:latin typeface="Calibri Light" panose="020F0302020204030204" pitchFamily="34" charset="0"/>
                          <a:ea typeface="Times New Roman" panose="02020603050405020304" pitchFamily="18" charset="0"/>
                          <a:cs typeface="Calibri Light" panose="020F0302020204030204" pitchFamily="34" charset="0"/>
                        </a:rPr>
                        <a:t>Xenophobia</a:t>
                      </a:r>
                      <a:endParaRPr lang="en-US" sz="4300" b="0" i="0" u="none" strike="noStrike">
                        <a:effectLst/>
                        <a:latin typeface="Arial" panose="020B0604020202020204" pitchFamily="34" charset="0"/>
                      </a:endParaRPr>
                    </a:p>
                  </a:txBody>
                  <a:tcPr marL="165137" marR="165137" marT="22936" marB="0">
                    <a:lnL>
                      <a:noFill/>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fontAlgn="t">
                        <a:lnSpc>
                          <a:spcPct val="105000"/>
                        </a:lnSpc>
                        <a:spcBef>
                          <a:spcPts val="0"/>
                        </a:spcBef>
                        <a:spcAft>
                          <a:spcPts val="0"/>
                        </a:spcAft>
                        <a:tabLst>
                          <a:tab pos="163195" algn="ctr"/>
                        </a:tabLst>
                      </a:pPr>
                      <a:r>
                        <a:rPr lang="en-US" sz="2600" b="0" i="0" u="none" strike="noStrike">
                          <a:solidFill>
                            <a:srgbClr val="010205"/>
                          </a:solidFill>
                          <a:effectLst/>
                          <a:latin typeface="Calibri Light" panose="020F0302020204030204" pitchFamily="34" charset="0"/>
                          <a:ea typeface="Times New Roman" panose="02020603050405020304" pitchFamily="18" charset="0"/>
                          <a:cs typeface="Calibri Light" panose="020F0302020204030204" pitchFamily="34" charset="0"/>
                        </a:rPr>
                        <a:t>.331</a:t>
                      </a:r>
                      <a:endParaRPr lang="en-US" sz="4300" b="0" i="0" u="none" strike="noStrike">
                        <a:effectLst/>
                        <a:latin typeface="Arial" panose="020B0604020202020204" pitchFamily="34" charset="0"/>
                      </a:endParaRPr>
                    </a:p>
                  </a:txBody>
                  <a:tcPr marL="165137" marR="165137" marT="22936" marB="0">
                    <a:lnL w="12700" cap="flat" cmpd="sng" algn="ctr">
                      <a:solidFill>
                        <a:srgbClr val="BFBFBF"/>
                      </a:solidFill>
                      <a:prstDash val="solid"/>
                      <a:round/>
                      <a:headEnd type="none" w="med" len="med"/>
                      <a:tailEnd type="none" w="med" len="med"/>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839102705"/>
                  </a:ext>
                </a:extLst>
              </a:tr>
              <a:tr h="732109">
                <a:tc gridSpan="2">
                  <a:txBody>
                    <a:bodyPr/>
                    <a:lstStyle/>
                    <a:p>
                      <a:pPr marL="0" marR="0" algn="just" fontAlgn="t">
                        <a:lnSpc>
                          <a:spcPct val="105000"/>
                        </a:lnSpc>
                        <a:spcBef>
                          <a:spcPts val="0"/>
                        </a:spcBef>
                        <a:spcAft>
                          <a:spcPts val="0"/>
                        </a:spcAft>
                      </a:pPr>
                      <a:r>
                        <a:rPr lang="en-US" sz="2600" b="0" i="0" u="none" strike="noStrike" dirty="0">
                          <a:effectLst/>
                          <a:latin typeface="Calibri Light" panose="020F0302020204030204" pitchFamily="34" charset="0"/>
                          <a:ea typeface="Times New Roman" panose="02020603050405020304" pitchFamily="18" charset="0"/>
                          <a:cs typeface="Calibri Light" panose="020F0302020204030204" pitchFamily="34" charset="0"/>
                        </a:rPr>
                        <a:t>Note: All correlations </a:t>
                      </a:r>
                      <a:r>
                        <a:rPr lang="en-US" sz="2600" b="0" i="1" u="none" strike="noStrike" dirty="0">
                          <a:effectLst/>
                          <a:latin typeface="Calibri Light" panose="020F0302020204030204" pitchFamily="34" charset="0"/>
                          <a:ea typeface="Times New Roman" panose="02020603050405020304" pitchFamily="18" charset="0"/>
                          <a:cs typeface="Calibri Light" panose="020F0302020204030204" pitchFamily="34" charset="0"/>
                        </a:rPr>
                        <a:t>p</a:t>
                      </a:r>
                      <a:r>
                        <a:rPr lang="en-US" sz="2600" b="0" i="0" u="none" strike="noStrike" dirty="0">
                          <a:effectLst/>
                          <a:latin typeface="Calibri Light" panose="020F0302020204030204" pitchFamily="34" charset="0"/>
                          <a:ea typeface="Times New Roman" panose="02020603050405020304" pitchFamily="18" charset="0"/>
                          <a:cs typeface="Calibri Light" panose="020F0302020204030204" pitchFamily="34" charset="0"/>
                        </a:rPr>
                        <a:t> &lt; .001.</a:t>
                      </a:r>
                      <a:endParaRPr lang="en-US" sz="4300" b="0" i="0" u="none" strike="noStrike" dirty="0">
                        <a:effectLst/>
                        <a:latin typeface="Arial" panose="020B0604020202020204" pitchFamily="34" charset="0"/>
                      </a:endParaRPr>
                    </a:p>
                  </a:txBody>
                  <a:tcPr marL="220183" marR="220183" marT="110092" marB="110092">
                    <a:lnL>
                      <a:noFill/>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394493371"/>
                  </a:ext>
                </a:extLst>
              </a:tr>
            </a:tbl>
          </a:graphicData>
        </a:graphic>
      </p:graphicFrame>
    </p:spTree>
    <p:extLst>
      <p:ext uri="{BB962C8B-B14F-4D97-AF65-F5344CB8AC3E}">
        <p14:creationId xmlns:p14="http://schemas.microsoft.com/office/powerpoint/2010/main" val="1474552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98001-EF18-4274-868A-95ADB2E6CE3E}"/>
              </a:ext>
            </a:extLst>
          </p:cNvPr>
          <p:cNvSpPr>
            <a:spLocks noGrp="1"/>
          </p:cNvSpPr>
          <p:nvPr>
            <p:ph type="title"/>
          </p:nvPr>
        </p:nvSpPr>
        <p:spPr>
          <a:xfrm>
            <a:off x="838200" y="365126"/>
            <a:ext cx="10515600" cy="984704"/>
          </a:xfrm>
        </p:spPr>
        <p:txBody>
          <a:bodyPr/>
          <a:lstStyle/>
          <a:p>
            <a:pPr algn="ctr"/>
            <a:r>
              <a:rPr lang="en-US" dirty="0"/>
              <a:t>Conclusions</a:t>
            </a:r>
          </a:p>
        </p:txBody>
      </p:sp>
      <p:sp>
        <p:nvSpPr>
          <p:cNvPr id="3" name="Content Placeholder 2">
            <a:extLst>
              <a:ext uri="{FF2B5EF4-FFF2-40B4-BE49-F238E27FC236}">
                <a16:creationId xmlns:a16="http://schemas.microsoft.com/office/drawing/2014/main" id="{F9E07B9A-229A-4AB6-B106-E0828D223511}"/>
              </a:ext>
            </a:extLst>
          </p:cNvPr>
          <p:cNvSpPr>
            <a:spLocks noGrp="1"/>
          </p:cNvSpPr>
          <p:nvPr>
            <p:ph idx="1"/>
          </p:nvPr>
        </p:nvSpPr>
        <p:spPr>
          <a:xfrm>
            <a:off x="838200" y="1828800"/>
            <a:ext cx="10515600" cy="4348163"/>
          </a:xfrm>
        </p:spPr>
        <p:txBody>
          <a:bodyPr/>
          <a:lstStyle/>
          <a:p>
            <a:pPr marL="801688" indent="-455613">
              <a:buFont typeface="Arial" panose="020B0604020202020204" pitchFamily="34" charset="0"/>
              <a:buChar char="•"/>
            </a:pPr>
            <a:r>
              <a:rPr lang="en-US" sz="4000" dirty="0">
                <a:latin typeface="+mj-lt"/>
              </a:rPr>
              <a:t>Moaddel-Karabenick fundamentalism scale measures fundamentalist orientations among Jewish respondents in Israel. </a:t>
            </a:r>
          </a:p>
          <a:p>
            <a:pPr marL="801688" indent="-455613">
              <a:buFont typeface="Arial" panose="020B0604020202020204" pitchFamily="34" charset="0"/>
              <a:buChar char="•"/>
            </a:pPr>
            <a:r>
              <a:rPr lang="en-US" sz="4000" dirty="0">
                <a:latin typeface="+mj-lt"/>
              </a:rPr>
              <a:t>The analysis has shown that the scale has face, statistical &amp; predictive validity.</a:t>
            </a:r>
          </a:p>
          <a:p>
            <a:pPr marL="0" indent="0">
              <a:buNone/>
            </a:pPr>
            <a:endParaRPr lang="en-US" dirty="0"/>
          </a:p>
        </p:txBody>
      </p:sp>
    </p:spTree>
    <p:extLst>
      <p:ext uri="{BB962C8B-B14F-4D97-AF65-F5344CB8AC3E}">
        <p14:creationId xmlns:p14="http://schemas.microsoft.com/office/powerpoint/2010/main" val="288025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Objective</a:t>
            </a:r>
          </a:p>
        </p:txBody>
      </p:sp>
      <p:sp>
        <p:nvSpPr>
          <p:cNvPr id="3" name="Content Placeholder 2"/>
          <p:cNvSpPr>
            <a:spLocks noGrp="1"/>
          </p:cNvSpPr>
          <p:nvPr>
            <p:ph idx="1"/>
          </p:nvPr>
        </p:nvSpPr>
        <p:spPr>
          <a:xfrm>
            <a:off x="838200" y="1509823"/>
            <a:ext cx="10515600" cy="4635796"/>
          </a:xfrm>
        </p:spPr>
        <p:txBody>
          <a:bodyPr>
            <a:normAutofit/>
          </a:bodyPr>
          <a:lstStyle/>
          <a:p>
            <a:pPr marL="574675" marR="0" lvl="0" indent="-341313"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dirty="0">
                <a:latin typeface="+mj-lt"/>
              </a:rPr>
              <a:t>The Moaddel-Karabenick fundamentalism scale, consisting of sixteen questionnaire items, measured fundamentalist attitudes among the followers of Christian and Islamic faiths (Moaddel and Karabenick 2018). </a:t>
            </a:r>
          </a:p>
          <a:p>
            <a:pPr marL="574675" marR="0" lvl="0" indent="-341313"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dirty="0">
                <a:latin typeface="+mj-lt"/>
              </a:rPr>
              <a:t>The aim of this project was to assess the extent to which the scale measured fundamentalism among Israeli Jews as well. This project:</a:t>
            </a:r>
          </a:p>
          <a:p>
            <a:pPr marL="1254125" marR="0" lvl="0" indent="-457200" defTabSz="914400" eaLnBrk="1" fontAlgn="auto" latinLnBrk="0" hangingPunct="1">
              <a:lnSpc>
                <a:spcPct val="100000"/>
              </a:lnSpc>
              <a:spcBef>
                <a:spcPts val="0"/>
              </a:spcBef>
              <a:spcAft>
                <a:spcPts val="0"/>
              </a:spcAft>
              <a:buClrTx/>
              <a:buSzTx/>
              <a:buFont typeface="+mj-lt"/>
              <a:buAutoNum type="arabicPeriod"/>
              <a:tabLst/>
              <a:defRPr/>
            </a:pPr>
            <a:r>
              <a:rPr lang="en-US" sz="2400" dirty="0">
                <a:latin typeface="+mj-lt"/>
              </a:rPr>
              <a:t>applied the sixteen items to measure fundamentalism among Jews,</a:t>
            </a:r>
          </a:p>
          <a:p>
            <a:pPr marL="1254125" lvl="0" indent="-457200">
              <a:lnSpc>
                <a:spcPct val="100000"/>
              </a:lnSpc>
              <a:spcBef>
                <a:spcPts val="0"/>
              </a:spcBef>
              <a:buFont typeface="+mj-lt"/>
              <a:buAutoNum type="arabicPeriod"/>
              <a:defRPr/>
            </a:pPr>
            <a:r>
              <a:rPr lang="en-US" sz="2400" dirty="0">
                <a:latin typeface="+mj-lt"/>
              </a:rPr>
              <a:t>interviewed a nationally representative sample of 600 Jewish respondents in an online survey in Israel, </a:t>
            </a:r>
          </a:p>
          <a:p>
            <a:pPr marL="1254125" marR="0" lvl="0" indent="-457200" defTabSz="914400" eaLnBrk="1" fontAlgn="auto" latinLnBrk="0" hangingPunct="1">
              <a:lnSpc>
                <a:spcPct val="100000"/>
              </a:lnSpc>
              <a:spcBef>
                <a:spcPts val="0"/>
              </a:spcBef>
              <a:spcAft>
                <a:spcPts val="0"/>
              </a:spcAft>
              <a:buClrTx/>
              <a:buSzTx/>
              <a:buFont typeface="+mj-lt"/>
              <a:buAutoNum type="arabicPeriod"/>
              <a:tabLst/>
              <a:defRPr/>
            </a:pPr>
            <a:r>
              <a:rPr lang="en-US" sz="2400" dirty="0">
                <a:latin typeface="+mj-lt"/>
              </a:rPr>
              <a:t>used the scale to assign a fundamentalism score to each respondent, </a:t>
            </a:r>
          </a:p>
          <a:p>
            <a:pPr marL="1254125" marR="0" lvl="0" indent="-457200" defTabSz="914400" eaLnBrk="1" fontAlgn="auto" latinLnBrk="0" hangingPunct="1">
              <a:lnSpc>
                <a:spcPct val="100000"/>
              </a:lnSpc>
              <a:spcBef>
                <a:spcPts val="0"/>
              </a:spcBef>
              <a:spcAft>
                <a:spcPts val="0"/>
              </a:spcAft>
              <a:buClrTx/>
              <a:buSzTx/>
              <a:buFont typeface="+mj-lt"/>
              <a:buAutoNum type="arabicPeriod"/>
              <a:tabLst/>
              <a:defRPr/>
            </a:pPr>
            <a:r>
              <a:rPr lang="en-US" sz="2400" dirty="0">
                <a:latin typeface="+mj-lt"/>
              </a:rPr>
              <a:t>assessed the scale’s face, statistical, and predictive validity, and </a:t>
            </a:r>
          </a:p>
          <a:p>
            <a:pPr marL="1254125" marR="0" lvl="0" indent="-457200" defTabSz="914400" eaLnBrk="1" fontAlgn="auto" latinLnBrk="0" hangingPunct="1">
              <a:lnSpc>
                <a:spcPct val="100000"/>
              </a:lnSpc>
              <a:spcBef>
                <a:spcPts val="0"/>
              </a:spcBef>
              <a:spcAft>
                <a:spcPts val="0"/>
              </a:spcAft>
              <a:buClrTx/>
              <a:buSzTx/>
              <a:buFont typeface="+mj-lt"/>
              <a:buAutoNum type="arabicPeriod"/>
              <a:tabLst/>
              <a:defRPr/>
            </a:pPr>
            <a:r>
              <a:rPr lang="en-US" sz="2400" dirty="0">
                <a:latin typeface="+mj-lt"/>
              </a:rPr>
              <a:t>demonstrated that the scale measured fundamentalism among the followers of Judaism.</a:t>
            </a:r>
          </a:p>
        </p:txBody>
      </p:sp>
      <p:sp>
        <p:nvSpPr>
          <p:cNvPr id="4" name="Footer Placeholder 3">
            <a:extLst>
              <a:ext uri="{FF2B5EF4-FFF2-40B4-BE49-F238E27FC236}">
                <a16:creationId xmlns:a16="http://schemas.microsoft.com/office/drawing/2014/main" id="{A982277B-4223-4BB3-B3B0-E3111E330EA2}"/>
              </a:ext>
            </a:extLst>
          </p:cNvPr>
          <p:cNvSpPr>
            <a:spLocks noGrp="1"/>
          </p:cNvSpPr>
          <p:nvPr>
            <p:ph type="ftr" sz="quarter" idx="11"/>
          </p:nvPr>
        </p:nvSpPr>
        <p:spPr>
          <a:xfrm>
            <a:off x="946298" y="6356350"/>
            <a:ext cx="8803758" cy="365125"/>
          </a:xfrm>
        </p:spPr>
        <p:txBody>
          <a:bodyPr/>
          <a:lstStyle/>
          <a:p>
            <a:pPr algn="l"/>
            <a:r>
              <a:rPr lang="en-US" dirty="0"/>
              <a:t>Moaddel, Mansoor and Stuart A. Karabenick. 2018. “Religious Fundamentalism in Eight Muslim-Majority Countries: Reconceptualization and Assessment. Journal for the Social Scientific Study of Religion. (August): 1-31.  </a:t>
            </a:r>
          </a:p>
        </p:txBody>
      </p:sp>
    </p:spTree>
    <p:extLst>
      <p:ext uri="{BB962C8B-B14F-4D97-AF65-F5344CB8AC3E}">
        <p14:creationId xmlns:p14="http://schemas.microsoft.com/office/powerpoint/2010/main" val="798928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ABC3A-5838-4EF1-BA9A-89E62DAC98EC}"/>
              </a:ext>
            </a:extLst>
          </p:cNvPr>
          <p:cNvSpPr>
            <a:spLocks noGrp="1"/>
          </p:cNvSpPr>
          <p:nvPr>
            <p:ph type="title"/>
          </p:nvPr>
        </p:nvSpPr>
        <p:spPr/>
        <p:txBody>
          <a:bodyPr/>
          <a:lstStyle/>
          <a:p>
            <a:pPr algn="ctr"/>
            <a:r>
              <a:rPr lang="en-US" dirty="0"/>
              <a:t>The conceptualization of religious fundamentalism</a:t>
            </a:r>
          </a:p>
        </p:txBody>
      </p:sp>
      <p:sp>
        <p:nvSpPr>
          <p:cNvPr id="3" name="Content Placeholder 2">
            <a:extLst>
              <a:ext uri="{FF2B5EF4-FFF2-40B4-BE49-F238E27FC236}">
                <a16:creationId xmlns:a16="http://schemas.microsoft.com/office/drawing/2014/main" id="{DA586C65-CC54-49AD-B90F-C07D7A408853}"/>
              </a:ext>
            </a:extLst>
          </p:cNvPr>
          <p:cNvSpPr>
            <a:spLocks noGrp="1"/>
          </p:cNvSpPr>
          <p:nvPr>
            <p:ph idx="1"/>
          </p:nvPr>
        </p:nvSpPr>
        <p:spPr>
          <a:xfrm>
            <a:off x="838200" y="1825625"/>
            <a:ext cx="10515600" cy="4351338"/>
          </a:xfrm>
        </p:spPr>
        <p:txBody>
          <a:bodyPr>
            <a:normAutofit lnSpcReduction="10000"/>
          </a:bodyPr>
          <a:lstStyle/>
          <a:p>
            <a:pPr marL="687388" indent="-347663">
              <a:buFont typeface="Arial" panose="020B0604020202020204" pitchFamily="34" charset="0"/>
              <a:buChar char="•"/>
            </a:pPr>
            <a:r>
              <a:rPr lang="en-US" sz="2400" dirty="0">
                <a:effectLst/>
                <a:latin typeface="+mj-lt"/>
                <a:ea typeface="Yu Gothic Light" panose="020B0300000000000000" pitchFamily="34" charset="-128"/>
                <a:cs typeface="Times New Roman" panose="02020603050405020304" pitchFamily="18" charset="0"/>
              </a:rPr>
              <a:t>Fundamentalism is conceptualized as a cluster of core orientations toward religion. </a:t>
            </a:r>
          </a:p>
          <a:p>
            <a:pPr marL="687388" indent="-347663">
              <a:buFont typeface="Arial" panose="020B0604020202020204" pitchFamily="34" charset="0"/>
              <a:buChar char="•"/>
            </a:pPr>
            <a:r>
              <a:rPr lang="en-US" sz="2400" dirty="0">
                <a:effectLst/>
                <a:latin typeface="+mj-lt"/>
                <a:ea typeface="Yu Gothic Light" panose="020B0300000000000000" pitchFamily="34" charset="-128"/>
                <a:cs typeface="Times New Roman" panose="02020603050405020304" pitchFamily="18" charset="0"/>
              </a:rPr>
              <a:t>These core orientations are manifested in a set of distinctive beliefs about and attitudes toward such aspects of religion as the deity, the scriptures, religious community, and relations with other religions.</a:t>
            </a:r>
          </a:p>
          <a:p>
            <a:pPr marL="687388" indent="-347663">
              <a:buFont typeface="Arial" panose="020B0604020202020204" pitchFamily="34" charset="0"/>
              <a:buChar char="•"/>
            </a:pPr>
            <a:r>
              <a:rPr lang="en-US" sz="2400" dirty="0">
                <a:effectLst/>
                <a:latin typeface="+mj-lt"/>
                <a:ea typeface="Yu Gothic Light" panose="020B0300000000000000" pitchFamily="34" charset="-128"/>
                <a:cs typeface="Times New Roman" panose="02020603050405020304" pitchFamily="18" charset="0"/>
              </a:rPr>
              <a:t> Whatever the similarities and differences between Christian, Islamic, and Jewish fundamentalists, they all </a:t>
            </a:r>
            <a:r>
              <a:rPr lang="en-US" sz="2400" dirty="0">
                <a:solidFill>
                  <a:srgbClr val="222222"/>
                </a:solidFill>
                <a:effectLst/>
                <a:latin typeface="+mj-lt"/>
                <a:ea typeface="Times New Roman" panose="02020603050405020304" pitchFamily="18" charset="0"/>
                <a:cs typeface="Times New Roman" panose="02020603050405020304" pitchFamily="18" charset="0"/>
              </a:rPr>
              <a:t>espouse </a:t>
            </a:r>
          </a:p>
          <a:p>
            <a:pPr marL="1141413" indent="-342900">
              <a:buFont typeface="+mj-lt"/>
              <a:buAutoNum type="arabicPeriod"/>
            </a:pPr>
            <a:r>
              <a:rPr lang="en-US" sz="2400" dirty="0">
                <a:solidFill>
                  <a:srgbClr val="222222"/>
                </a:solidFill>
                <a:effectLst/>
                <a:latin typeface="+mj-lt"/>
                <a:ea typeface="Times New Roman" panose="02020603050405020304" pitchFamily="18" charset="0"/>
                <a:cs typeface="Times New Roman" panose="02020603050405020304" pitchFamily="18" charset="0"/>
              </a:rPr>
              <a:t>a disciplinarian conception of the deity, </a:t>
            </a:r>
          </a:p>
          <a:p>
            <a:pPr marL="1141413" indent="-342900">
              <a:buFont typeface="+mj-lt"/>
              <a:buAutoNum type="arabicPeriod"/>
            </a:pPr>
            <a:r>
              <a:rPr lang="en-US" sz="2400" dirty="0">
                <a:solidFill>
                  <a:srgbClr val="222222"/>
                </a:solidFill>
                <a:effectLst/>
                <a:latin typeface="+mj-lt"/>
                <a:ea typeface="Times New Roman" panose="02020603050405020304" pitchFamily="18" charset="0"/>
                <a:cs typeface="Times New Roman" panose="02020603050405020304" pitchFamily="18" charset="0"/>
              </a:rPr>
              <a:t>adhere to a literal reading of the scriptures, </a:t>
            </a:r>
          </a:p>
          <a:p>
            <a:pPr marL="1141413" indent="-342900">
              <a:buFont typeface="+mj-lt"/>
              <a:buAutoNum type="arabicPeriod"/>
            </a:pPr>
            <a:r>
              <a:rPr lang="en-US" sz="2400" dirty="0">
                <a:solidFill>
                  <a:srgbClr val="222222"/>
                </a:solidFill>
                <a:effectLst/>
                <a:latin typeface="+mj-lt"/>
                <a:ea typeface="Times New Roman" panose="02020603050405020304" pitchFamily="18" charset="0"/>
                <a:cs typeface="Times New Roman" panose="02020603050405020304" pitchFamily="18" charset="0"/>
              </a:rPr>
              <a:t>support religious exclusivity, and </a:t>
            </a:r>
          </a:p>
          <a:p>
            <a:pPr marL="1141413" indent="-342900">
              <a:buFont typeface="+mj-lt"/>
              <a:buAutoNum type="arabicPeriod"/>
            </a:pPr>
            <a:r>
              <a:rPr lang="en-US" sz="2400" dirty="0">
                <a:solidFill>
                  <a:srgbClr val="222222"/>
                </a:solidFill>
                <a:effectLst/>
                <a:latin typeface="+mj-lt"/>
                <a:ea typeface="Times New Roman" panose="02020603050405020304" pitchFamily="18" charset="0"/>
                <a:cs typeface="Times New Roman" panose="02020603050405020304" pitchFamily="18" charset="0"/>
              </a:rPr>
              <a:t>are intolerant of other religions. </a:t>
            </a:r>
            <a:endParaRPr lang="en-US" sz="2400" dirty="0">
              <a:effectLst/>
              <a:latin typeface="+mj-lt"/>
              <a:ea typeface="Yu Gothic Light" panose="020B0300000000000000" pitchFamily="34" charset="-128"/>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487132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AE87D-BA71-4DAF-ABFE-BB1A615C9516}"/>
              </a:ext>
            </a:extLst>
          </p:cNvPr>
          <p:cNvSpPr>
            <a:spLocks noGrp="1"/>
          </p:cNvSpPr>
          <p:nvPr>
            <p:ph type="title"/>
          </p:nvPr>
        </p:nvSpPr>
        <p:spPr>
          <a:xfrm>
            <a:off x="838200" y="365126"/>
            <a:ext cx="10515600" cy="627652"/>
          </a:xfrm>
        </p:spPr>
        <p:txBody>
          <a:bodyPr>
            <a:noAutofit/>
          </a:bodyPr>
          <a:lstStyle/>
          <a:p>
            <a:pPr algn="ctr"/>
            <a:r>
              <a:rPr lang="en-US" dirty="0">
                <a:effectLst/>
                <a:ea typeface="Yu Gothic Light" panose="020B0300000000000000" pitchFamily="34" charset="-128"/>
                <a:cs typeface="Times New Roman" panose="02020603050405020304" pitchFamily="18" charset="0"/>
              </a:rPr>
              <a:t>Scale Construction </a:t>
            </a:r>
            <a:endParaRPr lang="en-US" dirty="0"/>
          </a:p>
        </p:txBody>
      </p:sp>
      <p:sp>
        <p:nvSpPr>
          <p:cNvPr id="3" name="Content Placeholder 2">
            <a:extLst>
              <a:ext uri="{FF2B5EF4-FFF2-40B4-BE49-F238E27FC236}">
                <a16:creationId xmlns:a16="http://schemas.microsoft.com/office/drawing/2014/main" id="{C3C8E0AE-0B60-4415-87E6-656017A02A41}"/>
              </a:ext>
            </a:extLst>
          </p:cNvPr>
          <p:cNvSpPr>
            <a:spLocks noGrp="1"/>
          </p:cNvSpPr>
          <p:nvPr>
            <p:ph idx="1"/>
          </p:nvPr>
        </p:nvSpPr>
        <p:spPr>
          <a:xfrm>
            <a:off x="838200" y="1297577"/>
            <a:ext cx="10515600" cy="4879386"/>
          </a:xfrm>
        </p:spPr>
        <p:txBody>
          <a:bodyPr>
            <a:normAutofit/>
          </a:bodyPr>
          <a:lstStyle/>
          <a:p>
            <a:pPr marL="0" indent="0">
              <a:buNone/>
            </a:pPr>
            <a:r>
              <a:rPr lang="en-US" sz="2000" dirty="0">
                <a:effectLst/>
                <a:latin typeface="+mj-lt"/>
                <a:ea typeface="Yu Gothic Light" panose="020B0300000000000000" pitchFamily="34" charset="-128"/>
                <a:cs typeface="Times New Roman" panose="02020603050405020304" pitchFamily="18" charset="0"/>
              </a:rPr>
              <a:t>To establish the scale’s effectiveness in measuring fundamentalist beliefs and attitudes among Jews, Christians, and Muslims, face, statistical, and predictive validity are considered. </a:t>
            </a:r>
          </a:p>
          <a:p>
            <a:pPr marL="687388" indent="-347663">
              <a:buFont typeface="Arial" panose="020B0604020202020204" pitchFamily="34" charset="0"/>
              <a:buChar char="•"/>
            </a:pPr>
            <a:r>
              <a:rPr lang="en-US" sz="2000" b="1" dirty="0">
                <a:effectLst/>
                <a:latin typeface="+mj-lt"/>
                <a:ea typeface="Yu Gothic Light" panose="020B0300000000000000" pitchFamily="34" charset="-128"/>
                <a:cs typeface="Times New Roman" panose="02020603050405020304" pitchFamily="18" charset="0"/>
              </a:rPr>
              <a:t>Face validity </a:t>
            </a:r>
            <a:r>
              <a:rPr lang="en-US" sz="2000" dirty="0">
                <a:effectLst/>
                <a:latin typeface="+mj-lt"/>
                <a:ea typeface="Yu Gothic Light" panose="020B0300000000000000" pitchFamily="34" charset="-128"/>
                <a:cs typeface="Times New Roman" panose="02020603050405020304" pitchFamily="18" charset="0"/>
              </a:rPr>
              <a:t>requires that each of the items making the scale would logically and reasonably reflect different aspects of the construct so that the items are subjectively viewed as intended. For example, it is reasonable to view that those who uphold a disciplinarian conception of the deity, consider the scriptures literally true, believe in the exclusivity of their religious community, and are intolerant of other religions are more fundamentalists than those who think otherwise. </a:t>
            </a:r>
          </a:p>
          <a:p>
            <a:pPr marL="687388" indent="-347663">
              <a:buFont typeface="Arial" panose="020B0604020202020204" pitchFamily="34" charset="0"/>
              <a:buChar char="•"/>
            </a:pPr>
            <a:r>
              <a:rPr lang="en-US" sz="2000" b="1" dirty="0">
                <a:effectLst/>
                <a:latin typeface="+mj-lt"/>
                <a:ea typeface="Yu Gothic Light" panose="020B0300000000000000" pitchFamily="34" charset="-128"/>
                <a:cs typeface="Times New Roman" panose="02020603050405020304" pitchFamily="18" charset="0"/>
              </a:rPr>
              <a:t>Statistical validity </a:t>
            </a:r>
            <a:r>
              <a:rPr lang="en-US" sz="2000" dirty="0">
                <a:effectLst/>
                <a:latin typeface="+mj-lt"/>
                <a:ea typeface="Yu Gothic Light" panose="020B0300000000000000" pitchFamily="34" charset="-128"/>
                <a:cs typeface="Times New Roman" panose="02020603050405020304" pitchFamily="18" charset="0"/>
              </a:rPr>
              <a:t>refers to the strength of the empirical relations among the items of a construct. It indicates the existence of a characteristic root or a scale representing the items measured by the size of Eigenvalue, and the internal consistency of the items is measured by Cronbach's alpha.</a:t>
            </a:r>
          </a:p>
          <a:p>
            <a:pPr marL="687388" indent="-347663">
              <a:buFont typeface="Arial" panose="020B0604020202020204" pitchFamily="34" charset="0"/>
              <a:buChar char="•"/>
            </a:pPr>
            <a:r>
              <a:rPr lang="en-US" sz="2000" dirty="0">
                <a:effectLst/>
                <a:latin typeface="+mj-lt"/>
                <a:ea typeface="Yu Gothic Light" panose="020B0300000000000000" pitchFamily="34" charset="-128"/>
                <a:cs typeface="Times New Roman" panose="02020603050405020304" pitchFamily="18" charset="0"/>
              </a:rPr>
              <a:t> </a:t>
            </a:r>
            <a:r>
              <a:rPr lang="en-US" sz="2000" b="1" dirty="0">
                <a:effectLst/>
                <a:latin typeface="+mj-lt"/>
                <a:ea typeface="Yu Gothic Light" panose="020B0300000000000000" pitchFamily="34" charset="-128"/>
                <a:cs typeface="Times New Roman" panose="02020603050405020304" pitchFamily="18" charset="0"/>
              </a:rPr>
              <a:t>Predictive validity </a:t>
            </a:r>
            <a:r>
              <a:rPr lang="en-US" sz="2000" dirty="0">
                <a:effectLst/>
                <a:latin typeface="+mj-lt"/>
                <a:ea typeface="Yu Gothic Light" panose="020B0300000000000000" pitchFamily="34" charset="-128"/>
                <a:cs typeface="Times New Roman" panose="02020603050405020304" pitchFamily="18" charset="0"/>
              </a:rPr>
              <a:t>shows how well the scale predicts the characteristics of the fundamentalist movements like supporting conservative values and opposing individual autonomy, gender equality, secular politics, and generally liberal values, and that fundamentalists also tend to be fatalistic and xenophobic. </a:t>
            </a:r>
          </a:p>
        </p:txBody>
      </p:sp>
    </p:spTree>
    <p:extLst>
      <p:ext uri="{BB962C8B-B14F-4D97-AF65-F5344CB8AC3E}">
        <p14:creationId xmlns:p14="http://schemas.microsoft.com/office/powerpoint/2010/main" val="1325528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05E83-E53B-4980-951F-917101008609}"/>
              </a:ext>
            </a:extLst>
          </p:cNvPr>
          <p:cNvSpPr>
            <a:spLocks noGrp="1"/>
          </p:cNvSpPr>
          <p:nvPr>
            <p:ph type="title"/>
          </p:nvPr>
        </p:nvSpPr>
        <p:spPr>
          <a:xfrm>
            <a:off x="838200" y="278674"/>
            <a:ext cx="10515600" cy="592183"/>
          </a:xfrm>
        </p:spPr>
        <p:txBody>
          <a:bodyPr>
            <a:normAutofit fontScale="90000"/>
          </a:bodyPr>
          <a:lstStyle/>
          <a:p>
            <a:pPr algn="ctr"/>
            <a:r>
              <a:rPr lang="en-US" sz="4900" b="1" dirty="0">
                <a:ea typeface="Yu Gothic Light" panose="020B0300000000000000" pitchFamily="34" charset="-128"/>
                <a:cs typeface="Times New Roman" panose="02020603050405020304" pitchFamily="18" charset="0"/>
              </a:rPr>
              <a:t>Sample and Data Collection</a:t>
            </a:r>
            <a:endParaRPr lang="en-US" sz="3200" dirty="0"/>
          </a:p>
        </p:txBody>
      </p:sp>
      <p:sp>
        <p:nvSpPr>
          <p:cNvPr id="3" name="Content Placeholder 2">
            <a:extLst>
              <a:ext uri="{FF2B5EF4-FFF2-40B4-BE49-F238E27FC236}">
                <a16:creationId xmlns:a16="http://schemas.microsoft.com/office/drawing/2014/main" id="{5FB679EA-C44D-4AEB-859D-0E1FEC0D147B}"/>
              </a:ext>
            </a:extLst>
          </p:cNvPr>
          <p:cNvSpPr>
            <a:spLocks noGrp="1"/>
          </p:cNvSpPr>
          <p:nvPr>
            <p:ph idx="1"/>
          </p:nvPr>
        </p:nvSpPr>
        <p:spPr>
          <a:xfrm>
            <a:off x="522515" y="870857"/>
            <a:ext cx="11103428" cy="5242560"/>
          </a:xfrm>
        </p:spPr>
        <p:txBody>
          <a:bodyPr>
            <a:noAutofit/>
          </a:bodyPr>
          <a:lstStyle/>
          <a:p>
            <a:pPr marL="687388" marR="0" indent="-461963">
              <a:lnSpc>
                <a:spcPct val="200000"/>
              </a:lnSpc>
              <a:spcBef>
                <a:spcPts val="0"/>
              </a:spcBef>
              <a:spcAft>
                <a:spcPts val="1000"/>
              </a:spcAft>
              <a:buFont typeface="Arial" panose="020B0604020202020204" pitchFamily="34" charset="0"/>
              <a:buChar char="•"/>
            </a:pPr>
            <a:r>
              <a:rPr lang="en-US" sz="2000" dirty="0">
                <a:effectLst/>
                <a:latin typeface="+mj-lt"/>
                <a:ea typeface="Yu Gothic Light" panose="020B0300000000000000" pitchFamily="34" charset="-128"/>
              </a:rPr>
              <a:t>Jewish data were obtained from online interviews of a representative sample of 600 Israeli adults (age 18+) drawn from a nationally representative panel of 104,181 internet users (online penetration is 85% of the Israeli population of 7,968,300 in 2019). </a:t>
            </a:r>
          </a:p>
          <a:p>
            <a:pPr marL="687388" marR="0" indent="-461963">
              <a:lnSpc>
                <a:spcPct val="200000"/>
              </a:lnSpc>
              <a:spcBef>
                <a:spcPts val="0"/>
              </a:spcBef>
              <a:spcAft>
                <a:spcPts val="1000"/>
              </a:spcAft>
              <a:buFont typeface="Arial" panose="020B0604020202020204" pitchFamily="34" charset="0"/>
              <a:buChar char="•"/>
            </a:pPr>
            <a:r>
              <a:rPr lang="en-US" sz="2000" dirty="0">
                <a:effectLst/>
                <a:latin typeface="+mj-lt"/>
                <a:ea typeface="Yu Gothic Light" panose="020B0300000000000000" pitchFamily="34" charset="-128"/>
              </a:rPr>
              <a:t>Excluded from this panel are the more extremist fundamentalist Israelis, including Haredim, who do not use the internet. The latter is estimated to be about twelve percent of the country’s population. </a:t>
            </a:r>
            <a:r>
              <a:rPr lang="en-US" sz="2000" dirty="0" err="1">
                <a:effectLst/>
                <a:latin typeface="+mj-lt"/>
                <a:ea typeface="Yu Gothic Light" panose="020B0300000000000000" pitchFamily="34" charset="-128"/>
                <a:cs typeface="Times New Roman" panose="02020603050405020304" pitchFamily="18" charset="0"/>
              </a:rPr>
              <a:t>Hiddush</a:t>
            </a:r>
            <a:r>
              <a:rPr lang="en-US" sz="2000" dirty="0">
                <a:effectLst/>
                <a:latin typeface="+mj-lt"/>
                <a:ea typeface="Yu Gothic Light" panose="020B0300000000000000" pitchFamily="34" charset="-128"/>
                <a:cs typeface="Times New Roman" panose="02020603050405020304" pitchFamily="18" charset="0"/>
              </a:rPr>
              <a:t> News, “2019 Statistical Report on Haredi Society in Israel.” </a:t>
            </a:r>
            <a:r>
              <a:rPr lang="en-US" sz="2000" u="sng" dirty="0">
                <a:solidFill>
                  <a:srgbClr val="0000FF"/>
                </a:solidFill>
                <a:effectLst/>
                <a:latin typeface="+mj-lt"/>
                <a:ea typeface="Yu Gothic Light" panose="020B0300000000000000" pitchFamily="34" charset="-128"/>
                <a:cs typeface="Times New Roman" panose="02020603050405020304" pitchFamily="18" charset="0"/>
                <a:hlinkClick r:id="rId2"/>
              </a:rPr>
              <a:t>http://hiddush.org/article-23372-0-2019_Statistical_Report_on_Haredi_Society_in_Israel.aspx</a:t>
            </a:r>
            <a:r>
              <a:rPr lang="en-US" sz="2000" dirty="0">
                <a:effectLst/>
                <a:latin typeface="+mj-lt"/>
                <a:ea typeface="Yu Gothic Light" panose="020B0300000000000000" pitchFamily="34" charset="-128"/>
                <a:cs typeface="Times New Roman" panose="02020603050405020304" pitchFamily="18" charset="0"/>
                <a:hlinkClick r:id="rId2"/>
              </a:rPr>
              <a:t>. Accessed 12/26/2020</a:t>
            </a:r>
            <a:r>
              <a:rPr lang="en-US" sz="2000" dirty="0">
                <a:effectLst/>
                <a:latin typeface="+mj-lt"/>
                <a:ea typeface="Yu Gothic Light" panose="020B0300000000000000" pitchFamily="34" charset="-128"/>
                <a:cs typeface="Times New Roman" panose="02020603050405020304" pitchFamily="18" charset="0"/>
              </a:rPr>
              <a:t>.</a:t>
            </a:r>
          </a:p>
          <a:p>
            <a:pPr marL="687388" marR="0" indent="-461963">
              <a:lnSpc>
                <a:spcPct val="200000"/>
              </a:lnSpc>
              <a:spcBef>
                <a:spcPts val="0"/>
              </a:spcBef>
              <a:spcAft>
                <a:spcPts val="1000"/>
              </a:spcAft>
              <a:buFont typeface="Arial" panose="020B0604020202020204" pitchFamily="34" charset="0"/>
              <a:buChar char="•"/>
            </a:pPr>
            <a:r>
              <a:rPr lang="en-US" sz="2000" dirty="0">
                <a:effectLst/>
                <a:latin typeface="+mj-lt"/>
                <a:ea typeface="Yu Gothic Light" panose="020B0300000000000000" pitchFamily="34" charset="-128"/>
              </a:rPr>
              <a:t>Interviews were conducted in Hebrew by IPSOS, a survey-research firm in Israel, in Jan-Feb. 2020.</a:t>
            </a:r>
            <a:endParaRPr lang="en-US" sz="2000" dirty="0">
              <a:effectLst/>
              <a:latin typeface="+mj-lt"/>
              <a:ea typeface="Yu Gothic Light" panose="020B0300000000000000" pitchFamily="34" charset="-128"/>
              <a:cs typeface="Times New Roman" panose="02020603050405020304" pitchFamily="18" charset="0"/>
            </a:endParaRPr>
          </a:p>
          <a:p>
            <a:endParaRPr lang="en-US" sz="2000" dirty="0"/>
          </a:p>
        </p:txBody>
      </p:sp>
    </p:spTree>
    <p:extLst>
      <p:ext uri="{BB962C8B-B14F-4D97-AF65-F5344CB8AC3E}">
        <p14:creationId xmlns:p14="http://schemas.microsoft.com/office/powerpoint/2010/main" val="809450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71F32EE8-B677-442B-8E56-7926E189584F}"/>
              </a:ext>
            </a:extLst>
          </p:cNvPr>
          <p:cNvGraphicFramePr>
            <a:graphicFrameLocks noGrp="1"/>
          </p:cNvGraphicFramePr>
          <p:nvPr>
            <p:ph idx="1"/>
            <p:extLst>
              <p:ext uri="{D42A27DB-BD31-4B8C-83A1-F6EECF244321}">
                <p14:modId xmlns:p14="http://schemas.microsoft.com/office/powerpoint/2010/main" val="693046970"/>
              </p:ext>
            </p:extLst>
          </p:nvPr>
        </p:nvGraphicFramePr>
        <p:xfrm>
          <a:off x="1436914" y="740230"/>
          <a:ext cx="9405753" cy="5146764"/>
        </p:xfrm>
        <a:graphic>
          <a:graphicData uri="http://schemas.openxmlformats.org/drawingml/2006/table">
            <a:tbl>
              <a:tblPr firstRow="1" firstCol="1" bandRow="1"/>
              <a:tblGrid>
                <a:gridCol w="8491624">
                  <a:extLst>
                    <a:ext uri="{9D8B030D-6E8A-4147-A177-3AD203B41FA5}">
                      <a16:colId xmlns:a16="http://schemas.microsoft.com/office/drawing/2014/main" val="2473494676"/>
                    </a:ext>
                  </a:extLst>
                </a:gridCol>
                <a:gridCol w="914129">
                  <a:extLst>
                    <a:ext uri="{9D8B030D-6E8A-4147-A177-3AD203B41FA5}">
                      <a16:colId xmlns:a16="http://schemas.microsoft.com/office/drawing/2014/main" val="851504306"/>
                    </a:ext>
                  </a:extLst>
                </a:gridCol>
              </a:tblGrid>
              <a:tr h="694377">
                <a:tc gridSpan="2">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3200" b="0" i="0" u="none" strike="noStrike" dirty="0">
                          <a:effectLst/>
                          <a:latin typeface="+mj-lt"/>
                          <a:ea typeface="Times New Roman" panose="02020603050405020304" pitchFamily="18" charset="0"/>
                          <a:cs typeface="Times New Roman" panose="02020603050405020304" pitchFamily="18" charset="0"/>
                        </a:rPr>
                        <a:t>Data &amp; measurement of fundamentalism component</a:t>
                      </a:r>
                    </a:p>
                    <a:p>
                      <a:pPr marL="0" marR="0" lvl="0" indent="0" algn="ctr" defTabSz="914400" rtl="0" eaLnBrk="1" fontAlgn="t" latinLnBrk="0" hangingPunct="1">
                        <a:lnSpc>
                          <a:spcPct val="100000"/>
                        </a:lnSpc>
                        <a:spcBef>
                          <a:spcPts val="0"/>
                        </a:spcBef>
                        <a:spcAft>
                          <a:spcPts val="0"/>
                        </a:spcAft>
                        <a:buClrTx/>
                        <a:buSzTx/>
                        <a:buFontTx/>
                        <a:buNone/>
                        <a:tabLst/>
                        <a:defRPr/>
                      </a:pPr>
                      <a:r>
                        <a:rPr lang="en-US" sz="3200" b="0" i="0" u="none" strike="noStrike" dirty="0">
                          <a:effectLst/>
                          <a:latin typeface="+mj-lt"/>
                          <a:ea typeface="Times New Roman" panose="02020603050405020304" pitchFamily="18" charset="0"/>
                          <a:cs typeface="Times New Roman" panose="02020603050405020304" pitchFamily="18" charset="0"/>
                        </a:rPr>
                        <a:t>I. Disciplinarian Deity </a:t>
                      </a:r>
                      <a:r>
                        <a:rPr lang="en-US" sz="3200" b="0" i="0" u="none" strike="noStrike" dirty="0">
                          <a:effectLst/>
                          <a:latin typeface="+mj-lt"/>
                          <a:cs typeface="Times New Roman" panose="02020603050405020304" pitchFamily="18" charset="0"/>
                        </a:rPr>
                        <a:t>(% strongly agree/agree)</a:t>
                      </a:r>
                      <a:endParaRPr lang="en-US" sz="3200" b="0" i="0" u="none" strike="noStrike" dirty="0">
                        <a:effectLst/>
                        <a:latin typeface="+mj-lt"/>
                      </a:endParaRPr>
                    </a:p>
                  </a:txBody>
                  <a:tcPr marL="176335" marR="176335" marT="88168" marB="88168">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9050" cap="flat" cmpd="sng" algn="ctr">
                      <a:solidFill>
                        <a:srgbClr val="666666"/>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976741559"/>
                  </a:ext>
                </a:extLst>
              </a:tr>
              <a:tr h="507285">
                <a:tc>
                  <a:txBody>
                    <a:bodyPr/>
                    <a:lstStyle/>
                    <a:p>
                      <a:pPr marL="0" marR="0" indent="0" algn="l" rtl="0" fontAlgn="t">
                        <a:lnSpc>
                          <a:spcPct val="105000"/>
                        </a:lnSpc>
                        <a:spcBef>
                          <a:spcPts val="0"/>
                        </a:spcBef>
                        <a:spcAft>
                          <a:spcPts val="0"/>
                        </a:spcAft>
                        <a:buClrTx/>
                        <a:buSzPts val="1000"/>
                        <a:buFont typeface="+mj-lt"/>
                        <a:buNone/>
                      </a:pPr>
                      <a:r>
                        <a:rPr lang="en-US" sz="1900" b="0" i="0" u="none" strike="noStrike">
                          <a:effectLst/>
                          <a:latin typeface="+mj-lt"/>
                          <a:ea typeface="Times New Roman" panose="02020603050405020304" pitchFamily="18" charset="0"/>
                          <a:cs typeface="Times New Roman" panose="02020603050405020304" pitchFamily="18" charset="0"/>
                        </a:rPr>
                        <a:t>1.  Any infraction of religious instruction will bring about God’s severe punishment</a:t>
                      </a:r>
                      <a:endParaRPr lang="en-US" sz="1900" b="0" i="0" u="none" strike="noStrike" dirty="0">
                        <a:effectLst/>
                        <a:latin typeface="+mj-lt"/>
                      </a:endParaRPr>
                    </a:p>
                  </a:txBody>
                  <a:tcPr marL="132252" marR="132252" marT="1836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ctr" fontAlgn="t">
                        <a:lnSpc>
                          <a:spcPct val="105000"/>
                        </a:lnSpc>
                        <a:spcBef>
                          <a:spcPts val="0"/>
                        </a:spcBef>
                        <a:spcAft>
                          <a:spcPts val="1000"/>
                        </a:spcAft>
                      </a:pPr>
                      <a:r>
                        <a:rPr lang="en-US" sz="1900" b="0" i="0" u="none" strike="noStrike" dirty="0">
                          <a:effectLst/>
                          <a:latin typeface="+mj-lt"/>
                          <a:ea typeface="Times New Roman" panose="02020603050405020304" pitchFamily="18" charset="0"/>
                          <a:cs typeface="Times New Roman" panose="02020603050405020304" pitchFamily="18" charset="0"/>
                        </a:rPr>
                        <a:t>19%</a:t>
                      </a:r>
                      <a:endParaRPr lang="en-US" sz="3500" b="0" i="0" u="none" strike="noStrike" dirty="0">
                        <a:effectLst/>
                        <a:latin typeface="+mj-lt"/>
                      </a:endParaRPr>
                    </a:p>
                  </a:txBody>
                  <a:tcPr marL="132252" marR="132252" marT="1836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708443757"/>
                  </a:ext>
                </a:extLst>
              </a:tr>
              <a:tr h="496902">
                <a:tc>
                  <a:txBody>
                    <a:bodyPr/>
                    <a:lstStyle/>
                    <a:p>
                      <a:pPr marL="0" marR="0" indent="0" algn="l" rtl="0" fontAlgn="t">
                        <a:lnSpc>
                          <a:spcPct val="105000"/>
                        </a:lnSpc>
                        <a:spcBef>
                          <a:spcPts val="0"/>
                        </a:spcBef>
                        <a:spcAft>
                          <a:spcPts val="0"/>
                        </a:spcAft>
                        <a:buClrTx/>
                        <a:buSzPts val="1000"/>
                        <a:buFont typeface="+mj-lt"/>
                        <a:buNone/>
                      </a:pPr>
                      <a:r>
                        <a:rPr lang="en-US" sz="1900" b="0" i="0" u="none" strike="noStrike">
                          <a:effectLst/>
                          <a:latin typeface="+mj-lt"/>
                          <a:ea typeface="Times New Roman" panose="02020603050405020304" pitchFamily="18" charset="0"/>
                          <a:cs typeface="Times New Roman" panose="02020603050405020304" pitchFamily="18" charset="0"/>
                        </a:rPr>
                        <a:t>2.  Only the fear of God keeps people on the right path.</a:t>
                      </a:r>
                      <a:endParaRPr lang="en-US" sz="1900" b="0" i="0" u="none" strike="noStrike" dirty="0">
                        <a:effectLst/>
                        <a:latin typeface="+mj-lt"/>
                      </a:endParaRPr>
                    </a:p>
                  </a:txBody>
                  <a:tcPr marL="132252" marR="132252" marT="1836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ctr" fontAlgn="t">
                        <a:lnSpc>
                          <a:spcPct val="105000"/>
                        </a:lnSpc>
                        <a:spcBef>
                          <a:spcPts val="0"/>
                        </a:spcBef>
                        <a:spcAft>
                          <a:spcPts val="1000"/>
                        </a:spcAft>
                      </a:pPr>
                      <a:r>
                        <a:rPr lang="en-US" sz="1900" b="0" i="0" u="none" strike="noStrike" dirty="0">
                          <a:effectLst/>
                          <a:latin typeface="+mj-lt"/>
                          <a:ea typeface="Times New Roman" panose="02020603050405020304" pitchFamily="18" charset="0"/>
                          <a:cs typeface="Times New Roman" panose="02020603050405020304" pitchFamily="18" charset="0"/>
                        </a:rPr>
                        <a:t>15%</a:t>
                      </a:r>
                      <a:endParaRPr lang="en-US" sz="3500" b="0" i="0" u="none" strike="noStrike" dirty="0">
                        <a:effectLst/>
                        <a:latin typeface="+mj-lt"/>
                      </a:endParaRPr>
                    </a:p>
                  </a:txBody>
                  <a:tcPr marL="132252" marR="132252" marT="1836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3159241876"/>
                  </a:ext>
                </a:extLst>
              </a:tr>
              <a:tr h="496902">
                <a:tc>
                  <a:txBody>
                    <a:bodyPr/>
                    <a:lstStyle/>
                    <a:p>
                      <a:pPr marL="0" marR="0" indent="0" algn="l" rtl="0" fontAlgn="t">
                        <a:lnSpc>
                          <a:spcPct val="105000"/>
                        </a:lnSpc>
                        <a:spcBef>
                          <a:spcPts val="0"/>
                        </a:spcBef>
                        <a:spcAft>
                          <a:spcPts val="0"/>
                        </a:spcAft>
                        <a:buClrTx/>
                        <a:buSzPts val="1000"/>
                        <a:buFont typeface="+mj-lt"/>
                        <a:buNone/>
                      </a:pPr>
                      <a:r>
                        <a:rPr lang="en-US" sz="1900" b="0" i="0" u="none" strike="noStrike" dirty="0">
                          <a:effectLst/>
                          <a:latin typeface="+mj-lt"/>
                          <a:ea typeface="Times New Roman" panose="02020603050405020304" pitchFamily="18" charset="0"/>
                          <a:cs typeface="Times New Roman" panose="02020603050405020304" pitchFamily="18" charset="0"/>
                        </a:rPr>
                        <a:t>3.  Satan is behind any attempt to undermine belief in God.</a:t>
                      </a:r>
                      <a:endParaRPr lang="en-US" sz="1900" b="0" i="0" u="none" strike="noStrike" dirty="0">
                        <a:effectLst/>
                        <a:latin typeface="+mj-lt"/>
                      </a:endParaRPr>
                    </a:p>
                  </a:txBody>
                  <a:tcPr marL="132252" marR="132252" marT="1836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ctr" fontAlgn="t">
                        <a:lnSpc>
                          <a:spcPct val="105000"/>
                        </a:lnSpc>
                        <a:spcBef>
                          <a:spcPts val="0"/>
                        </a:spcBef>
                        <a:spcAft>
                          <a:spcPts val="1000"/>
                        </a:spcAft>
                      </a:pPr>
                      <a:r>
                        <a:rPr lang="en-US" sz="1900" b="0" i="0" u="none" strike="noStrike" dirty="0">
                          <a:effectLst/>
                          <a:latin typeface="+mj-lt"/>
                          <a:ea typeface="Times New Roman" panose="02020603050405020304" pitchFamily="18" charset="0"/>
                          <a:cs typeface="Times New Roman" panose="02020603050405020304" pitchFamily="18" charset="0"/>
                        </a:rPr>
                        <a:t>20%</a:t>
                      </a:r>
                      <a:endParaRPr lang="en-US" sz="3500" b="0" i="0" u="none" strike="noStrike" dirty="0">
                        <a:effectLst/>
                        <a:latin typeface="+mj-lt"/>
                      </a:endParaRPr>
                    </a:p>
                  </a:txBody>
                  <a:tcPr marL="132252" marR="132252" marT="1836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576419976"/>
                  </a:ext>
                </a:extLst>
              </a:tr>
              <a:tr h="538905">
                <a:tc>
                  <a:txBody>
                    <a:bodyPr/>
                    <a:lstStyle/>
                    <a:p>
                      <a:pPr marL="0" marR="0" indent="0" algn="l" rtl="0" fontAlgn="t">
                        <a:lnSpc>
                          <a:spcPct val="105000"/>
                        </a:lnSpc>
                        <a:spcBef>
                          <a:spcPts val="0"/>
                        </a:spcBef>
                        <a:spcAft>
                          <a:spcPts val="0"/>
                        </a:spcAft>
                        <a:buClrTx/>
                        <a:buSzPts val="1000"/>
                        <a:buFont typeface="+mj-lt"/>
                        <a:buNone/>
                      </a:pPr>
                      <a:r>
                        <a:rPr lang="en-US" sz="1900" b="0" i="0" u="none" strike="noStrike">
                          <a:effectLst/>
                          <a:latin typeface="+mj-lt"/>
                          <a:ea typeface="Times New Roman" panose="02020603050405020304" pitchFamily="18" charset="0"/>
                          <a:cs typeface="Times New Roman" panose="02020603050405020304" pitchFamily="18" charset="0"/>
                        </a:rPr>
                        <a:t>4.  People stay on the right path only because they expect to be rewarded in heaven.</a:t>
                      </a:r>
                      <a:endParaRPr lang="en-US" sz="1900" b="0" i="0" u="none" strike="noStrike" dirty="0">
                        <a:effectLst/>
                        <a:latin typeface="+mj-lt"/>
                      </a:endParaRPr>
                    </a:p>
                  </a:txBody>
                  <a:tcPr marL="132252" marR="132252" marT="1836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ctr" fontAlgn="t">
                        <a:lnSpc>
                          <a:spcPct val="105000"/>
                        </a:lnSpc>
                        <a:spcBef>
                          <a:spcPts val="0"/>
                        </a:spcBef>
                        <a:spcAft>
                          <a:spcPts val="1000"/>
                        </a:spcAft>
                      </a:pPr>
                      <a:r>
                        <a:rPr lang="en-US" sz="1900" b="0" i="0" u="none" strike="noStrike" dirty="0">
                          <a:effectLst/>
                          <a:latin typeface="+mj-lt"/>
                          <a:ea typeface="Times New Roman" panose="02020603050405020304" pitchFamily="18" charset="0"/>
                          <a:cs typeface="Times New Roman" panose="02020603050405020304" pitchFamily="18" charset="0"/>
                        </a:rPr>
                        <a:t>19%</a:t>
                      </a:r>
                      <a:endParaRPr lang="en-US" sz="3500" b="0" i="0" u="none" strike="noStrike" dirty="0">
                        <a:effectLst/>
                        <a:latin typeface="+mj-lt"/>
                      </a:endParaRPr>
                    </a:p>
                  </a:txBody>
                  <a:tcPr marL="132252" marR="132252" marT="1836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509216243"/>
                  </a:ext>
                </a:extLst>
              </a:tr>
              <a:tr h="496902">
                <a:tc>
                  <a:txBody>
                    <a:bodyPr/>
                    <a:lstStyle/>
                    <a:p>
                      <a:pPr marL="100584" marR="0" indent="-118872" algn="r" fontAlgn="t">
                        <a:lnSpc>
                          <a:spcPct val="105000"/>
                        </a:lnSpc>
                        <a:spcBef>
                          <a:spcPts val="0"/>
                        </a:spcBef>
                        <a:spcAft>
                          <a:spcPts val="1000"/>
                        </a:spcAft>
                      </a:pPr>
                      <a:r>
                        <a:rPr lang="en-US" sz="1900" b="0" i="0" u="none" strike="noStrike">
                          <a:effectLst/>
                          <a:latin typeface="+mj-lt"/>
                          <a:ea typeface="Times New Roman" panose="02020603050405020304" pitchFamily="18" charset="0"/>
                          <a:cs typeface="Times New Roman" panose="02020603050405020304" pitchFamily="18" charset="0"/>
                        </a:rPr>
                        <a:t>Disciplinarian Mean</a:t>
                      </a:r>
                      <a:endParaRPr lang="en-US" sz="3500" b="0" i="0" u="none" strike="noStrike" dirty="0">
                        <a:effectLst/>
                        <a:latin typeface="+mj-lt"/>
                      </a:endParaRPr>
                    </a:p>
                  </a:txBody>
                  <a:tcPr marL="132252" marR="132252" marT="1836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ctr" fontAlgn="t">
                        <a:lnSpc>
                          <a:spcPct val="105000"/>
                        </a:lnSpc>
                        <a:spcBef>
                          <a:spcPts val="0"/>
                        </a:spcBef>
                        <a:spcAft>
                          <a:spcPts val="1000"/>
                        </a:spcAft>
                      </a:pPr>
                      <a:r>
                        <a:rPr lang="en-US" sz="1900" b="0" i="0" u="none" strike="noStrike">
                          <a:effectLst/>
                          <a:latin typeface="+mj-lt"/>
                          <a:ea typeface="Times New Roman" panose="02020603050405020304" pitchFamily="18" charset="0"/>
                          <a:cs typeface="Times New Roman" panose="02020603050405020304" pitchFamily="18" charset="0"/>
                        </a:rPr>
                        <a:t>1.79</a:t>
                      </a:r>
                      <a:endParaRPr lang="en-US" sz="3500" b="0" i="0" u="none" strike="noStrike">
                        <a:effectLst/>
                        <a:latin typeface="+mj-lt"/>
                      </a:endParaRPr>
                    </a:p>
                  </a:txBody>
                  <a:tcPr marL="132252" marR="132252" marT="1836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475636311"/>
                  </a:ext>
                </a:extLst>
              </a:tr>
              <a:tr h="496902">
                <a:tc>
                  <a:txBody>
                    <a:bodyPr/>
                    <a:lstStyle/>
                    <a:p>
                      <a:pPr marL="100584" marR="0" indent="-118872" algn="r" fontAlgn="t">
                        <a:lnSpc>
                          <a:spcPct val="105000"/>
                        </a:lnSpc>
                        <a:spcBef>
                          <a:spcPts val="0"/>
                        </a:spcBef>
                        <a:spcAft>
                          <a:spcPts val="1000"/>
                        </a:spcAft>
                      </a:pPr>
                      <a:r>
                        <a:rPr lang="en-US" sz="1900" b="0" i="0" u="none" strike="noStrike" dirty="0">
                          <a:effectLst/>
                          <a:latin typeface="+mj-lt"/>
                          <a:ea typeface="Times New Roman" panose="02020603050405020304" pitchFamily="18" charset="0"/>
                          <a:cs typeface="Times New Roman" panose="02020603050405020304" pitchFamily="18" charset="0"/>
                        </a:rPr>
                        <a:t>Statistical validity: Eigenvalue</a:t>
                      </a:r>
                      <a:endParaRPr lang="en-US" sz="3500" b="0" i="0" u="none" strike="noStrike" dirty="0">
                        <a:effectLst/>
                        <a:latin typeface="+mj-lt"/>
                      </a:endParaRPr>
                    </a:p>
                  </a:txBody>
                  <a:tcPr marL="132252" marR="132252" marT="1836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ctr" fontAlgn="t">
                        <a:lnSpc>
                          <a:spcPct val="105000"/>
                        </a:lnSpc>
                        <a:spcBef>
                          <a:spcPts val="0"/>
                        </a:spcBef>
                        <a:spcAft>
                          <a:spcPts val="1000"/>
                        </a:spcAft>
                      </a:pPr>
                      <a:r>
                        <a:rPr lang="en-US" sz="1900" b="0" i="0" u="none" strike="noStrike">
                          <a:effectLst/>
                          <a:latin typeface="+mj-lt"/>
                          <a:ea typeface="Times New Roman" panose="02020603050405020304" pitchFamily="18" charset="0"/>
                          <a:cs typeface="Times New Roman" panose="02020603050405020304" pitchFamily="18" charset="0"/>
                        </a:rPr>
                        <a:t>2.66</a:t>
                      </a:r>
                      <a:endParaRPr lang="en-US" sz="3500" b="0" i="0" u="none" strike="noStrike">
                        <a:effectLst/>
                        <a:latin typeface="+mj-lt"/>
                      </a:endParaRPr>
                    </a:p>
                  </a:txBody>
                  <a:tcPr marL="132252" marR="132252" marT="1836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765338851"/>
                  </a:ext>
                </a:extLst>
              </a:tr>
              <a:tr h="496902">
                <a:tc>
                  <a:txBody>
                    <a:bodyPr/>
                    <a:lstStyle/>
                    <a:p>
                      <a:pPr marL="100584" marR="0" indent="-118872" algn="r" fontAlgn="t">
                        <a:lnSpc>
                          <a:spcPct val="105000"/>
                        </a:lnSpc>
                        <a:spcBef>
                          <a:spcPts val="0"/>
                        </a:spcBef>
                        <a:spcAft>
                          <a:spcPts val="1000"/>
                        </a:spcAft>
                      </a:pPr>
                      <a:r>
                        <a:rPr lang="en-US" sz="1900" b="0" i="0" u="none" strike="noStrike">
                          <a:effectLst/>
                          <a:latin typeface="+mj-lt"/>
                          <a:ea typeface="Times New Roman" panose="02020603050405020304" pitchFamily="18" charset="0"/>
                          <a:cs typeface="Times New Roman" panose="02020603050405020304" pitchFamily="18" charset="0"/>
                        </a:rPr>
                        <a:t>% Variance</a:t>
                      </a:r>
                      <a:endParaRPr lang="en-US" sz="3500" b="0" i="0" u="none" strike="noStrike" dirty="0">
                        <a:effectLst/>
                        <a:latin typeface="+mj-lt"/>
                      </a:endParaRPr>
                    </a:p>
                  </a:txBody>
                  <a:tcPr marL="132252" marR="132252" marT="1836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ctr" fontAlgn="t">
                        <a:lnSpc>
                          <a:spcPct val="105000"/>
                        </a:lnSpc>
                        <a:spcBef>
                          <a:spcPts val="0"/>
                        </a:spcBef>
                        <a:spcAft>
                          <a:spcPts val="1000"/>
                        </a:spcAft>
                      </a:pPr>
                      <a:r>
                        <a:rPr lang="en-US" sz="1900" b="0" i="0" u="none" strike="noStrike">
                          <a:effectLst/>
                          <a:latin typeface="+mj-lt"/>
                          <a:ea typeface="Times New Roman" panose="02020603050405020304" pitchFamily="18" charset="0"/>
                          <a:cs typeface="Times New Roman" panose="02020603050405020304" pitchFamily="18" charset="0"/>
                        </a:rPr>
                        <a:t>67%</a:t>
                      </a:r>
                      <a:endParaRPr lang="en-US" sz="3500" b="0" i="0" u="none" strike="noStrike">
                        <a:effectLst/>
                        <a:latin typeface="+mj-lt"/>
                      </a:endParaRPr>
                    </a:p>
                  </a:txBody>
                  <a:tcPr marL="132252" marR="132252" marT="1836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4287174433"/>
                  </a:ext>
                </a:extLst>
              </a:tr>
              <a:tr h="464368">
                <a:tc>
                  <a:txBody>
                    <a:bodyPr/>
                    <a:lstStyle/>
                    <a:p>
                      <a:pPr marL="100584" marR="0" indent="-118872" algn="r" fontAlgn="t">
                        <a:lnSpc>
                          <a:spcPct val="105000"/>
                        </a:lnSpc>
                        <a:spcBef>
                          <a:spcPts val="0"/>
                        </a:spcBef>
                        <a:spcAft>
                          <a:spcPts val="1000"/>
                        </a:spcAft>
                      </a:pPr>
                      <a:r>
                        <a:rPr lang="en-US" sz="1900" b="0" i="0" u="none" strike="noStrike" dirty="0">
                          <a:effectLst/>
                          <a:latin typeface="+mj-lt"/>
                          <a:ea typeface="Times New Roman" panose="02020603050405020304" pitchFamily="18" charset="0"/>
                          <a:cs typeface="Times New Roman" panose="02020603050405020304" pitchFamily="18" charset="0"/>
                        </a:rPr>
                        <a:t>Reliability index: Cronbach’s </a:t>
                      </a:r>
                      <a:r>
                        <a:rPr lang="el-GR" sz="1900" b="0" i="0" u="none" strike="noStrike" dirty="0">
                          <a:effectLst/>
                          <a:latin typeface="+mj-lt"/>
                          <a:ea typeface="Times New Roman" panose="02020603050405020304" pitchFamily="18" charset="0"/>
                          <a:cs typeface="Times New Roman" panose="02020603050405020304" pitchFamily="18" charset="0"/>
                        </a:rPr>
                        <a:t>α</a:t>
                      </a:r>
                      <a:endParaRPr lang="el-GR" sz="3500" b="0" i="0" u="none" strike="noStrike" dirty="0">
                        <a:effectLst/>
                        <a:latin typeface="+mj-lt"/>
                      </a:endParaRPr>
                    </a:p>
                  </a:txBody>
                  <a:tcPr marL="132252" marR="132252" marT="1836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ctr" fontAlgn="t">
                        <a:lnSpc>
                          <a:spcPct val="105000"/>
                        </a:lnSpc>
                        <a:spcBef>
                          <a:spcPts val="0"/>
                        </a:spcBef>
                        <a:spcAft>
                          <a:spcPts val="1000"/>
                        </a:spcAft>
                      </a:pPr>
                      <a:r>
                        <a:rPr lang="en-US" sz="1900" b="0" i="0" u="none" strike="noStrike" dirty="0">
                          <a:effectLst/>
                          <a:latin typeface="+mj-lt"/>
                          <a:ea typeface="Times New Roman" panose="02020603050405020304" pitchFamily="18" charset="0"/>
                          <a:cs typeface="Times New Roman" panose="02020603050405020304" pitchFamily="18" charset="0"/>
                        </a:rPr>
                        <a:t>0.83</a:t>
                      </a:r>
                      <a:endParaRPr lang="en-US" sz="3500" b="0" i="0" u="none" strike="noStrike" dirty="0">
                        <a:effectLst/>
                        <a:latin typeface="+mj-lt"/>
                      </a:endParaRPr>
                    </a:p>
                  </a:txBody>
                  <a:tcPr marL="132252" marR="132252" marT="1836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078747303"/>
                  </a:ext>
                </a:extLst>
              </a:tr>
            </a:tbl>
          </a:graphicData>
        </a:graphic>
      </p:graphicFrame>
    </p:spTree>
    <p:extLst>
      <p:ext uri="{BB962C8B-B14F-4D97-AF65-F5344CB8AC3E}">
        <p14:creationId xmlns:p14="http://schemas.microsoft.com/office/powerpoint/2010/main" val="1048901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BE816C4-E6BD-49A2-AC28-A68EDB1B37F6}"/>
              </a:ext>
            </a:extLst>
          </p:cNvPr>
          <p:cNvGraphicFramePr>
            <a:graphicFrameLocks noGrp="1"/>
          </p:cNvGraphicFramePr>
          <p:nvPr>
            <p:ph idx="1"/>
            <p:extLst>
              <p:ext uri="{D42A27DB-BD31-4B8C-83A1-F6EECF244321}">
                <p14:modId xmlns:p14="http://schemas.microsoft.com/office/powerpoint/2010/main" val="3921937671"/>
              </p:ext>
            </p:extLst>
          </p:nvPr>
        </p:nvGraphicFramePr>
        <p:xfrm>
          <a:off x="643467" y="774969"/>
          <a:ext cx="10905067" cy="5233194"/>
        </p:xfrm>
        <a:graphic>
          <a:graphicData uri="http://schemas.openxmlformats.org/drawingml/2006/table">
            <a:tbl>
              <a:tblPr firstRow="1" firstCol="1" bandRow="1"/>
              <a:tblGrid>
                <a:gridCol w="9864064">
                  <a:extLst>
                    <a:ext uri="{9D8B030D-6E8A-4147-A177-3AD203B41FA5}">
                      <a16:colId xmlns:a16="http://schemas.microsoft.com/office/drawing/2014/main" val="249040758"/>
                    </a:ext>
                  </a:extLst>
                </a:gridCol>
                <a:gridCol w="1041003">
                  <a:extLst>
                    <a:ext uri="{9D8B030D-6E8A-4147-A177-3AD203B41FA5}">
                      <a16:colId xmlns:a16="http://schemas.microsoft.com/office/drawing/2014/main" val="2073390701"/>
                    </a:ext>
                  </a:extLst>
                </a:gridCol>
              </a:tblGrid>
              <a:tr h="632550">
                <a:tc gridSpan="2">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3200" b="0" i="0" u="none" strike="noStrike" kern="1200" dirty="0">
                          <a:solidFill>
                            <a:schemeClr val="tx1"/>
                          </a:solidFill>
                          <a:effectLst/>
                          <a:latin typeface="+mj-lt"/>
                          <a:ea typeface="Times New Roman" panose="02020603050405020304" pitchFamily="18" charset="0"/>
                          <a:cs typeface="Times New Roman" panose="02020603050405020304" pitchFamily="18" charset="0"/>
                        </a:rPr>
                        <a:t>Data &amp; measurement of fundamentalism component</a:t>
                      </a:r>
                    </a:p>
                    <a:p>
                      <a:pPr marL="0" marR="0" lvl="0" indent="0" algn="ctr" defTabSz="914400" rtl="0" eaLnBrk="1" fontAlgn="t" latinLnBrk="0" hangingPunct="1">
                        <a:lnSpc>
                          <a:spcPct val="100000"/>
                        </a:lnSpc>
                        <a:spcBef>
                          <a:spcPts val="0"/>
                        </a:spcBef>
                        <a:spcAft>
                          <a:spcPts val="0"/>
                        </a:spcAft>
                        <a:buClrTx/>
                        <a:buSzTx/>
                        <a:buFontTx/>
                        <a:buNone/>
                        <a:tabLst/>
                        <a:defRPr/>
                      </a:pPr>
                      <a:r>
                        <a:rPr lang="en-US" sz="3200" b="0" i="0" u="none" strike="noStrike" kern="1200" dirty="0">
                          <a:solidFill>
                            <a:schemeClr val="tx1"/>
                          </a:solidFill>
                          <a:effectLst/>
                          <a:latin typeface="+mj-lt"/>
                          <a:ea typeface="Times New Roman" panose="02020603050405020304" pitchFamily="18" charset="0"/>
                          <a:cs typeface="Times New Roman" panose="02020603050405020304" pitchFamily="18" charset="0"/>
                        </a:rPr>
                        <a:t>II. Inerrancy/literalism </a:t>
                      </a:r>
                      <a:r>
                        <a:rPr lang="en-US" sz="3200" b="0" i="0" u="none" strike="noStrike" kern="1200" dirty="0">
                          <a:solidFill>
                            <a:schemeClr val="tx1"/>
                          </a:solidFill>
                          <a:effectLst/>
                          <a:latin typeface="+mj-lt"/>
                          <a:ea typeface="+mn-ea"/>
                          <a:cs typeface="Times New Roman" panose="02020603050405020304" pitchFamily="18" charset="0"/>
                        </a:rPr>
                        <a:t>(% strongly agree/agree)</a:t>
                      </a:r>
                      <a:endParaRPr lang="en-US" sz="3200" b="0" i="0" u="none" strike="noStrike" kern="1200" dirty="0">
                        <a:solidFill>
                          <a:schemeClr val="tx1"/>
                        </a:solidFill>
                        <a:effectLst/>
                        <a:latin typeface="+mj-lt"/>
                        <a:ea typeface="+mn-ea"/>
                        <a:cs typeface="+mn-cs"/>
                      </a:endParaRPr>
                    </a:p>
                  </a:txBody>
                  <a:tcPr marL="200809" marR="200809" marT="100405" marB="100405">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9050" cap="flat" cmpd="sng" algn="ctr">
                      <a:solidFill>
                        <a:srgbClr val="666666"/>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273666951"/>
                  </a:ext>
                </a:extLst>
              </a:tr>
              <a:tr h="452658">
                <a:tc>
                  <a:txBody>
                    <a:bodyPr/>
                    <a:lstStyle/>
                    <a:p>
                      <a:pPr marL="0" marR="0" indent="0" algn="l" rtl="0" fontAlgn="t">
                        <a:lnSpc>
                          <a:spcPct val="105000"/>
                        </a:lnSpc>
                        <a:spcBef>
                          <a:spcPts val="0"/>
                        </a:spcBef>
                        <a:spcAft>
                          <a:spcPts val="0"/>
                        </a:spcAft>
                        <a:buClrTx/>
                        <a:buSzPts val="1000"/>
                        <a:buFont typeface="+mj-lt"/>
                        <a:buNone/>
                      </a:pPr>
                      <a:r>
                        <a:rPr lang="en-US" sz="2200" b="0" i="0" u="none" strike="noStrike" dirty="0">
                          <a:effectLst/>
                          <a:latin typeface="+mj-lt"/>
                          <a:ea typeface="Times New Roman" panose="02020603050405020304" pitchFamily="18" charset="0"/>
                          <a:cs typeface="Times New Roman" panose="02020603050405020304" pitchFamily="18" charset="0"/>
                        </a:rPr>
                        <a:t>1.  The Quran (Bible, Torah) is true from beginning to end.</a:t>
                      </a:r>
                      <a:endParaRPr lang="en-US" sz="2200" b="0" i="0" u="none" strike="noStrike" dirty="0">
                        <a:effectLst/>
                        <a:latin typeface="+mj-lt"/>
                      </a:endParaRPr>
                    </a:p>
                  </a:txBody>
                  <a:tcPr marL="150607" marR="150607" marT="2091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ctr" fontAlgn="t">
                        <a:lnSpc>
                          <a:spcPct val="105000"/>
                        </a:lnSpc>
                        <a:spcBef>
                          <a:spcPts val="0"/>
                        </a:spcBef>
                        <a:spcAft>
                          <a:spcPts val="1000"/>
                        </a:spcAft>
                      </a:pPr>
                      <a:r>
                        <a:rPr lang="en-US" sz="2200" b="0" i="0" u="none" strike="noStrike" dirty="0">
                          <a:effectLst/>
                          <a:latin typeface="+mj-lt"/>
                          <a:ea typeface="Times New Roman" panose="02020603050405020304" pitchFamily="18" charset="0"/>
                          <a:cs typeface="Times New Roman" panose="02020603050405020304" pitchFamily="18" charset="0"/>
                        </a:rPr>
                        <a:t>50%</a:t>
                      </a:r>
                      <a:endParaRPr lang="en-US" sz="4000" b="0" i="0" u="none" strike="noStrike" dirty="0">
                        <a:effectLst/>
                        <a:latin typeface="+mj-lt"/>
                      </a:endParaRPr>
                    </a:p>
                  </a:txBody>
                  <a:tcPr marL="150607" marR="150607" marT="2091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3722572009"/>
                  </a:ext>
                </a:extLst>
              </a:tr>
              <a:tr h="804075">
                <a:tc>
                  <a:txBody>
                    <a:bodyPr/>
                    <a:lstStyle/>
                    <a:p>
                      <a:pPr marL="400050" marR="0" indent="-400050" algn="l" rtl="0" fontAlgn="t">
                        <a:lnSpc>
                          <a:spcPct val="105000"/>
                        </a:lnSpc>
                        <a:spcBef>
                          <a:spcPts val="0"/>
                        </a:spcBef>
                        <a:spcAft>
                          <a:spcPts val="0"/>
                        </a:spcAft>
                        <a:buClrTx/>
                        <a:buSzPts val="1000"/>
                        <a:buFont typeface="+mj-lt"/>
                        <a:buNone/>
                      </a:pPr>
                      <a:r>
                        <a:rPr lang="en-US" sz="2200" b="0" i="0" u="none" strike="noStrike" dirty="0">
                          <a:effectLst/>
                          <a:latin typeface="+mj-lt"/>
                          <a:ea typeface="Times New Roman" panose="02020603050405020304" pitchFamily="18" charset="0"/>
                          <a:cs typeface="Times New Roman" panose="02020603050405020304" pitchFamily="18" charset="0"/>
                        </a:rPr>
                        <a:t>2.  The Quran (Bible, Torah) correctly predicted all major events that have occurred in human history.</a:t>
                      </a:r>
                      <a:endParaRPr lang="en-US" sz="2200" b="0" i="0" u="none" strike="noStrike" dirty="0">
                        <a:effectLst/>
                        <a:latin typeface="+mj-lt"/>
                      </a:endParaRPr>
                    </a:p>
                  </a:txBody>
                  <a:tcPr marL="150607" marR="150607" marT="2091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ctr" fontAlgn="t">
                        <a:lnSpc>
                          <a:spcPct val="105000"/>
                        </a:lnSpc>
                        <a:spcBef>
                          <a:spcPts val="0"/>
                        </a:spcBef>
                        <a:spcAft>
                          <a:spcPts val="1000"/>
                        </a:spcAft>
                      </a:pPr>
                      <a:r>
                        <a:rPr lang="en-US" sz="2200" b="0" i="0" u="none" strike="noStrike" dirty="0">
                          <a:effectLst/>
                          <a:latin typeface="+mj-lt"/>
                          <a:ea typeface="Times New Roman" panose="02020603050405020304" pitchFamily="18" charset="0"/>
                          <a:cs typeface="Times New Roman" panose="02020603050405020304" pitchFamily="18" charset="0"/>
                        </a:rPr>
                        <a:t>45%</a:t>
                      </a:r>
                      <a:endParaRPr lang="en-US" sz="4000" b="0" i="0" u="none" strike="noStrike" dirty="0">
                        <a:effectLst/>
                        <a:latin typeface="+mj-lt"/>
                      </a:endParaRPr>
                    </a:p>
                  </a:txBody>
                  <a:tcPr marL="150607" marR="150607" marT="2091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751238271"/>
                  </a:ext>
                </a:extLst>
              </a:tr>
              <a:tr h="484562">
                <a:tc>
                  <a:txBody>
                    <a:bodyPr/>
                    <a:lstStyle/>
                    <a:p>
                      <a:pPr marL="0" marR="0" indent="0" algn="l" rtl="0" fontAlgn="t">
                        <a:lnSpc>
                          <a:spcPct val="105000"/>
                        </a:lnSpc>
                        <a:spcBef>
                          <a:spcPts val="0"/>
                        </a:spcBef>
                        <a:spcAft>
                          <a:spcPts val="0"/>
                        </a:spcAft>
                        <a:buClrTx/>
                        <a:buSzPts val="1000"/>
                        <a:buFont typeface="+mj-lt"/>
                        <a:buNone/>
                      </a:pPr>
                      <a:r>
                        <a:rPr lang="en-US" sz="2200" b="0" i="0" u="none" strike="noStrike" dirty="0">
                          <a:effectLst/>
                          <a:latin typeface="+mj-lt"/>
                          <a:ea typeface="Times New Roman" panose="02020603050405020304" pitchFamily="18" charset="0"/>
                          <a:cs typeface="Times New Roman" panose="02020603050405020304" pitchFamily="18" charset="0"/>
                        </a:rPr>
                        <a:t>3.  In the presence of the Quran (Bible, Torah), there is no need for man-made laws.</a:t>
                      </a:r>
                      <a:endParaRPr lang="en-US" sz="2200" b="0" i="0" u="none" strike="noStrike" dirty="0">
                        <a:effectLst/>
                        <a:latin typeface="+mj-lt"/>
                      </a:endParaRPr>
                    </a:p>
                  </a:txBody>
                  <a:tcPr marL="150607" marR="150607" marT="2091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ctr" fontAlgn="t">
                        <a:lnSpc>
                          <a:spcPct val="105000"/>
                        </a:lnSpc>
                        <a:spcBef>
                          <a:spcPts val="0"/>
                        </a:spcBef>
                        <a:spcAft>
                          <a:spcPts val="1000"/>
                        </a:spcAft>
                      </a:pPr>
                      <a:r>
                        <a:rPr lang="en-US" sz="2200" b="0" i="0" u="none" strike="noStrike" dirty="0">
                          <a:effectLst/>
                          <a:latin typeface="+mj-lt"/>
                          <a:ea typeface="Times New Roman" panose="02020603050405020304" pitchFamily="18" charset="0"/>
                          <a:cs typeface="Times New Roman" panose="02020603050405020304" pitchFamily="18" charset="0"/>
                        </a:rPr>
                        <a:t>12%</a:t>
                      </a:r>
                      <a:endParaRPr lang="en-US" sz="4000" b="0" i="0" u="none" strike="noStrike" dirty="0">
                        <a:effectLst/>
                        <a:latin typeface="+mj-lt"/>
                      </a:endParaRPr>
                    </a:p>
                  </a:txBody>
                  <a:tcPr marL="150607" marR="150607" marT="2091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3200310737"/>
                  </a:ext>
                </a:extLst>
              </a:tr>
              <a:tr h="505097">
                <a:tc>
                  <a:txBody>
                    <a:bodyPr/>
                    <a:lstStyle/>
                    <a:p>
                      <a:pPr marL="0" marR="0" indent="0" algn="l" rtl="0" fontAlgn="t">
                        <a:lnSpc>
                          <a:spcPct val="105000"/>
                        </a:lnSpc>
                        <a:spcBef>
                          <a:spcPts val="0"/>
                        </a:spcBef>
                        <a:spcAft>
                          <a:spcPts val="0"/>
                        </a:spcAft>
                        <a:buClrTx/>
                        <a:buSzPts val="1000"/>
                        <a:buFont typeface="+mj-lt"/>
                        <a:buNone/>
                      </a:pPr>
                      <a:r>
                        <a:rPr lang="en-US" sz="2200" b="0" i="0" u="none" strike="noStrike" dirty="0">
                          <a:effectLst/>
                          <a:latin typeface="+mj-lt"/>
                          <a:ea typeface="Times New Roman" panose="02020603050405020304" pitchFamily="18" charset="0"/>
                          <a:cs typeface="Times New Roman" panose="02020603050405020304" pitchFamily="18" charset="0"/>
                        </a:rPr>
                        <a:t>4.  Whenever there is a conflict between religion and science, religion is always right.</a:t>
                      </a:r>
                      <a:endParaRPr lang="en-US" sz="2200" b="0" i="0" u="none" strike="noStrike" dirty="0">
                        <a:effectLst/>
                        <a:latin typeface="+mj-lt"/>
                      </a:endParaRPr>
                    </a:p>
                  </a:txBody>
                  <a:tcPr marL="150607" marR="150607" marT="2091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ctr" fontAlgn="t">
                        <a:lnSpc>
                          <a:spcPct val="105000"/>
                        </a:lnSpc>
                        <a:spcBef>
                          <a:spcPts val="0"/>
                        </a:spcBef>
                        <a:spcAft>
                          <a:spcPts val="1000"/>
                        </a:spcAft>
                      </a:pPr>
                      <a:r>
                        <a:rPr lang="en-US" sz="2200" b="0" i="0" u="none" strike="noStrike" dirty="0">
                          <a:effectLst/>
                          <a:latin typeface="+mj-lt"/>
                          <a:ea typeface="Times New Roman" panose="02020603050405020304" pitchFamily="18" charset="0"/>
                          <a:cs typeface="Times New Roman" panose="02020603050405020304" pitchFamily="18" charset="0"/>
                        </a:rPr>
                        <a:t>26%</a:t>
                      </a:r>
                      <a:endParaRPr lang="en-US" sz="4000" b="0" i="0" u="none" strike="noStrike" dirty="0">
                        <a:effectLst/>
                        <a:latin typeface="+mj-lt"/>
                      </a:endParaRPr>
                    </a:p>
                  </a:txBody>
                  <a:tcPr marL="150607" marR="150607" marT="2091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673565185"/>
                  </a:ext>
                </a:extLst>
              </a:tr>
              <a:tr h="452658">
                <a:tc>
                  <a:txBody>
                    <a:bodyPr/>
                    <a:lstStyle/>
                    <a:p>
                      <a:pPr marL="0" marR="0" algn="r" fontAlgn="t">
                        <a:lnSpc>
                          <a:spcPct val="105000"/>
                        </a:lnSpc>
                        <a:spcBef>
                          <a:spcPts val="0"/>
                        </a:spcBef>
                        <a:spcAft>
                          <a:spcPts val="1000"/>
                        </a:spcAft>
                      </a:pPr>
                      <a:r>
                        <a:rPr lang="en-US" sz="2200" b="0" i="0" u="none" strike="noStrike" dirty="0">
                          <a:effectLst/>
                          <a:latin typeface="+mj-lt"/>
                          <a:ea typeface="Times New Roman" panose="02020603050405020304" pitchFamily="18" charset="0"/>
                          <a:cs typeface="Times New Roman" panose="02020603050405020304" pitchFamily="18" charset="0"/>
                        </a:rPr>
                        <a:t>Inerrancy Mean</a:t>
                      </a:r>
                      <a:endParaRPr lang="en-US" sz="4000" b="0" i="0" u="none" strike="noStrike" dirty="0">
                        <a:effectLst/>
                        <a:latin typeface="+mj-lt"/>
                      </a:endParaRPr>
                    </a:p>
                  </a:txBody>
                  <a:tcPr marL="150607" marR="150607" marT="2091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ctr" fontAlgn="t">
                        <a:lnSpc>
                          <a:spcPct val="105000"/>
                        </a:lnSpc>
                        <a:spcBef>
                          <a:spcPts val="0"/>
                        </a:spcBef>
                        <a:spcAft>
                          <a:spcPts val="1000"/>
                        </a:spcAft>
                      </a:pPr>
                      <a:r>
                        <a:rPr lang="en-US" sz="2200" b="0" i="0" u="none" strike="noStrike">
                          <a:effectLst/>
                          <a:latin typeface="+mj-lt"/>
                          <a:ea typeface="Times New Roman" panose="02020603050405020304" pitchFamily="18" charset="0"/>
                          <a:cs typeface="Times New Roman" panose="02020603050405020304" pitchFamily="18" charset="0"/>
                        </a:rPr>
                        <a:t>2.04</a:t>
                      </a:r>
                      <a:endParaRPr lang="en-US" sz="4000" b="0" i="0" u="none" strike="noStrike">
                        <a:effectLst/>
                        <a:latin typeface="+mj-lt"/>
                      </a:endParaRPr>
                    </a:p>
                  </a:txBody>
                  <a:tcPr marL="150607" marR="150607" marT="2091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4069876373"/>
                  </a:ext>
                </a:extLst>
              </a:tr>
              <a:tr h="452658">
                <a:tc>
                  <a:txBody>
                    <a:bodyPr/>
                    <a:lstStyle/>
                    <a:p>
                      <a:pPr marL="0" marR="0" algn="r" fontAlgn="t">
                        <a:lnSpc>
                          <a:spcPct val="105000"/>
                        </a:lnSpc>
                        <a:spcBef>
                          <a:spcPts val="0"/>
                        </a:spcBef>
                        <a:spcAft>
                          <a:spcPts val="1000"/>
                        </a:spcAft>
                      </a:pPr>
                      <a:r>
                        <a:rPr lang="en-US" sz="2200" b="0" i="0" u="none" strike="noStrike" dirty="0">
                          <a:effectLst/>
                          <a:latin typeface="+mj-lt"/>
                          <a:ea typeface="Times New Roman" panose="02020603050405020304" pitchFamily="18" charset="0"/>
                          <a:cs typeface="Times New Roman" panose="02020603050405020304" pitchFamily="18" charset="0"/>
                        </a:rPr>
                        <a:t>Statistical validity: Eigenvalue </a:t>
                      </a:r>
                      <a:endParaRPr lang="en-US" sz="4000" b="0" i="0" u="none" strike="noStrike" dirty="0">
                        <a:effectLst/>
                        <a:latin typeface="+mj-lt"/>
                      </a:endParaRPr>
                    </a:p>
                  </a:txBody>
                  <a:tcPr marL="150607" marR="150607" marT="2091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ctr" fontAlgn="t">
                        <a:lnSpc>
                          <a:spcPct val="105000"/>
                        </a:lnSpc>
                        <a:spcBef>
                          <a:spcPts val="0"/>
                        </a:spcBef>
                        <a:spcAft>
                          <a:spcPts val="1000"/>
                        </a:spcAft>
                      </a:pPr>
                      <a:r>
                        <a:rPr lang="en-US" sz="2200" b="0" i="0" u="none" strike="noStrike">
                          <a:effectLst/>
                          <a:latin typeface="+mj-lt"/>
                          <a:ea typeface="Times New Roman" panose="02020603050405020304" pitchFamily="18" charset="0"/>
                          <a:cs typeface="Times New Roman" panose="02020603050405020304" pitchFamily="18" charset="0"/>
                        </a:rPr>
                        <a:t>3.06</a:t>
                      </a:r>
                      <a:endParaRPr lang="en-US" sz="4000" b="0" i="0" u="none" strike="noStrike">
                        <a:effectLst/>
                        <a:latin typeface="+mj-lt"/>
                      </a:endParaRPr>
                    </a:p>
                  </a:txBody>
                  <a:tcPr marL="150607" marR="150607" marT="2091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585943535"/>
                  </a:ext>
                </a:extLst>
              </a:tr>
              <a:tr h="452658">
                <a:tc>
                  <a:txBody>
                    <a:bodyPr/>
                    <a:lstStyle/>
                    <a:p>
                      <a:pPr marL="0" marR="0" algn="r" fontAlgn="t">
                        <a:lnSpc>
                          <a:spcPct val="105000"/>
                        </a:lnSpc>
                        <a:spcBef>
                          <a:spcPts val="0"/>
                        </a:spcBef>
                        <a:spcAft>
                          <a:spcPts val="1000"/>
                        </a:spcAft>
                      </a:pPr>
                      <a:r>
                        <a:rPr lang="en-US" sz="2200" b="0" i="0" u="none" strike="noStrike" dirty="0">
                          <a:effectLst/>
                          <a:latin typeface="+mj-lt"/>
                          <a:ea typeface="Times New Roman" panose="02020603050405020304" pitchFamily="18" charset="0"/>
                          <a:cs typeface="Times New Roman" panose="02020603050405020304" pitchFamily="18" charset="0"/>
                        </a:rPr>
                        <a:t>% Variance</a:t>
                      </a:r>
                      <a:endParaRPr lang="en-US" sz="4000" b="0" i="0" u="none" strike="noStrike" dirty="0">
                        <a:effectLst/>
                        <a:latin typeface="+mj-lt"/>
                      </a:endParaRPr>
                    </a:p>
                  </a:txBody>
                  <a:tcPr marL="150607" marR="150607" marT="2091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ctr" fontAlgn="t">
                        <a:lnSpc>
                          <a:spcPct val="105000"/>
                        </a:lnSpc>
                        <a:spcBef>
                          <a:spcPts val="0"/>
                        </a:spcBef>
                        <a:spcAft>
                          <a:spcPts val="1000"/>
                        </a:spcAft>
                      </a:pPr>
                      <a:r>
                        <a:rPr lang="en-US" sz="2200" b="0" i="0" u="none" strike="noStrike">
                          <a:effectLst/>
                          <a:latin typeface="+mj-lt"/>
                          <a:ea typeface="Times New Roman" panose="02020603050405020304" pitchFamily="18" charset="0"/>
                          <a:cs typeface="Times New Roman" panose="02020603050405020304" pitchFamily="18" charset="0"/>
                        </a:rPr>
                        <a:t>77%</a:t>
                      </a:r>
                      <a:endParaRPr lang="en-US" sz="4000" b="0" i="0" u="none" strike="noStrike">
                        <a:effectLst/>
                        <a:latin typeface="+mj-lt"/>
                      </a:endParaRPr>
                    </a:p>
                  </a:txBody>
                  <a:tcPr marL="150607" marR="150607" marT="2091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693175766"/>
                  </a:ext>
                </a:extLst>
              </a:tr>
              <a:tr h="452658">
                <a:tc>
                  <a:txBody>
                    <a:bodyPr/>
                    <a:lstStyle/>
                    <a:p>
                      <a:pPr marL="0" marR="0" algn="r" fontAlgn="t">
                        <a:lnSpc>
                          <a:spcPct val="105000"/>
                        </a:lnSpc>
                        <a:spcBef>
                          <a:spcPts val="0"/>
                        </a:spcBef>
                        <a:spcAft>
                          <a:spcPts val="1000"/>
                        </a:spcAft>
                      </a:pPr>
                      <a:r>
                        <a:rPr lang="en-US" sz="2200" b="0" i="0" u="none" strike="noStrike" dirty="0">
                          <a:effectLst/>
                          <a:latin typeface="+mj-lt"/>
                          <a:ea typeface="Times New Roman" panose="02020603050405020304" pitchFamily="18" charset="0"/>
                          <a:cs typeface="Times New Roman" panose="02020603050405020304" pitchFamily="18" charset="0"/>
                        </a:rPr>
                        <a:t>Reliability index: Cronbach’s </a:t>
                      </a:r>
                      <a:r>
                        <a:rPr lang="el-GR" sz="2200" b="0" i="0" u="none" strike="noStrike" dirty="0">
                          <a:effectLst/>
                          <a:latin typeface="+mj-lt"/>
                          <a:ea typeface="Times New Roman" panose="02020603050405020304" pitchFamily="18" charset="0"/>
                          <a:cs typeface="Times New Roman" panose="02020603050405020304" pitchFamily="18" charset="0"/>
                        </a:rPr>
                        <a:t>α </a:t>
                      </a:r>
                      <a:endParaRPr lang="el-GR" sz="4000" b="0" i="0" u="none" strike="noStrike" dirty="0">
                        <a:effectLst/>
                        <a:latin typeface="+mj-lt"/>
                      </a:endParaRPr>
                    </a:p>
                  </a:txBody>
                  <a:tcPr marL="150607" marR="150607" marT="2091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ctr" fontAlgn="t">
                        <a:lnSpc>
                          <a:spcPct val="105000"/>
                        </a:lnSpc>
                        <a:spcBef>
                          <a:spcPts val="0"/>
                        </a:spcBef>
                        <a:spcAft>
                          <a:spcPts val="1000"/>
                        </a:spcAft>
                      </a:pPr>
                      <a:r>
                        <a:rPr lang="en-US" sz="2200" b="0" i="0" u="none" strike="noStrike" dirty="0">
                          <a:effectLst/>
                          <a:latin typeface="+mj-lt"/>
                          <a:ea typeface="Times New Roman" panose="02020603050405020304" pitchFamily="18" charset="0"/>
                          <a:cs typeface="Times New Roman" panose="02020603050405020304" pitchFamily="18" charset="0"/>
                        </a:rPr>
                        <a:t>0.90</a:t>
                      </a:r>
                      <a:endParaRPr lang="en-US" sz="4000" b="0" i="0" u="none" strike="noStrike" dirty="0">
                        <a:effectLst/>
                        <a:latin typeface="+mj-lt"/>
                      </a:endParaRPr>
                    </a:p>
                  </a:txBody>
                  <a:tcPr marL="150607" marR="150607" marT="20918"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271482459"/>
                  </a:ext>
                </a:extLst>
              </a:tr>
            </a:tbl>
          </a:graphicData>
        </a:graphic>
      </p:graphicFrame>
    </p:spTree>
    <p:extLst>
      <p:ext uri="{BB962C8B-B14F-4D97-AF65-F5344CB8AC3E}">
        <p14:creationId xmlns:p14="http://schemas.microsoft.com/office/powerpoint/2010/main" val="3262131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1FD6B5D2-5374-4A17-B332-3EBD37F0CD4A}"/>
              </a:ext>
            </a:extLst>
          </p:cNvPr>
          <p:cNvGraphicFramePr>
            <a:graphicFrameLocks noGrp="1"/>
          </p:cNvGraphicFramePr>
          <p:nvPr>
            <p:ph idx="1"/>
            <p:extLst>
              <p:ext uri="{D42A27DB-BD31-4B8C-83A1-F6EECF244321}">
                <p14:modId xmlns:p14="http://schemas.microsoft.com/office/powerpoint/2010/main" val="3005459384"/>
              </p:ext>
            </p:extLst>
          </p:nvPr>
        </p:nvGraphicFramePr>
        <p:xfrm>
          <a:off x="643467" y="800322"/>
          <a:ext cx="10905067" cy="5739841"/>
        </p:xfrm>
        <a:graphic>
          <a:graphicData uri="http://schemas.openxmlformats.org/drawingml/2006/table">
            <a:tbl>
              <a:tblPr firstRow="1" firstCol="1" bandRow="1"/>
              <a:tblGrid>
                <a:gridCol w="9716652">
                  <a:extLst>
                    <a:ext uri="{9D8B030D-6E8A-4147-A177-3AD203B41FA5}">
                      <a16:colId xmlns:a16="http://schemas.microsoft.com/office/drawing/2014/main" val="2070089833"/>
                    </a:ext>
                  </a:extLst>
                </a:gridCol>
                <a:gridCol w="1188415">
                  <a:extLst>
                    <a:ext uri="{9D8B030D-6E8A-4147-A177-3AD203B41FA5}">
                      <a16:colId xmlns:a16="http://schemas.microsoft.com/office/drawing/2014/main" val="2124022183"/>
                    </a:ext>
                  </a:extLst>
                </a:gridCol>
              </a:tblGrid>
              <a:tr h="722123">
                <a:tc gridSpan="2">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3200" b="0" i="0" u="none" strike="noStrike" kern="1200" dirty="0">
                          <a:solidFill>
                            <a:schemeClr val="tx1"/>
                          </a:solidFill>
                          <a:effectLst/>
                          <a:latin typeface="+mj-lt"/>
                          <a:ea typeface="Times New Roman" panose="02020603050405020304" pitchFamily="18" charset="0"/>
                          <a:cs typeface="Times New Roman" panose="02020603050405020304" pitchFamily="18" charset="0"/>
                        </a:rPr>
                        <a:t>Data &amp; measurement of fundamentalism component</a:t>
                      </a:r>
                    </a:p>
                    <a:p>
                      <a:pPr marL="0" marR="0" lvl="0" indent="0" algn="ctr" defTabSz="914400" rtl="0" eaLnBrk="1" fontAlgn="t" latinLnBrk="0" hangingPunct="1">
                        <a:lnSpc>
                          <a:spcPct val="100000"/>
                        </a:lnSpc>
                        <a:spcBef>
                          <a:spcPts val="0"/>
                        </a:spcBef>
                        <a:spcAft>
                          <a:spcPts val="0"/>
                        </a:spcAft>
                        <a:buClrTx/>
                        <a:buSzTx/>
                        <a:buFontTx/>
                        <a:buNone/>
                        <a:tabLst/>
                        <a:defRPr/>
                      </a:pPr>
                      <a:r>
                        <a:rPr lang="en-US" sz="3200" b="0" i="0" u="none" strike="noStrike" kern="1200" dirty="0">
                          <a:solidFill>
                            <a:schemeClr val="tx1"/>
                          </a:solidFill>
                          <a:effectLst/>
                          <a:latin typeface="+mj-lt"/>
                          <a:ea typeface="Times New Roman" panose="02020603050405020304" pitchFamily="18" charset="0"/>
                          <a:cs typeface="Times New Roman" panose="02020603050405020304" pitchFamily="18" charset="0"/>
                        </a:rPr>
                        <a:t>III. Exclusivity </a:t>
                      </a:r>
                      <a:r>
                        <a:rPr lang="en-US" sz="3200" b="0" i="0" u="none" strike="noStrike" kern="1200" dirty="0">
                          <a:solidFill>
                            <a:schemeClr val="tx1"/>
                          </a:solidFill>
                          <a:effectLst/>
                          <a:latin typeface="+mj-lt"/>
                          <a:ea typeface="+mn-ea"/>
                          <a:cs typeface="Times New Roman" panose="02020603050405020304" pitchFamily="18" charset="0"/>
                        </a:rPr>
                        <a:t>(% strongly agree/agree)</a:t>
                      </a:r>
                      <a:endParaRPr lang="en-US" sz="3200" b="0" i="0" u="none" strike="noStrike" kern="1200" dirty="0">
                        <a:solidFill>
                          <a:schemeClr val="tx1"/>
                        </a:solidFill>
                        <a:effectLst/>
                        <a:latin typeface="+mj-lt"/>
                        <a:ea typeface="+mn-ea"/>
                        <a:cs typeface="+mn-cs"/>
                      </a:endParaRPr>
                    </a:p>
                  </a:txBody>
                  <a:tcPr marL="229245" marR="229245" marT="114623" marB="114623">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9050" cap="flat" cmpd="sng" algn="ctr">
                      <a:solidFill>
                        <a:srgbClr val="666666"/>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145350299"/>
                  </a:ext>
                </a:extLst>
              </a:tr>
              <a:tr h="516757">
                <a:tc>
                  <a:txBody>
                    <a:bodyPr/>
                    <a:lstStyle/>
                    <a:p>
                      <a:pPr marL="0" marR="0" indent="0" algn="l" rtl="0" fontAlgn="t">
                        <a:lnSpc>
                          <a:spcPct val="105000"/>
                        </a:lnSpc>
                        <a:spcBef>
                          <a:spcPts val="0"/>
                        </a:spcBef>
                        <a:spcAft>
                          <a:spcPts val="0"/>
                        </a:spcAft>
                        <a:buClrTx/>
                        <a:buSzPts val="1000"/>
                        <a:buFont typeface="+mj-lt"/>
                        <a:buNone/>
                      </a:pPr>
                      <a:r>
                        <a:rPr lang="en-US" sz="2500" b="0" i="0" u="none" strike="noStrike" dirty="0">
                          <a:effectLst/>
                          <a:latin typeface="+mj-lt"/>
                          <a:ea typeface="Times New Roman" panose="02020603050405020304" pitchFamily="18" charset="0"/>
                          <a:cs typeface="Times New Roman" panose="02020603050405020304" pitchFamily="18" charset="0"/>
                        </a:rPr>
                        <a:t>1.  Only my religion provides comprehensive truth about God.</a:t>
                      </a:r>
                      <a:endParaRPr lang="en-US" sz="2500" b="0" i="0" u="none" strike="noStrike" dirty="0">
                        <a:effectLst/>
                        <a:latin typeface="+mj-lt"/>
                      </a:endParaRPr>
                    </a:p>
                  </a:txBody>
                  <a:tcPr marL="171934" marR="171934" marT="2388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ctr" fontAlgn="t">
                        <a:lnSpc>
                          <a:spcPct val="105000"/>
                        </a:lnSpc>
                        <a:spcBef>
                          <a:spcPts val="0"/>
                        </a:spcBef>
                        <a:spcAft>
                          <a:spcPts val="1000"/>
                        </a:spcAft>
                      </a:pPr>
                      <a:r>
                        <a:rPr lang="en-US" sz="2500" b="0" i="0" u="none" strike="noStrike" dirty="0">
                          <a:effectLst/>
                          <a:latin typeface="+mj-lt"/>
                          <a:ea typeface="Times New Roman" panose="02020603050405020304" pitchFamily="18" charset="0"/>
                          <a:cs typeface="Times New Roman" panose="02020603050405020304" pitchFamily="18" charset="0"/>
                        </a:rPr>
                        <a:t>43%</a:t>
                      </a:r>
                      <a:endParaRPr lang="en-US" sz="4500" b="0" i="0" u="none" strike="noStrike" dirty="0">
                        <a:effectLst/>
                        <a:latin typeface="+mj-lt"/>
                      </a:endParaRPr>
                    </a:p>
                  </a:txBody>
                  <a:tcPr marL="171934" marR="171934" marT="2388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3816471232"/>
                  </a:ext>
                </a:extLst>
              </a:tr>
              <a:tr h="917936">
                <a:tc>
                  <a:txBody>
                    <a:bodyPr/>
                    <a:lstStyle/>
                    <a:p>
                      <a:pPr marL="400050" marR="0" indent="-400050" algn="l" rtl="0" fontAlgn="t">
                        <a:lnSpc>
                          <a:spcPct val="105000"/>
                        </a:lnSpc>
                        <a:spcBef>
                          <a:spcPts val="0"/>
                        </a:spcBef>
                        <a:spcAft>
                          <a:spcPts val="0"/>
                        </a:spcAft>
                        <a:buClrTx/>
                        <a:buSzPts val="1000"/>
                        <a:buFont typeface="+mj-lt"/>
                        <a:buNone/>
                      </a:pPr>
                      <a:r>
                        <a:rPr lang="en-US" sz="2500" b="0" i="0" u="none" strike="noStrike" dirty="0">
                          <a:effectLst/>
                          <a:latin typeface="+mj-lt"/>
                          <a:ea typeface="Times New Roman" panose="02020603050405020304" pitchFamily="18" charset="0"/>
                          <a:cs typeface="Times New Roman" panose="02020603050405020304" pitchFamily="18" charset="0"/>
                        </a:rPr>
                        <a:t>2.  Only my religion gives a complete and unfailing guide to human salvation.</a:t>
                      </a:r>
                      <a:endParaRPr lang="en-US" sz="2500" b="0" i="0" u="none" strike="noStrike" dirty="0">
                        <a:effectLst/>
                        <a:latin typeface="+mj-lt"/>
                      </a:endParaRPr>
                    </a:p>
                  </a:txBody>
                  <a:tcPr marL="171934" marR="171934" marT="2388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ctr" fontAlgn="t">
                        <a:lnSpc>
                          <a:spcPct val="105000"/>
                        </a:lnSpc>
                        <a:spcBef>
                          <a:spcPts val="0"/>
                        </a:spcBef>
                        <a:spcAft>
                          <a:spcPts val="1000"/>
                        </a:spcAft>
                      </a:pPr>
                      <a:r>
                        <a:rPr lang="en-US" sz="2500" b="0" i="0" u="none" strike="noStrike" dirty="0">
                          <a:effectLst/>
                          <a:latin typeface="+mj-lt"/>
                          <a:ea typeface="Times New Roman" panose="02020603050405020304" pitchFamily="18" charset="0"/>
                          <a:cs typeface="Times New Roman" panose="02020603050405020304" pitchFamily="18" charset="0"/>
                        </a:rPr>
                        <a:t>35%</a:t>
                      </a:r>
                      <a:endParaRPr lang="en-US" sz="4500" b="0" i="0" u="none" strike="noStrike" dirty="0">
                        <a:effectLst/>
                        <a:latin typeface="+mj-lt"/>
                      </a:endParaRPr>
                    </a:p>
                  </a:txBody>
                  <a:tcPr marL="171934" marR="171934" marT="2388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330641306"/>
                  </a:ext>
                </a:extLst>
              </a:tr>
              <a:tr h="516757">
                <a:tc>
                  <a:txBody>
                    <a:bodyPr/>
                    <a:lstStyle/>
                    <a:p>
                      <a:pPr marL="0" marR="0" indent="0" algn="l" rtl="0" fontAlgn="t">
                        <a:lnSpc>
                          <a:spcPct val="105000"/>
                        </a:lnSpc>
                        <a:spcBef>
                          <a:spcPts val="0"/>
                        </a:spcBef>
                        <a:spcAft>
                          <a:spcPts val="0"/>
                        </a:spcAft>
                        <a:buClrTx/>
                        <a:buSzPts val="1000"/>
                        <a:buFont typeface="+mj-lt"/>
                        <a:buNone/>
                      </a:pPr>
                      <a:r>
                        <a:rPr lang="en-US" sz="2500" b="0" i="0" u="none" strike="noStrike" dirty="0">
                          <a:effectLst/>
                          <a:latin typeface="+mj-lt"/>
                          <a:ea typeface="Times New Roman" panose="02020603050405020304" pitchFamily="18" charset="0"/>
                          <a:cs typeface="Times New Roman" panose="02020603050405020304" pitchFamily="18" charset="0"/>
                        </a:rPr>
                        <a:t>3.  Only the followers of my religion are going to heaven.</a:t>
                      </a:r>
                      <a:endParaRPr lang="en-US" sz="2500" b="0" i="0" u="none" strike="noStrike" dirty="0">
                        <a:effectLst/>
                        <a:latin typeface="+mj-lt"/>
                      </a:endParaRPr>
                    </a:p>
                  </a:txBody>
                  <a:tcPr marL="171934" marR="171934" marT="2388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ctr" fontAlgn="t">
                        <a:lnSpc>
                          <a:spcPct val="105000"/>
                        </a:lnSpc>
                        <a:spcBef>
                          <a:spcPts val="0"/>
                        </a:spcBef>
                        <a:spcAft>
                          <a:spcPts val="1000"/>
                        </a:spcAft>
                      </a:pPr>
                      <a:r>
                        <a:rPr lang="en-US" sz="2500" b="0" i="0" u="none" strike="noStrike" dirty="0">
                          <a:effectLst/>
                          <a:latin typeface="+mj-lt"/>
                          <a:ea typeface="Times New Roman" panose="02020603050405020304" pitchFamily="18" charset="0"/>
                          <a:cs typeface="Times New Roman" panose="02020603050405020304" pitchFamily="18" charset="0"/>
                        </a:rPr>
                        <a:t>17%</a:t>
                      </a:r>
                      <a:endParaRPr lang="en-US" sz="4500" b="0" i="0" u="none" strike="noStrike" dirty="0">
                        <a:effectLst/>
                        <a:latin typeface="+mj-lt"/>
                      </a:endParaRPr>
                    </a:p>
                  </a:txBody>
                  <a:tcPr marL="171934" marR="171934" marT="2388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695795305"/>
                  </a:ext>
                </a:extLst>
              </a:tr>
              <a:tr h="516757">
                <a:tc>
                  <a:txBody>
                    <a:bodyPr/>
                    <a:lstStyle/>
                    <a:p>
                      <a:pPr marL="0" marR="0" indent="0" algn="l" rtl="0" fontAlgn="t">
                        <a:lnSpc>
                          <a:spcPct val="105000"/>
                        </a:lnSpc>
                        <a:spcBef>
                          <a:spcPts val="0"/>
                        </a:spcBef>
                        <a:spcAft>
                          <a:spcPts val="0"/>
                        </a:spcAft>
                        <a:buClrTx/>
                        <a:buSzPts val="1000"/>
                        <a:buFont typeface="+mj-lt"/>
                        <a:buNone/>
                      </a:pPr>
                      <a:r>
                        <a:rPr lang="en-US" sz="2500" b="0" i="0" u="none" strike="noStrike" dirty="0">
                          <a:effectLst/>
                          <a:latin typeface="+mj-lt"/>
                          <a:ea typeface="Times New Roman" panose="02020603050405020304" pitchFamily="18" charset="0"/>
                          <a:cs typeface="Times New Roman" panose="02020603050405020304" pitchFamily="18" charset="0"/>
                        </a:rPr>
                        <a:t>4.  My religion is the only true religion.</a:t>
                      </a:r>
                      <a:endParaRPr lang="en-US" sz="2500" b="0" i="0" u="none" strike="noStrike" dirty="0">
                        <a:effectLst/>
                        <a:latin typeface="+mj-lt"/>
                      </a:endParaRPr>
                    </a:p>
                  </a:txBody>
                  <a:tcPr marL="171934" marR="171934" marT="2388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ctr" fontAlgn="t">
                        <a:lnSpc>
                          <a:spcPct val="105000"/>
                        </a:lnSpc>
                        <a:spcBef>
                          <a:spcPts val="0"/>
                        </a:spcBef>
                        <a:spcAft>
                          <a:spcPts val="1000"/>
                        </a:spcAft>
                      </a:pPr>
                      <a:r>
                        <a:rPr lang="en-US" sz="2500" b="0" i="0" u="none" strike="noStrike" dirty="0">
                          <a:effectLst/>
                          <a:latin typeface="+mj-lt"/>
                          <a:ea typeface="Times New Roman" panose="02020603050405020304" pitchFamily="18" charset="0"/>
                          <a:cs typeface="Times New Roman" panose="02020603050405020304" pitchFamily="18" charset="0"/>
                        </a:rPr>
                        <a:t>45%</a:t>
                      </a:r>
                      <a:endParaRPr lang="en-US" sz="4500" b="0" i="0" u="none" strike="noStrike" dirty="0">
                        <a:effectLst/>
                        <a:latin typeface="+mj-lt"/>
                      </a:endParaRPr>
                    </a:p>
                  </a:txBody>
                  <a:tcPr marL="171934" marR="171934" marT="2388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055731170"/>
                  </a:ext>
                </a:extLst>
              </a:tr>
              <a:tr h="516757">
                <a:tc>
                  <a:txBody>
                    <a:bodyPr/>
                    <a:lstStyle/>
                    <a:p>
                      <a:pPr marL="0" marR="0" algn="r" fontAlgn="t">
                        <a:lnSpc>
                          <a:spcPct val="105000"/>
                        </a:lnSpc>
                        <a:spcBef>
                          <a:spcPts val="0"/>
                        </a:spcBef>
                        <a:spcAft>
                          <a:spcPts val="1000"/>
                        </a:spcAft>
                      </a:pPr>
                      <a:r>
                        <a:rPr lang="en-US" sz="2500" b="0" i="0" u="none" strike="noStrike" dirty="0">
                          <a:effectLst/>
                          <a:latin typeface="+mj-lt"/>
                          <a:ea typeface="Times New Roman" panose="02020603050405020304" pitchFamily="18" charset="0"/>
                          <a:cs typeface="Times New Roman" panose="02020603050405020304" pitchFamily="18" charset="0"/>
                        </a:rPr>
                        <a:t>Exclusivity Mean</a:t>
                      </a:r>
                      <a:endParaRPr lang="en-US" sz="4500" b="0" i="0" u="none" strike="noStrike" dirty="0">
                        <a:effectLst/>
                        <a:latin typeface="+mj-lt"/>
                      </a:endParaRPr>
                    </a:p>
                  </a:txBody>
                  <a:tcPr marL="171934" marR="171934" marT="2388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ctr" fontAlgn="t">
                        <a:lnSpc>
                          <a:spcPct val="105000"/>
                        </a:lnSpc>
                        <a:spcBef>
                          <a:spcPts val="0"/>
                        </a:spcBef>
                        <a:spcAft>
                          <a:spcPts val="1000"/>
                        </a:spcAft>
                      </a:pPr>
                      <a:r>
                        <a:rPr lang="en-US" sz="2500" b="0" i="0" u="none" strike="noStrike">
                          <a:effectLst/>
                          <a:latin typeface="+mj-lt"/>
                          <a:ea typeface="Times New Roman" panose="02020603050405020304" pitchFamily="18" charset="0"/>
                          <a:cs typeface="Times New Roman" panose="02020603050405020304" pitchFamily="18" charset="0"/>
                        </a:rPr>
                        <a:t>2.13</a:t>
                      </a:r>
                      <a:endParaRPr lang="en-US" sz="4500" b="0" i="0" u="none" strike="noStrike">
                        <a:effectLst/>
                        <a:latin typeface="+mj-lt"/>
                      </a:endParaRPr>
                    </a:p>
                  </a:txBody>
                  <a:tcPr marL="171934" marR="171934" marT="2388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372027701"/>
                  </a:ext>
                </a:extLst>
              </a:tr>
              <a:tr h="516757">
                <a:tc>
                  <a:txBody>
                    <a:bodyPr/>
                    <a:lstStyle/>
                    <a:p>
                      <a:pPr marL="0" marR="0" algn="r" fontAlgn="t">
                        <a:lnSpc>
                          <a:spcPct val="105000"/>
                        </a:lnSpc>
                        <a:spcBef>
                          <a:spcPts val="0"/>
                        </a:spcBef>
                        <a:spcAft>
                          <a:spcPts val="1000"/>
                        </a:spcAft>
                      </a:pPr>
                      <a:r>
                        <a:rPr lang="en-US" sz="2500" b="0" i="0" u="none" strike="noStrike" dirty="0">
                          <a:effectLst/>
                          <a:latin typeface="+mj-lt"/>
                          <a:ea typeface="Times New Roman" panose="02020603050405020304" pitchFamily="18" charset="0"/>
                          <a:cs typeface="Times New Roman" panose="02020603050405020304" pitchFamily="18" charset="0"/>
                        </a:rPr>
                        <a:t>Statistical validity: Eigenvalue</a:t>
                      </a:r>
                      <a:endParaRPr lang="en-US" sz="4500" b="0" i="0" u="none" strike="noStrike" dirty="0">
                        <a:effectLst/>
                        <a:latin typeface="+mj-lt"/>
                      </a:endParaRPr>
                    </a:p>
                  </a:txBody>
                  <a:tcPr marL="171934" marR="171934" marT="2388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ctr" fontAlgn="t">
                        <a:lnSpc>
                          <a:spcPct val="105000"/>
                        </a:lnSpc>
                        <a:spcBef>
                          <a:spcPts val="0"/>
                        </a:spcBef>
                        <a:spcAft>
                          <a:spcPts val="1000"/>
                        </a:spcAft>
                      </a:pPr>
                      <a:r>
                        <a:rPr lang="en-US" sz="2500" b="0" i="0" u="none" strike="noStrike">
                          <a:effectLst/>
                          <a:latin typeface="+mj-lt"/>
                          <a:ea typeface="Times New Roman" panose="02020603050405020304" pitchFamily="18" charset="0"/>
                          <a:cs typeface="Times New Roman" panose="02020603050405020304" pitchFamily="18" charset="0"/>
                        </a:rPr>
                        <a:t>3.12</a:t>
                      </a:r>
                      <a:endParaRPr lang="en-US" sz="4500" b="0" i="0" u="none" strike="noStrike">
                        <a:effectLst/>
                        <a:latin typeface="+mj-lt"/>
                      </a:endParaRPr>
                    </a:p>
                  </a:txBody>
                  <a:tcPr marL="171934" marR="171934" marT="2388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3383023606"/>
                  </a:ext>
                </a:extLst>
              </a:tr>
              <a:tr h="516757">
                <a:tc>
                  <a:txBody>
                    <a:bodyPr/>
                    <a:lstStyle/>
                    <a:p>
                      <a:pPr marL="0" marR="0" algn="r" fontAlgn="t">
                        <a:lnSpc>
                          <a:spcPct val="105000"/>
                        </a:lnSpc>
                        <a:spcBef>
                          <a:spcPts val="0"/>
                        </a:spcBef>
                        <a:spcAft>
                          <a:spcPts val="1000"/>
                        </a:spcAft>
                      </a:pPr>
                      <a:r>
                        <a:rPr lang="en-US" sz="2500" b="0" i="0" u="none" strike="noStrike" dirty="0">
                          <a:effectLst/>
                          <a:latin typeface="+mj-lt"/>
                          <a:ea typeface="Times New Roman" panose="02020603050405020304" pitchFamily="18" charset="0"/>
                          <a:cs typeface="Times New Roman" panose="02020603050405020304" pitchFamily="18" charset="0"/>
                        </a:rPr>
                        <a:t>% Variance</a:t>
                      </a:r>
                      <a:endParaRPr lang="en-US" sz="4500" b="0" i="0" u="none" strike="noStrike" dirty="0">
                        <a:effectLst/>
                        <a:latin typeface="+mj-lt"/>
                      </a:endParaRPr>
                    </a:p>
                  </a:txBody>
                  <a:tcPr marL="171934" marR="171934" marT="2388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ctr" fontAlgn="t">
                        <a:lnSpc>
                          <a:spcPct val="105000"/>
                        </a:lnSpc>
                        <a:spcBef>
                          <a:spcPts val="0"/>
                        </a:spcBef>
                        <a:spcAft>
                          <a:spcPts val="1000"/>
                        </a:spcAft>
                      </a:pPr>
                      <a:r>
                        <a:rPr lang="en-US" sz="2500" b="0" i="0" u="none" strike="noStrike">
                          <a:effectLst/>
                          <a:latin typeface="+mj-lt"/>
                          <a:ea typeface="Times New Roman" panose="02020603050405020304" pitchFamily="18" charset="0"/>
                          <a:cs typeface="Times New Roman" panose="02020603050405020304" pitchFamily="18" charset="0"/>
                        </a:rPr>
                        <a:t>78%</a:t>
                      </a:r>
                      <a:endParaRPr lang="en-US" sz="4500" b="0" i="0" u="none" strike="noStrike">
                        <a:effectLst/>
                        <a:latin typeface="+mj-lt"/>
                      </a:endParaRPr>
                    </a:p>
                  </a:txBody>
                  <a:tcPr marL="171934" marR="171934" marT="2388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4230476617"/>
                  </a:ext>
                </a:extLst>
              </a:tr>
              <a:tr h="516757">
                <a:tc>
                  <a:txBody>
                    <a:bodyPr/>
                    <a:lstStyle/>
                    <a:p>
                      <a:pPr marL="0" marR="0" algn="r" fontAlgn="t">
                        <a:lnSpc>
                          <a:spcPct val="105000"/>
                        </a:lnSpc>
                        <a:spcBef>
                          <a:spcPts val="0"/>
                        </a:spcBef>
                        <a:spcAft>
                          <a:spcPts val="1000"/>
                        </a:spcAft>
                      </a:pPr>
                      <a:r>
                        <a:rPr lang="en-US" sz="2500" b="0" i="0" u="none" strike="noStrike" dirty="0">
                          <a:effectLst/>
                          <a:latin typeface="+mj-lt"/>
                          <a:ea typeface="Times New Roman" panose="02020603050405020304" pitchFamily="18" charset="0"/>
                          <a:cs typeface="Times New Roman" panose="02020603050405020304" pitchFamily="18" charset="0"/>
                        </a:rPr>
                        <a:t>Reliability index: Cronbach’s </a:t>
                      </a:r>
                      <a:r>
                        <a:rPr lang="el-GR" sz="2500" b="0" i="0" u="none" strike="noStrike" dirty="0">
                          <a:effectLst/>
                          <a:latin typeface="+mj-lt"/>
                          <a:ea typeface="Times New Roman" panose="02020603050405020304" pitchFamily="18" charset="0"/>
                          <a:cs typeface="Times New Roman" panose="02020603050405020304" pitchFamily="18" charset="0"/>
                        </a:rPr>
                        <a:t>α </a:t>
                      </a:r>
                      <a:endParaRPr lang="el-GR" sz="4500" b="0" i="0" u="none" strike="noStrike" dirty="0">
                        <a:effectLst/>
                        <a:latin typeface="+mj-lt"/>
                      </a:endParaRPr>
                    </a:p>
                  </a:txBody>
                  <a:tcPr marL="171934" marR="171934" marT="2388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ctr" fontAlgn="t">
                        <a:lnSpc>
                          <a:spcPct val="105000"/>
                        </a:lnSpc>
                        <a:spcBef>
                          <a:spcPts val="0"/>
                        </a:spcBef>
                        <a:spcAft>
                          <a:spcPts val="1000"/>
                        </a:spcAft>
                      </a:pPr>
                      <a:r>
                        <a:rPr lang="en-US" sz="2500" b="0" i="0" u="none" strike="noStrike" dirty="0">
                          <a:effectLst/>
                          <a:latin typeface="+mj-lt"/>
                          <a:ea typeface="Times New Roman" panose="02020603050405020304" pitchFamily="18" charset="0"/>
                          <a:cs typeface="Times New Roman" panose="02020603050405020304" pitchFamily="18" charset="0"/>
                        </a:rPr>
                        <a:t>0.91</a:t>
                      </a:r>
                      <a:endParaRPr lang="en-US" sz="4500" b="0" i="0" u="none" strike="noStrike" dirty="0">
                        <a:effectLst/>
                        <a:latin typeface="+mj-lt"/>
                      </a:endParaRPr>
                    </a:p>
                  </a:txBody>
                  <a:tcPr marL="171934" marR="171934" marT="2388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800437988"/>
                  </a:ext>
                </a:extLst>
              </a:tr>
            </a:tbl>
          </a:graphicData>
        </a:graphic>
      </p:graphicFrame>
    </p:spTree>
    <p:extLst>
      <p:ext uri="{BB962C8B-B14F-4D97-AF65-F5344CB8AC3E}">
        <p14:creationId xmlns:p14="http://schemas.microsoft.com/office/powerpoint/2010/main" val="2642334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42F1C99-DC89-4C0E-9645-78ED266B87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bg1"/>
          </a:solidFill>
          <a:ln w="0">
            <a:noFill/>
            <a:prstDash val="solid"/>
            <a:round/>
            <a:headEnd/>
            <a:tailEnd/>
          </a:ln>
        </p:spPr>
        <p:txBody>
          <a:bodyPr rtlCol="0" anchor="ctr"/>
          <a:lstStyle/>
          <a:p>
            <a:pPr algn="ctr" defTabSz="457200"/>
            <a:endParaRPr lang="en-US">
              <a:solidFill>
                <a:schemeClr val="tx1"/>
              </a:solidFill>
            </a:endParaRPr>
          </a:p>
        </p:txBody>
      </p:sp>
      <p:grpSp>
        <p:nvGrpSpPr>
          <p:cNvPr id="14" name="Group 13">
            <a:extLst>
              <a:ext uri="{FF2B5EF4-FFF2-40B4-BE49-F238E27FC236}">
                <a16:creationId xmlns:a16="http://schemas.microsoft.com/office/drawing/2014/main" id="{4396BB5E-BA6F-47C5-9F8F-843CAB8EC84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1999" cy="6858000"/>
            <a:chOff x="0" y="0"/>
            <a:chExt cx="12191999" cy="6858000"/>
          </a:xfrm>
        </p:grpSpPr>
        <p:sp>
          <p:nvSpPr>
            <p:cNvPr id="15" name="Freeform: Shape 14">
              <a:extLst>
                <a:ext uri="{FF2B5EF4-FFF2-40B4-BE49-F238E27FC236}">
                  <a16:creationId xmlns:a16="http://schemas.microsoft.com/office/drawing/2014/main" id="{2E493B59-0272-4463-9451-E587EB26FB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0" y="0"/>
              <a:ext cx="12191999" cy="6858000"/>
            </a:xfrm>
            <a:custGeom>
              <a:avLst/>
              <a:gdLst>
                <a:gd name="connsiteX0" fmla="*/ 12191997 w 12191999"/>
                <a:gd name="connsiteY0" fmla="*/ 0 h 6858000"/>
                <a:gd name="connsiteX1" fmla="*/ 12191999 w 12191999"/>
                <a:gd name="connsiteY1" fmla="*/ 0 h 6858000"/>
                <a:gd name="connsiteX2" fmla="*/ 12191999 w 12191999"/>
                <a:gd name="connsiteY2" fmla="*/ 6181404 h 6858000"/>
                <a:gd name="connsiteX3" fmla="*/ 12191997 w 12191999"/>
                <a:gd name="connsiteY3" fmla="*/ 6181404 h 6858000"/>
                <a:gd name="connsiteX4" fmla="*/ 0 w 12191999"/>
                <a:gd name="connsiteY4" fmla="*/ 0 h 6858000"/>
                <a:gd name="connsiteX5" fmla="*/ 1 w 12191999"/>
                <a:gd name="connsiteY5" fmla="*/ 0 h 6858000"/>
                <a:gd name="connsiteX6" fmla="*/ 1 w 12191999"/>
                <a:gd name="connsiteY6" fmla="*/ 6181404 h 6858000"/>
                <a:gd name="connsiteX7" fmla="*/ 1853 w 12191999"/>
                <a:gd name="connsiteY7" fmla="*/ 6181361 h 6858000"/>
                <a:gd name="connsiteX8" fmla="*/ 62178 w 12191999"/>
                <a:gd name="connsiteY8" fmla="*/ 6173423 h 6858000"/>
                <a:gd name="connsiteX9" fmla="*/ 114565 w 12191999"/>
                <a:gd name="connsiteY9" fmla="*/ 6162311 h 6858000"/>
                <a:gd name="connsiteX10" fmla="*/ 160603 w 12191999"/>
                <a:gd name="connsiteY10" fmla="*/ 6148023 h 6858000"/>
                <a:gd name="connsiteX11" fmla="*/ 201878 w 12191999"/>
                <a:gd name="connsiteY11" fmla="*/ 6132148 h 6858000"/>
                <a:gd name="connsiteX12" fmla="*/ 238390 w 12191999"/>
                <a:gd name="connsiteY12" fmla="*/ 6113098 h 6858000"/>
                <a:gd name="connsiteX13" fmla="*/ 276490 w 12191999"/>
                <a:gd name="connsiteY13" fmla="*/ 6094048 h 6858000"/>
                <a:gd name="connsiteX14" fmla="*/ 314590 w 12191999"/>
                <a:gd name="connsiteY14" fmla="*/ 6074998 h 6858000"/>
                <a:gd name="connsiteX15" fmla="*/ 351103 w 12191999"/>
                <a:gd name="connsiteY15" fmla="*/ 6059123 h 6858000"/>
                <a:gd name="connsiteX16" fmla="*/ 392378 w 12191999"/>
                <a:gd name="connsiteY16" fmla="*/ 6043248 h 6858000"/>
                <a:gd name="connsiteX17" fmla="*/ 438415 w 12191999"/>
                <a:gd name="connsiteY17" fmla="*/ 6027373 h 6858000"/>
                <a:gd name="connsiteX18" fmla="*/ 490803 w 12191999"/>
                <a:gd name="connsiteY18" fmla="*/ 6016261 h 6858000"/>
                <a:gd name="connsiteX19" fmla="*/ 551128 w 12191999"/>
                <a:gd name="connsiteY19" fmla="*/ 6009911 h 6858000"/>
                <a:gd name="connsiteX20" fmla="*/ 619390 w 12191999"/>
                <a:gd name="connsiteY20" fmla="*/ 6006736 h 6858000"/>
                <a:gd name="connsiteX21" fmla="*/ 687653 w 12191999"/>
                <a:gd name="connsiteY21" fmla="*/ 6009911 h 6858000"/>
                <a:gd name="connsiteX22" fmla="*/ 747978 w 12191999"/>
                <a:gd name="connsiteY22" fmla="*/ 6016261 h 6858000"/>
                <a:gd name="connsiteX23" fmla="*/ 800365 w 12191999"/>
                <a:gd name="connsiteY23" fmla="*/ 6027373 h 6858000"/>
                <a:gd name="connsiteX24" fmla="*/ 846403 w 12191999"/>
                <a:gd name="connsiteY24" fmla="*/ 6043248 h 6858000"/>
                <a:gd name="connsiteX25" fmla="*/ 887678 w 12191999"/>
                <a:gd name="connsiteY25" fmla="*/ 6059123 h 6858000"/>
                <a:gd name="connsiteX26" fmla="*/ 924190 w 12191999"/>
                <a:gd name="connsiteY26" fmla="*/ 6074998 h 6858000"/>
                <a:gd name="connsiteX27" fmla="*/ 962290 w 12191999"/>
                <a:gd name="connsiteY27" fmla="*/ 6094048 h 6858000"/>
                <a:gd name="connsiteX28" fmla="*/ 1000390 w 12191999"/>
                <a:gd name="connsiteY28" fmla="*/ 6113098 h 6858000"/>
                <a:gd name="connsiteX29" fmla="*/ 1036903 w 12191999"/>
                <a:gd name="connsiteY29" fmla="*/ 6132148 h 6858000"/>
                <a:gd name="connsiteX30" fmla="*/ 1078178 w 12191999"/>
                <a:gd name="connsiteY30" fmla="*/ 6148023 h 6858000"/>
                <a:gd name="connsiteX31" fmla="*/ 1124215 w 12191999"/>
                <a:gd name="connsiteY31" fmla="*/ 6162311 h 6858000"/>
                <a:gd name="connsiteX32" fmla="*/ 1176603 w 12191999"/>
                <a:gd name="connsiteY32" fmla="*/ 6173423 h 6858000"/>
                <a:gd name="connsiteX33" fmla="*/ 1236928 w 12191999"/>
                <a:gd name="connsiteY33" fmla="*/ 6181361 h 6858000"/>
                <a:gd name="connsiteX34" fmla="*/ 1305190 w 12191999"/>
                <a:gd name="connsiteY34" fmla="*/ 6182948 h 6858000"/>
                <a:gd name="connsiteX35" fmla="*/ 1373453 w 12191999"/>
                <a:gd name="connsiteY35" fmla="*/ 6181361 h 6858000"/>
                <a:gd name="connsiteX36" fmla="*/ 1433778 w 12191999"/>
                <a:gd name="connsiteY36" fmla="*/ 6173423 h 6858000"/>
                <a:gd name="connsiteX37" fmla="*/ 1486165 w 12191999"/>
                <a:gd name="connsiteY37" fmla="*/ 6162311 h 6858000"/>
                <a:gd name="connsiteX38" fmla="*/ 1532203 w 12191999"/>
                <a:gd name="connsiteY38" fmla="*/ 6148023 h 6858000"/>
                <a:gd name="connsiteX39" fmla="*/ 1573478 w 12191999"/>
                <a:gd name="connsiteY39" fmla="*/ 6132148 h 6858000"/>
                <a:gd name="connsiteX40" fmla="*/ 1609990 w 12191999"/>
                <a:gd name="connsiteY40" fmla="*/ 6113098 h 6858000"/>
                <a:gd name="connsiteX41" fmla="*/ 1648090 w 12191999"/>
                <a:gd name="connsiteY41" fmla="*/ 6094048 h 6858000"/>
                <a:gd name="connsiteX42" fmla="*/ 1686190 w 12191999"/>
                <a:gd name="connsiteY42" fmla="*/ 6074998 h 6858000"/>
                <a:gd name="connsiteX43" fmla="*/ 1722703 w 12191999"/>
                <a:gd name="connsiteY43" fmla="*/ 6059123 h 6858000"/>
                <a:gd name="connsiteX44" fmla="*/ 1763978 w 12191999"/>
                <a:gd name="connsiteY44" fmla="*/ 6043248 h 6858000"/>
                <a:gd name="connsiteX45" fmla="*/ 1810015 w 12191999"/>
                <a:gd name="connsiteY45" fmla="*/ 6027373 h 6858000"/>
                <a:gd name="connsiteX46" fmla="*/ 1862403 w 12191999"/>
                <a:gd name="connsiteY46" fmla="*/ 6016261 h 6858000"/>
                <a:gd name="connsiteX47" fmla="*/ 1922728 w 12191999"/>
                <a:gd name="connsiteY47" fmla="*/ 6009911 h 6858000"/>
                <a:gd name="connsiteX48" fmla="*/ 1990990 w 12191999"/>
                <a:gd name="connsiteY48" fmla="*/ 6006736 h 6858000"/>
                <a:gd name="connsiteX49" fmla="*/ 2059253 w 12191999"/>
                <a:gd name="connsiteY49" fmla="*/ 6009911 h 6858000"/>
                <a:gd name="connsiteX50" fmla="*/ 2119578 w 12191999"/>
                <a:gd name="connsiteY50" fmla="*/ 6016261 h 6858000"/>
                <a:gd name="connsiteX51" fmla="*/ 2171965 w 12191999"/>
                <a:gd name="connsiteY51" fmla="*/ 6027373 h 6858000"/>
                <a:gd name="connsiteX52" fmla="*/ 2218003 w 12191999"/>
                <a:gd name="connsiteY52" fmla="*/ 6043248 h 6858000"/>
                <a:gd name="connsiteX53" fmla="*/ 2259278 w 12191999"/>
                <a:gd name="connsiteY53" fmla="*/ 6059123 h 6858000"/>
                <a:gd name="connsiteX54" fmla="*/ 2295790 w 12191999"/>
                <a:gd name="connsiteY54" fmla="*/ 6074998 h 6858000"/>
                <a:gd name="connsiteX55" fmla="*/ 2333890 w 12191999"/>
                <a:gd name="connsiteY55" fmla="*/ 6094048 h 6858000"/>
                <a:gd name="connsiteX56" fmla="*/ 2371990 w 12191999"/>
                <a:gd name="connsiteY56" fmla="*/ 6113098 h 6858000"/>
                <a:gd name="connsiteX57" fmla="*/ 2408503 w 12191999"/>
                <a:gd name="connsiteY57" fmla="*/ 6132148 h 6858000"/>
                <a:gd name="connsiteX58" fmla="*/ 2449778 w 12191999"/>
                <a:gd name="connsiteY58" fmla="*/ 6148023 h 6858000"/>
                <a:gd name="connsiteX59" fmla="*/ 2495815 w 12191999"/>
                <a:gd name="connsiteY59" fmla="*/ 6162311 h 6858000"/>
                <a:gd name="connsiteX60" fmla="*/ 2548203 w 12191999"/>
                <a:gd name="connsiteY60" fmla="*/ 6173423 h 6858000"/>
                <a:gd name="connsiteX61" fmla="*/ 2608528 w 12191999"/>
                <a:gd name="connsiteY61" fmla="*/ 6181361 h 6858000"/>
                <a:gd name="connsiteX62" fmla="*/ 2676790 w 12191999"/>
                <a:gd name="connsiteY62" fmla="*/ 6182948 h 6858000"/>
                <a:gd name="connsiteX63" fmla="*/ 2745053 w 12191999"/>
                <a:gd name="connsiteY63" fmla="*/ 6181361 h 6858000"/>
                <a:gd name="connsiteX64" fmla="*/ 2805378 w 12191999"/>
                <a:gd name="connsiteY64" fmla="*/ 6173423 h 6858000"/>
                <a:gd name="connsiteX65" fmla="*/ 2857765 w 12191999"/>
                <a:gd name="connsiteY65" fmla="*/ 6162311 h 6858000"/>
                <a:gd name="connsiteX66" fmla="*/ 2903803 w 12191999"/>
                <a:gd name="connsiteY66" fmla="*/ 6148023 h 6858000"/>
                <a:gd name="connsiteX67" fmla="*/ 2945078 w 12191999"/>
                <a:gd name="connsiteY67" fmla="*/ 6132148 h 6858000"/>
                <a:gd name="connsiteX68" fmla="*/ 2981590 w 12191999"/>
                <a:gd name="connsiteY68" fmla="*/ 6113098 h 6858000"/>
                <a:gd name="connsiteX69" fmla="*/ 3019690 w 12191999"/>
                <a:gd name="connsiteY69" fmla="*/ 6094048 h 6858000"/>
                <a:gd name="connsiteX70" fmla="*/ 3057790 w 12191999"/>
                <a:gd name="connsiteY70" fmla="*/ 6074998 h 6858000"/>
                <a:gd name="connsiteX71" fmla="*/ 3094303 w 12191999"/>
                <a:gd name="connsiteY71" fmla="*/ 6059123 h 6858000"/>
                <a:gd name="connsiteX72" fmla="*/ 3135578 w 12191999"/>
                <a:gd name="connsiteY72" fmla="*/ 6043248 h 6858000"/>
                <a:gd name="connsiteX73" fmla="*/ 3181615 w 12191999"/>
                <a:gd name="connsiteY73" fmla="*/ 6027373 h 6858000"/>
                <a:gd name="connsiteX74" fmla="*/ 3234003 w 12191999"/>
                <a:gd name="connsiteY74" fmla="*/ 6016261 h 6858000"/>
                <a:gd name="connsiteX75" fmla="*/ 3294328 w 12191999"/>
                <a:gd name="connsiteY75" fmla="*/ 6009911 h 6858000"/>
                <a:gd name="connsiteX76" fmla="*/ 3361003 w 12191999"/>
                <a:gd name="connsiteY76" fmla="*/ 6006736 h 6858000"/>
                <a:gd name="connsiteX77" fmla="*/ 3430853 w 12191999"/>
                <a:gd name="connsiteY77" fmla="*/ 6009911 h 6858000"/>
                <a:gd name="connsiteX78" fmla="*/ 3491178 w 12191999"/>
                <a:gd name="connsiteY78" fmla="*/ 6016261 h 6858000"/>
                <a:gd name="connsiteX79" fmla="*/ 3543565 w 12191999"/>
                <a:gd name="connsiteY79" fmla="*/ 6027373 h 6858000"/>
                <a:gd name="connsiteX80" fmla="*/ 3589603 w 12191999"/>
                <a:gd name="connsiteY80" fmla="*/ 6043248 h 6858000"/>
                <a:gd name="connsiteX81" fmla="*/ 3630878 w 12191999"/>
                <a:gd name="connsiteY81" fmla="*/ 6059123 h 6858000"/>
                <a:gd name="connsiteX82" fmla="*/ 3667390 w 12191999"/>
                <a:gd name="connsiteY82" fmla="*/ 6074998 h 6858000"/>
                <a:gd name="connsiteX83" fmla="*/ 3705490 w 12191999"/>
                <a:gd name="connsiteY83" fmla="*/ 6094048 h 6858000"/>
                <a:gd name="connsiteX84" fmla="*/ 3743590 w 12191999"/>
                <a:gd name="connsiteY84" fmla="*/ 6113098 h 6858000"/>
                <a:gd name="connsiteX85" fmla="*/ 3780103 w 12191999"/>
                <a:gd name="connsiteY85" fmla="*/ 6132148 h 6858000"/>
                <a:gd name="connsiteX86" fmla="*/ 3821378 w 12191999"/>
                <a:gd name="connsiteY86" fmla="*/ 6148023 h 6858000"/>
                <a:gd name="connsiteX87" fmla="*/ 3867415 w 12191999"/>
                <a:gd name="connsiteY87" fmla="*/ 6162311 h 6858000"/>
                <a:gd name="connsiteX88" fmla="*/ 3919803 w 12191999"/>
                <a:gd name="connsiteY88" fmla="*/ 6173423 h 6858000"/>
                <a:gd name="connsiteX89" fmla="*/ 3980128 w 12191999"/>
                <a:gd name="connsiteY89" fmla="*/ 6181361 h 6858000"/>
                <a:gd name="connsiteX90" fmla="*/ 4048390 w 12191999"/>
                <a:gd name="connsiteY90" fmla="*/ 6182948 h 6858000"/>
                <a:gd name="connsiteX91" fmla="*/ 4116653 w 12191999"/>
                <a:gd name="connsiteY91" fmla="*/ 6181361 h 6858000"/>
                <a:gd name="connsiteX92" fmla="*/ 4176978 w 12191999"/>
                <a:gd name="connsiteY92" fmla="*/ 6173423 h 6858000"/>
                <a:gd name="connsiteX93" fmla="*/ 4229365 w 12191999"/>
                <a:gd name="connsiteY93" fmla="*/ 6162311 h 6858000"/>
                <a:gd name="connsiteX94" fmla="*/ 4275403 w 12191999"/>
                <a:gd name="connsiteY94" fmla="*/ 6148023 h 6858000"/>
                <a:gd name="connsiteX95" fmla="*/ 4316678 w 12191999"/>
                <a:gd name="connsiteY95" fmla="*/ 6132148 h 6858000"/>
                <a:gd name="connsiteX96" fmla="*/ 4353190 w 12191999"/>
                <a:gd name="connsiteY96" fmla="*/ 6113098 h 6858000"/>
                <a:gd name="connsiteX97" fmla="*/ 4429390 w 12191999"/>
                <a:gd name="connsiteY97" fmla="*/ 6074998 h 6858000"/>
                <a:gd name="connsiteX98" fmla="*/ 4465903 w 12191999"/>
                <a:gd name="connsiteY98" fmla="*/ 6059123 h 6858000"/>
                <a:gd name="connsiteX99" fmla="*/ 4507178 w 12191999"/>
                <a:gd name="connsiteY99" fmla="*/ 6043248 h 6858000"/>
                <a:gd name="connsiteX100" fmla="*/ 4553217 w 12191999"/>
                <a:gd name="connsiteY100" fmla="*/ 6027373 h 6858000"/>
                <a:gd name="connsiteX101" fmla="*/ 4605603 w 12191999"/>
                <a:gd name="connsiteY101" fmla="*/ 6016261 h 6858000"/>
                <a:gd name="connsiteX102" fmla="*/ 4665929 w 12191999"/>
                <a:gd name="connsiteY102" fmla="*/ 6009911 h 6858000"/>
                <a:gd name="connsiteX103" fmla="*/ 4734190 w 12191999"/>
                <a:gd name="connsiteY103" fmla="*/ 6006736 h 6858000"/>
                <a:gd name="connsiteX104" fmla="*/ 4802454 w 12191999"/>
                <a:gd name="connsiteY104" fmla="*/ 6009911 h 6858000"/>
                <a:gd name="connsiteX105" fmla="*/ 4862778 w 12191999"/>
                <a:gd name="connsiteY105" fmla="*/ 6016261 h 6858000"/>
                <a:gd name="connsiteX106" fmla="*/ 4915166 w 12191999"/>
                <a:gd name="connsiteY106" fmla="*/ 6027373 h 6858000"/>
                <a:gd name="connsiteX107" fmla="*/ 4961203 w 12191999"/>
                <a:gd name="connsiteY107" fmla="*/ 6043248 h 6858000"/>
                <a:gd name="connsiteX108" fmla="*/ 5002479 w 12191999"/>
                <a:gd name="connsiteY108" fmla="*/ 6059123 h 6858000"/>
                <a:gd name="connsiteX109" fmla="*/ 5038990 w 12191999"/>
                <a:gd name="connsiteY109" fmla="*/ 6074998 h 6858000"/>
                <a:gd name="connsiteX110" fmla="*/ 5077092 w 12191999"/>
                <a:gd name="connsiteY110" fmla="*/ 6094048 h 6858000"/>
                <a:gd name="connsiteX111" fmla="*/ 5115191 w 12191999"/>
                <a:gd name="connsiteY111" fmla="*/ 6113098 h 6858000"/>
                <a:gd name="connsiteX112" fmla="*/ 5151703 w 12191999"/>
                <a:gd name="connsiteY112" fmla="*/ 6132148 h 6858000"/>
                <a:gd name="connsiteX113" fmla="*/ 5192979 w 12191999"/>
                <a:gd name="connsiteY113" fmla="*/ 6148023 h 6858000"/>
                <a:gd name="connsiteX114" fmla="*/ 5239015 w 12191999"/>
                <a:gd name="connsiteY114" fmla="*/ 6162311 h 6858000"/>
                <a:gd name="connsiteX115" fmla="*/ 5291402 w 12191999"/>
                <a:gd name="connsiteY115" fmla="*/ 6173423 h 6858000"/>
                <a:gd name="connsiteX116" fmla="*/ 5351728 w 12191999"/>
                <a:gd name="connsiteY116" fmla="*/ 6181361 h 6858000"/>
                <a:gd name="connsiteX117" fmla="*/ 5410200 w 12191999"/>
                <a:gd name="connsiteY117" fmla="*/ 6182721 h 6858000"/>
                <a:gd name="connsiteX118" fmla="*/ 5468672 w 12191999"/>
                <a:gd name="connsiteY118" fmla="*/ 6181361 h 6858000"/>
                <a:gd name="connsiteX119" fmla="*/ 5528997 w 12191999"/>
                <a:gd name="connsiteY119" fmla="*/ 6173423 h 6858000"/>
                <a:gd name="connsiteX120" fmla="*/ 5581384 w 12191999"/>
                <a:gd name="connsiteY120" fmla="*/ 6162311 h 6858000"/>
                <a:gd name="connsiteX121" fmla="*/ 5627422 w 12191999"/>
                <a:gd name="connsiteY121" fmla="*/ 6148023 h 6858000"/>
                <a:gd name="connsiteX122" fmla="*/ 5668697 w 12191999"/>
                <a:gd name="connsiteY122" fmla="*/ 6132148 h 6858000"/>
                <a:gd name="connsiteX123" fmla="*/ 5705211 w 12191999"/>
                <a:gd name="connsiteY123" fmla="*/ 6113098 h 6858000"/>
                <a:gd name="connsiteX124" fmla="*/ 5743309 w 12191999"/>
                <a:gd name="connsiteY124" fmla="*/ 6094048 h 6858000"/>
                <a:gd name="connsiteX125" fmla="*/ 5781409 w 12191999"/>
                <a:gd name="connsiteY125" fmla="*/ 6074998 h 6858000"/>
                <a:gd name="connsiteX126" fmla="*/ 5817922 w 12191999"/>
                <a:gd name="connsiteY126" fmla="*/ 6059123 h 6858000"/>
                <a:gd name="connsiteX127" fmla="*/ 5859197 w 12191999"/>
                <a:gd name="connsiteY127" fmla="*/ 6043248 h 6858000"/>
                <a:gd name="connsiteX128" fmla="*/ 5905235 w 12191999"/>
                <a:gd name="connsiteY128" fmla="*/ 6027373 h 6858000"/>
                <a:gd name="connsiteX129" fmla="*/ 5957622 w 12191999"/>
                <a:gd name="connsiteY129" fmla="*/ 6016261 h 6858000"/>
                <a:gd name="connsiteX130" fmla="*/ 6017949 w 12191999"/>
                <a:gd name="connsiteY130" fmla="*/ 6009911 h 6858000"/>
                <a:gd name="connsiteX131" fmla="*/ 6086211 w 12191999"/>
                <a:gd name="connsiteY131" fmla="*/ 6006736 h 6858000"/>
                <a:gd name="connsiteX132" fmla="*/ 6096000 w 12191999"/>
                <a:gd name="connsiteY132" fmla="*/ 6007191 h 6858000"/>
                <a:gd name="connsiteX133" fmla="*/ 6105790 w 12191999"/>
                <a:gd name="connsiteY133" fmla="*/ 6006736 h 6858000"/>
                <a:gd name="connsiteX134" fmla="*/ 6174053 w 12191999"/>
                <a:gd name="connsiteY134" fmla="*/ 6009911 h 6858000"/>
                <a:gd name="connsiteX135" fmla="*/ 6234378 w 12191999"/>
                <a:gd name="connsiteY135" fmla="*/ 6016261 h 6858000"/>
                <a:gd name="connsiteX136" fmla="*/ 6286765 w 12191999"/>
                <a:gd name="connsiteY136" fmla="*/ 6027373 h 6858000"/>
                <a:gd name="connsiteX137" fmla="*/ 6332803 w 12191999"/>
                <a:gd name="connsiteY137" fmla="*/ 6043248 h 6858000"/>
                <a:gd name="connsiteX138" fmla="*/ 6374078 w 12191999"/>
                <a:gd name="connsiteY138" fmla="*/ 6059123 h 6858000"/>
                <a:gd name="connsiteX139" fmla="*/ 6410590 w 12191999"/>
                <a:gd name="connsiteY139" fmla="*/ 6074998 h 6858000"/>
                <a:gd name="connsiteX140" fmla="*/ 6448690 w 12191999"/>
                <a:gd name="connsiteY140" fmla="*/ 6094048 h 6858000"/>
                <a:gd name="connsiteX141" fmla="*/ 6486790 w 12191999"/>
                <a:gd name="connsiteY141" fmla="*/ 6113098 h 6858000"/>
                <a:gd name="connsiteX142" fmla="*/ 6523303 w 12191999"/>
                <a:gd name="connsiteY142" fmla="*/ 6132148 h 6858000"/>
                <a:gd name="connsiteX143" fmla="*/ 6564578 w 12191999"/>
                <a:gd name="connsiteY143" fmla="*/ 6148023 h 6858000"/>
                <a:gd name="connsiteX144" fmla="*/ 6610615 w 12191999"/>
                <a:gd name="connsiteY144" fmla="*/ 6162311 h 6858000"/>
                <a:gd name="connsiteX145" fmla="*/ 6663003 w 12191999"/>
                <a:gd name="connsiteY145" fmla="*/ 6173423 h 6858000"/>
                <a:gd name="connsiteX146" fmla="*/ 6723328 w 12191999"/>
                <a:gd name="connsiteY146" fmla="*/ 6181361 h 6858000"/>
                <a:gd name="connsiteX147" fmla="*/ 6781800 w 12191999"/>
                <a:gd name="connsiteY147" fmla="*/ 6182721 h 6858000"/>
                <a:gd name="connsiteX148" fmla="*/ 6840272 w 12191999"/>
                <a:gd name="connsiteY148" fmla="*/ 6181361 h 6858000"/>
                <a:gd name="connsiteX149" fmla="*/ 6900597 w 12191999"/>
                <a:gd name="connsiteY149" fmla="*/ 6173423 h 6858000"/>
                <a:gd name="connsiteX150" fmla="*/ 6952984 w 12191999"/>
                <a:gd name="connsiteY150" fmla="*/ 6162311 h 6858000"/>
                <a:gd name="connsiteX151" fmla="*/ 6999022 w 12191999"/>
                <a:gd name="connsiteY151" fmla="*/ 6148023 h 6858000"/>
                <a:gd name="connsiteX152" fmla="*/ 7040297 w 12191999"/>
                <a:gd name="connsiteY152" fmla="*/ 6132148 h 6858000"/>
                <a:gd name="connsiteX153" fmla="*/ 7076809 w 12191999"/>
                <a:gd name="connsiteY153" fmla="*/ 6113098 h 6858000"/>
                <a:gd name="connsiteX154" fmla="*/ 7114909 w 12191999"/>
                <a:gd name="connsiteY154" fmla="*/ 6094048 h 6858000"/>
                <a:gd name="connsiteX155" fmla="*/ 7153009 w 12191999"/>
                <a:gd name="connsiteY155" fmla="*/ 6074998 h 6858000"/>
                <a:gd name="connsiteX156" fmla="*/ 7189522 w 12191999"/>
                <a:gd name="connsiteY156" fmla="*/ 6059123 h 6858000"/>
                <a:gd name="connsiteX157" fmla="*/ 7230797 w 12191999"/>
                <a:gd name="connsiteY157" fmla="*/ 6043248 h 6858000"/>
                <a:gd name="connsiteX158" fmla="*/ 7276834 w 12191999"/>
                <a:gd name="connsiteY158" fmla="*/ 6027373 h 6858000"/>
                <a:gd name="connsiteX159" fmla="*/ 7329222 w 12191999"/>
                <a:gd name="connsiteY159" fmla="*/ 6016261 h 6858000"/>
                <a:gd name="connsiteX160" fmla="*/ 7389547 w 12191999"/>
                <a:gd name="connsiteY160" fmla="*/ 6009911 h 6858000"/>
                <a:gd name="connsiteX161" fmla="*/ 7457809 w 12191999"/>
                <a:gd name="connsiteY161" fmla="*/ 6006736 h 6858000"/>
                <a:gd name="connsiteX162" fmla="*/ 7526072 w 12191999"/>
                <a:gd name="connsiteY162" fmla="*/ 6009911 h 6858000"/>
                <a:gd name="connsiteX163" fmla="*/ 7586397 w 12191999"/>
                <a:gd name="connsiteY163" fmla="*/ 6016261 h 6858000"/>
                <a:gd name="connsiteX164" fmla="*/ 7638784 w 12191999"/>
                <a:gd name="connsiteY164" fmla="*/ 6027373 h 6858000"/>
                <a:gd name="connsiteX165" fmla="*/ 7684822 w 12191999"/>
                <a:gd name="connsiteY165" fmla="*/ 6043248 h 6858000"/>
                <a:gd name="connsiteX166" fmla="*/ 7726097 w 12191999"/>
                <a:gd name="connsiteY166" fmla="*/ 6059123 h 6858000"/>
                <a:gd name="connsiteX167" fmla="*/ 7762609 w 12191999"/>
                <a:gd name="connsiteY167" fmla="*/ 6074998 h 6858000"/>
                <a:gd name="connsiteX168" fmla="*/ 7800709 w 12191999"/>
                <a:gd name="connsiteY168" fmla="*/ 6094048 h 6858000"/>
                <a:gd name="connsiteX169" fmla="*/ 7838809 w 12191999"/>
                <a:gd name="connsiteY169" fmla="*/ 6113098 h 6858000"/>
                <a:gd name="connsiteX170" fmla="*/ 7875322 w 12191999"/>
                <a:gd name="connsiteY170" fmla="*/ 6132148 h 6858000"/>
                <a:gd name="connsiteX171" fmla="*/ 7916597 w 12191999"/>
                <a:gd name="connsiteY171" fmla="*/ 6148023 h 6858000"/>
                <a:gd name="connsiteX172" fmla="*/ 7962634 w 12191999"/>
                <a:gd name="connsiteY172" fmla="*/ 6162311 h 6858000"/>
                <a:gd name="connsiteX173" fmla="*/ 8015022 w 12191999"/>
                <a:gd name="connsiteY173" fmla="*/ 6173423 h 6858000"/>
                <a:gd name="connsiteX174" fmla="*/ 8075347 w 12191999"/>
                <a:gd name="connsiteY174" fmla="*/ 6181361 h 6858000"/>
                <a:gd name="connsiteX175" fmla="*/ 8143609 w 12191999"/>
                <a:gd name="connsiteY175" fmla="*/ 6182948 h 6858000"/>
                <a:gd name="connsiteX176" fmla="*/ 8211872 w 12191999"/>
                <a:gd name="connsiteY176" fmla="*/ 6181361 h 6858000"/>
                <a:gd name="connsiteX177" fmla="*/ 8272197 w 12191999"/>
                <a:gd name="connsiteY177" fmla="*/ 6173423 h 6858000"/>
                <a:gd name="connsiteX178" fmla="*/ 8324584 w 12191999"/>
                <a:gd name="connsiteY178" fmla="*/ 6162311 h 6858000"/>
                <a:gd name="connsiteX179" fmla="*/ 8370622 w 12191999"/>
                <a:gd name="connsiteY179" fmla="*/ 6148023 h 6858000"/>
                <a:gd name="connsiteX180" fmla="*/ 8411897 w 12191999"/>
                <a:gd name="connsiteY180" fmla="*/ 6132148 h 6858000"/>
                <a:gd name="connsiteX181" fmla="*/ 8448409 w 12191999"/>
                <a:gd name="connsiteY181" fmla="*/ 6113098 h 6858000"/>
                <a:gd name="connsiteX182" fmla="*/ 8486509 w 12191999"/>
                <a:gd name="connsiteY182" fmla="*/ 6094048 h 6858000"/>
                <a:gd name="connsiteX183" fmla="*/ 8524609 w 12191999"/>
                <a:gd name="connsiteY183" fmla="*/ 6074998 h 6858000"/>
                <a:gd name="connsiteX184" fmla="*/ 8561121 w 12191999"/>
                <a:gd name="connsiteY184" fmla="*/ 6059123 h 6858000"/>
                <a:gd name="connsiteX185" fmla="*/ 8602397 w 12191999"/>
                <a:gd name="connsiteY185" fmla="*/ 6043248 h 6858000"/>
                <a:gd name="connsiteX186" fmla="*/ 8648433 w 12191999"/>
                <a:gd name="connsiteY186" fmla="*/ 6027373 h 6858000"/>
                <a:gd name="connsiteX187" fmla="*/ 8700821 w 12191999"/>
                <a:gd name="connsiteY187" fmla="*/ 6016261 h 6858000"/>
                <a:gd name="connsiteX188" fmla="*/ 8761147 w 12191999"/>
                <a:gd name="connsiteY188" fmla="*/ 6009911 h 6858000"/>
                <a:gd name="connsiteX189" fmla="*/ 8827821 w 12191999"/>
                <a:gd name="connsiteY189" fmla="*/ 6006736 h 6858000"/>
                <a:gd name="connsiteX190" fmla="*/ 8897671 w 12191999"/>
                <a:gd name="connsiteY190" fmla="*/ 6009911 h 6858000"/>
                <a:gd name="connsiteX191" fmla="*/ 8957997 w 12191999"/>
                <a:gd name="connsiteY191" fmla="*/ 6016261 h 6858000"/>
                <a:gd name="connsiteX192" fmla="*/ 9010383 w 12191999"/>
                <a:gd name="connsiteY192" fmla="*/ 6027373 h 6858000"/>
                <a:gd name="connsiteX193" fmla="*/ 9056421 w 12191999"/>
                <a:gd name="connsiteY193" fmla="*/ 6043248 h 6858000"/>
                <a:gd name="connsiteX194" fmla="*/ 9097697 w 12191999"/>
                <a:gd name="connsiteY194" fmla="*/ 6059123 h 6858000"/>
                <a:gd name="connsiteX195" fmla="*/ 9134209 w 12191999"/>
                <a:gd name="connsiteY195" fmla="*/ 6074998 h 6858000"/>
                <a:gd name="connsiteX196" fmla="*/ 9172309 w 12191999"/>
                <a:gd name="connsiteY196" fmla="*/ 6094048 h 6858000"/>
                <a:gd name="connsiteX197" fmla="*/ 9210409 w 12191999"/>
                <a:gd name="connsiteY197" fmla="*/ 6113098 h 6858000"/>
                <a:gd name="connsiteX198" fmla="*/ 9246921 w 12191999"/>
                <a:gd name="connsiteY198" fmla="*/ 6132148 h 6858000"/>
                <a:gd name="connsiteX199" fmla="*/ 9288197 w 12191999"/>
                <a:gd name="connsiteY199" fmla="*/ 6148023 h 6858000"/>
                <a:gd name="connsiteX200" fmla="*/ 9334233 w 12191999"/>
                <a:gd name="connsiteY200" fmla="*/ 6162311 h 6858000"/>
                <a:gd name="connsiteX201" fmla="*/ 9386621 w 12191999"/>
                <a:gd name="connsiteY201" fmla="*/ 6173423 h 6858000"/>
                <a:gd name="connsiteX202" fmla="*/ 9446947 w 12191999"/>
                <a:gd name="connsiteY202" fmla="*/ 6181361 h 6858000"/>
                <a:gd name="connsiteX203" fmla="*/ 9515209 w 12191999"/>
                <a:gd name="connsiteY203" fmla="*/ 6182948 h 6858000"/>
                <a:gd name="connsiteX204" fmla="*/ 9583471 w 12191999"/>
                <a:gd name="connsiteY204" fmla="*/ 6181361 h 6858000"/>
                <a:gd name="connsiteX205" fmla="*/ 9643797 w 12191999"/>
                <a:gd name="connsiteY205" fmla="*/ 6173423 h 6858000"/>
                <a:gd name="connsiteX206" fmla="*/ 9696183 w 12191999"/>
                <a:gd name="connsiteY206" fmla="*/ 6162311 h 6858000"/>
                <a:gd name="connsiteX207" fmla="*/ 9742221 w 12191999"/>
                <a:gd name="connsiteY207" fmla="*/ 6148023 h 6858000"/>
                <a:gd name="connsiteX208" fmla="*/ 9783497 w 12191999"/>
                <a:gd name="connsiteY208" fmla="*/ 6132148 h 6858000"/>
                <a:gd name="connsiteX209" fmla="*/ 9820009 w 12191999"/>
                <a:gd name="connsiteY209" fmla="*/ 6113098 h 6858000"/>
                <a:gd name="connsiteX210" fmla="*/ 9896209 w 12191999"/>
                <a:gd name="connsiteY210" fmla="*/ 6074998 h 6858000"/>
                <a:gd name="connsiteX211" fmla="*/ 9932721 w 12191999"/>
                <a:gd name="connsiteY211" fmla="*/ 6059123 h 6858000"/>
                <a:gd name="connsiteX212" fmla="*/ 9973997 w 12191999"/>
                <a:gd name="connsiteY212" fmla="*/ 6043248 h 6858000"/>
                <a:gd name="connsiteX213" fmla="*/ 10020033 w 12191999"/>
                <a:gd name="connsiteY213" fmla="*/ 6027373 h 6858000"/>
                <a:gd name="connsiteX214" fmla="*/ 10072421 w 12191999"/>
                <a:gd name="connsiteY214" fmla="*/ 6016261 h 6858000"/>
                <a:gd name="connsiteX215" fmla="*/ 10132747 w 12191999"/>
                <a:gd name="connsiteY215" fmla="*/ 6009911 h 6858000"/>
                <a:gd name="connsiteX216" fmla="*/ 10201009 w 12191999"/>
                <a:gd name="connsiteY216" fmla="*/ 6006736 h 6858000"/>
                <a:gd name="connsiteX217" fmla="*/ 10269271 w 12191999"/>
                <a:gd name="connsiteY217" fmla="*/ 6009911 h 6858000"/>
                <a:gd name="connsiteX218" fmla="*/ 10329597 w 12191999"/>
                <a:gd name="connsiteY218" fmla="*/ 6016261 h 6858000"/>
                <a:gd name="connsiteX219" fmla="*/ 10381983 w 12191999"/>
                <a:gd name="connsiteY219" fmla="*/ 6027373 h 6858000"/>
                <a:gd name="connsiteX220" fmla="*/ 10428021 w 12191999"/>
                <a:gd name="connsiteY220" fmla="*/ 6043248 h 6858000"/>
                <a:gd name="connsiteX221" fmla="*/ 10469297 w 12191999"/>
                <a:gd name="connsiteY221" fmla="*/ 6059123 h 6858000"/>
                <a:gd name="connsiteX222" fmla="*/ 10505809 w 12191999"/>
                <a:gd name="connsiteY222" fmla="*/ 6074998 h 6858000"/>
                <a:gd name="connsiteX223" fmla="*/ 10543909 w 12191999"/>
                <a:gd name="connsiteY223" fmla="*/ 6094048 h 6858000"/>
                <a:gd name="connsiteX224" fmla="*/ 10582009 w 12191999"/>
                <a:gd name="connsiteY224" fmla="*/ 6113098 h 6858000"/>
                <a:gd name="connsiteX225" fmla="*/ 10618521 w 12191999"/>
                <a:gd name="connsiteY225" fmla="*/ 6132148 h 6858000"/>
                <a:gd name="connsiteX226" fmla="*/ 10659797 w 12191999"/>
                <a:gd name="connsiteY226" fmla="*/ 6148023 h 6858000"/>
                <a:gd name="connsiteX227" fmla="*/ 10705833 w 12191999"/>
                <a:gd name="connsiteY227" fmla="*/ 6162311 h 6858000"/>
                <a:gd name="connsiteX228" fmla="*/ 10758221 w 12191999"/>
                <a:gd name="connsiteY228" fmla="*/ 6173423 h 6858000"/>
                <a:gd name="connsiteX229" fmla="*/ 10818547 w 12191999"/>
                <a:gd name="connsiteY229" fmla="*/ 6181361 h 6858000"/>
                <a:gd name="connsiteX230" fmla="*/ 10886809 w 12191999"/>
                <a:gd name="connsiteY230" fmla="*/ 6182948 h 6858000"/>
                <a:gd name="connsiteX231" fmla="*/ 10955071 w 12191999"/>
                <a:gd name="connsiteY231" fmla="*/ 6181361 h 6858000"/>
                <a:gd name="connsiteX232" fmla="*/ 11015397 w 12191999"/>
                <a:gd name="connsiteY232" fmla="*/ 6173423 h 6858000"/>
                <a:gd name="connsiteX233" fmla="*/ 11067783 w 12191999"/>
                <a:gd name="connsiteY233" fmla="*/ 6162311 h 6858000"/>
                <a:gd name="connsiteX234" fmla="*/ 11113821 w 12191999"/>
                <a:gd name="connsiteY234" fmla="*/ 6148023 h 6858000"/>
                <a:gd name="connsiteX235" fmla="*/ 11155097 w 12191999"/>
                <a:gd name="connsiteY235" fmla="*/ 6132148 h 6858000"/>
                <a:gd name="connsiteX236" fmla="*/ 11191609 w 12191999"/>
                <a:gd name="connsiteY236" fmla="*/ 6113098 h 6858000"/>
                <a:gd name="connsiteX237" fmla="*/ 11229709 w 12191999"/>
                <a:gd name="connsiteY237" fmla="*/ 6094048 h 6858000"/>
                <a:gd name="connsiteX238" fmla="*/ 11267809 w 12191999"/>
                <a:gd name="connsiteY238" fmla="*/ 6074998 h 6858000"/>
                <a:gd name="connsiteX239" fmla="*/ 11304321 w 12191999"/>
                <a:gd name="connsiteY239" fmla="*/ 6059123 h 6858000"/>
                <a:gd name="connsiteX240" fmla="*/ 11345597 w 12191999"/>
                <a:gd name="connsiteY240" fmla="*/ 6043248 h 6858000"/>
                <a:gd name="connsiteX241" fmla="*/ 11391633 w 12191999"/>
                <a:gd name="connsiteY241" fmla="*/ 6027373 h 6858000"/>
                <a:gd name="connsiteX242" fmla="*/ 11444021 w 12191999"/>
                <a:gd name="connsiteY242" fmla="*/ 6016261 h 6858000"/>
                <a:gd name="connsiteX243" fmla="*/ 11504347 w 12191999"/>
                <a:gd name="connsiteY243" fmla="*/ 6009911 h 6858000"/>
                <a:gd name="connsiteX244" fmla="*/ 11572609 w 12191999"/>
                <a:gd name="connsiteY244" fmla="*/ 6006736 h 6858000"/>
                <a:gd name="connsiteX245" fmla="*/ 11640871 w 12191999"/>
                <a:gd name="connsiteY245" fmla="*/ 6009911 h 6858000"/>
                <a:gd name="connsiteX246" fmla="*/ 11701197 w 12191999"/>
                <a:gd name="connsiteY246" fmla="*/ 6016261 h 6858000"/>
                <a:gd name="connsiteX247" fmla="*/ 11753583 w 12191999"/>
                <a:gd name="connsiteY247" fmla="*/ 6027373 h 6858000"/>
                <a:gd name="connsiteX248" fmla="*/ 11799621 w 12191999"/>
                <a:gd name="connsiteY248" fmla="*/ 6043248 h 6858000"/>
                <a:gd name="connsiteX249" fmla="*/ 11840897 w 12191999"/>
                <a:gd name="connsiteY249" fmla="*/ 6059123 h 6858000"/>
                <a:gd name="connsiteX250" fmla="*/ 11877409 w 12191999"/>
                <a:gd name="connsiteY250" fmla="*/ 6074998 h 6858000"/>
                <a:gd name="connsiteX251" fmla="*/ 11915509 w 12191999"/>
                <a:gd name="connsiteY251" fmla="*/ 6094048 h 6858000"/>
                <a:gd name="connsiteX252" fmla="*/ 11953609 w 12191999"/>
                <a:gd name="connsiteY252" fmla="*/ 6113098 h 6858000"/>
                <a:gd name="connsiteX253" fmla="*/ 11990121 w 12191999"/>
                <a:gd name="connsiteY253" fmla="*/ 6132148 h 6858000"/>
                <a:gd name="connsiteX254" fmla="*/ 12031397 w 12191999"/>
                <a:gd name="connsiteY254" fmla="*/ 6148023 h 6858000"/>
                <a:gd name="connsiteX255" fmla="*/ 12077433 w 12191999"/>
                <a:gd name="connsiteY255" fmla="*/ 6162311 h 6858000"/>
                <a:gd name="connsiteX256" fmla="*/ 12129821 w 12191999"/>
                <a:gd name="connsiteY256" fmla="*/ 6173424 h 6858000"/>
                <a:gd name="connsiteX257" fmla="*/ 12190147 w 12191999"/>
                <a:gd name="connsiteY257" fmla="*/ 6181361 h 6858000"/>
                <a:gd name="connsiteX258" fmla="*/ 12191997 w 12191999"/>
                <a:gd name="connsiteY258" fmla="*/ 6181404 h 6858000"/>
                <a:gd name="connsiteX259" fmla="*/ 12191997 w 12191999"/>
                <a:gd name="connsiteY259" fmla="*/ 6858000 h 6858000"/>
                <a:gd name="connsiteX260" fmla="*/ 1 w 12191999"/>
                <a:gd name="connsiteY260" fmla="*/ 6858000 h 6858000"/>
                <a:gd name="connsiteX261" fmla="*/ 1 w 12191999"/>
                <a:gd name="connsiteY261" fmla="*/ 6551875 h 6858000"/>
                <a:gd name="connsiteX262" fmla="*/ 0 w 12191999"/>
                <a:gd name="connsiteY262" fmla="*/ 655187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Lst>
              <a:rect l="l" t="t" r="r" b="b"/>
              <a:pathLst>
                <a:path w="12191999" h="6858000">
                  <a:moveTo>
                    <a:pt x="12191997" y="0"/>
                  </a:moveTo>
                  <a:lnTo>
                    <a:pt x="12191999" y="0"/>
                  </a:lnTo>
                  <a:lnTo>
                    <a:pt x="12191999" y="6181404"/>
                  </a:lnTo>
                  <a:lnTo>
                    <a:pt x="12191997" y="6181404"/>
                  </a:lnTo>
                  <a:close/>
                  <a:moveTo>
                    <a:pt x="0" y="0"/>
                  </a:moveTo>
                  <a:lnTo>
                    <a:pt x="1" y="0"/>
                  </a:lnTo>
                  <a:lnTo>
                    <a:pt x="1" y="6181404"/>
                  </a:lnTo>
                  <a:lnTo>
                    <a:pt x="1853" y="6181361"/>
                  </a:lnTo>
                  <a:lnTo>
                    <a:pt x="62178" y="6173423"/>
                  </a:lnTo>
                  <a:lnTo>
                    <a:pt x="114565" y="6162311"/>
                  </a:lnTo>
                  <a:lnTo>
                    <a:pt x="160603" y="6148023"/>
                  </a:lnTo>
                  <a:lnTo>
                    <a:pt x="201878" y="6132148"/>
                  </a:lnTo>
                  <a:lnTo>
                    <a:pt x="238390" y="6113098"/>
                  </a:lnTo>
                  <a:lnTo>
                    <a:pt x="276490" y="6094048"/>
                  </a:lnTo>
                  <a:lnTo>
                    <a:pt x="314590" y="6074998"/>
                  </a:lnTo>
                  <a:lnTo>
                    <a:pt x="351103" y="6059123"/>
                  </a:lnTo>
                  <a:lnTo>
                    <a:pt x="392378" y="6043248"/>
                  </a:lnTo>
                  <a:lnTo>
                    <a:pt x="438415" y="6027373"/>
                  </a:lnTo>
                  <a:lnTo>
                    <a:pt x="490803" y="6016261"/>
                  </a:lnTo>
                  <a:lnTo>
                    <a:pt x="551128" y="6009911"/>
                  </a:lnTo>
                  <a:lnTo>
                    <a:pt x="619390" y="6006736"/>
                  </a:lnTo>
                  <a:lnTo>
                    <a:pt x="687653" y="6009911"/>
                  </a:lnTo>
                  <a:lnTo>
                    <a:pt x="747978" y="6016261"/>
                  </a:lnTo>
                  <a:lnTo>
                    <a:pt x="800365" y="6027373"/>
                  </a:lnTo>
                  <a:lnTo>
                    <a:pt x="846403" y="6043248"/>
                  </a:lnTo>
                  <a:lnTo>
                    <a:pt x="887678" y="6059123"/>
                  </a:lnTo>
                  <a:lnTo>
                    <a:pt x="924190" y="6074998"/>
                  </a:lnTo>
                  <a:lnTo>
                    <a:pt x="962290" y="6094048"/>
                  </a:lnTo>
                  <a:lnTo>
                    <a:pt x="1000390" y="6113098"/>
                  </a:lnTo>
                  <a:lnTo>
                    <a:pt x="1036903" y="6132148"/>
                  </a:lnTo>
                  <a:lnTo>
                    <a:pt x="1078178" y="6148023"/>
                  </a:lnTo>
                  <a:lnTo>
                    <a:pt x="1124215" y="6162311"/>
                  </a:lnTo>
                  <a:lnTo>
                    <a:pt x="1176603" y="6173423"/>
                  </a:lnTo>
                  <a:lnTo>
                    <a:pt x="1236928" y="6181361"/>
                  </a:lnTo>
                  <a:lnTo>
                    <a:pt x="1305190" y="6182948"/>
                  </a:lnTo>
                  <a:lnTo>
                    <a:pt x="1373453" y="6181361"/>
                  </a:lnTo>
                  <a:lnTo>
                    <a:pt x="1433778" y="6173423"/>
                  </a:lnTo>
                  <a:lnTo>
                    <a:pt x="1486165" y="6162311"/>
                  </a:lnTo>
                  <a:lnTo>
                    <a:pt x="1532203" y="6148023"/>
                  </a:lnTo>
                  <a:lnTo>
                    <a:pt x="1573478" y="6132148"/>
                  </a:lnTo>
                  <a:lnTo>
                    <a:pt x="1609990" y="6113098"/>
                  </a:lnTo>
                  <a:lnTo>
                    <a:pt x="1648090" y="6094048"/>
                  </a:lnTo>
                  <a:lnTo>
                    <a:pt x="1686190" y="6074998"/>
                  </a:lnTo>
                  <a:lnTo>
                    <a:pt x="1722703" y="6059123"/>
                  </a:lnTo>
                  <a:lnTo>
                    <a:pt x="1763978" y="6043248"/>
                  </a:lnTo>
                  <a:lnTo>
                    <a:pt x="1810015" y="6027373"/>
                  </a:lnTo>
                  <a:lnTo>
                    <a:pt x="1862403" y="6016261"/>
                  </a:lnTo>
                  <a:lnTo>
                    <a:pt x="1922728" y="6009911"/>
                  </a:lnTo>
                  <a:lnTo>
                    <a:pt x="1990990" y="6006736"/>
                  </a:lnTo>
                  <a:lnTo>
                    <a:pt x="2059253" y="6009911"/>
                  </a:lnTo>
                  <a:lnTo>
                    <a:pt x="2119578" y="6016261"/>
                  </a:lnTo>
                  <a:lnTo>
                    <a:pt x="2171965" y="6027373"/>
                  </a:lnTo>
                  <a:lnTo>
                    <a:pt x="2218003" y="6043248"/>
                  </a:lnTo>
                  <a:lnTo>
                    <a:pt x="2259278" y="6059123"/>
                  </a:lnTo>
                  <a:lnTo>
                    <a:pt x="2295790" y="6074998"/>
                  </a:lnTo>
                  <a:lnTo>
                    <a:pt x="2333890" y="6094048"/>
                  </a:lnTo>
                  <a:lnTo>
                    <a:pt x="2371990" y="6113098"/>
                  </a:lnTo>
                  <a:lnTo>
                    <a:pt x="2408503" y="6132148"/>
                  </a:lnTo>
                  <a:lnTo>
                    <a:pt x="2449778" y="6148023"/>
                  </a:lnTo>
                  <a:lnTo>
                    <a:pt x="2495815" y="6162311"/>
                  </a:lnTo>
                  <a:lnTo>
                    <a:pt x="2548203" y="6173423"/>
                  </a:lnTo>
                  <a:lnTo>
                    <a:pt x="2608528" y="6181361"/>
                  </a:lnTo>
                  <a:lnTo>
                    <a:pt x="2676790" y="6182948"/>
                  </a:lnTo>
                  <a:lnTo>
                    <a:pt x="2745053" y="6181361"/>
                  </a:lnTo>
                  <a:lnTo>
                    <a:pt x="2805378" y="6173423"/>
                  </a:lnTo>
                  <a:lnTo>
                    <a:pt x="2857765" y="6162311"/>
                  </a:lnTo>
                  <a:lnTo>
                    <a:pt x="2903803" y="6148023"/>
                  </a:lnTo>
                  <a:lnTo>
                    <a:pt x="2945078" y="6132148"/>
                  </a:lnTo>
                  <a:lnTo>
                    <a:pt x="2981590" y="6113098"/>
                  </a:lnTo>
                  <a:lnTo>
                    <a:pt x="3019690" y="6094048"/>
                  </a:lnTo>
                  <a:lnTo>
                    <a:pt x="3057790" y="6074998"/>
                  </a:lnTo>
                  <a:lnTo>
                    <a:pt x="3094303" y="6059123"/>
                  </a:lnTo>
                  <a:lnTo>
                    <a:pt x="3135578" y="6043248"/>
                  </a:lnTo>
                  <a:lnTo>
                    <a:pt x="3181615" y="6027373"/>
                  </a:lnTo>
                  <a:lnTo>
                    <a:pt x="3234003" y="6016261"/>
                  </a:lnTo>
                  <a:lnTo>
                    <a:pt x="3294328" y="6009911"/>
                  </a:lnTo>
                  <a:lnTo>
                    <a:pt x="3361003" y="6006736"/>
                  </a:lnTo>
                  <a:lnTo>
                    <a:pt x="3430853" y="6009911"/>
                  </a:lnTo>
                  <a:lnTo>
                    <a:pt x="3491178" y="6016261"/>
                  </a:lnTo>
                  <a:lnTo>
                    <a:pt x="3543565" y="6027373"/>
                  </a:lnTo>
                  <a:lnTo>
                    <a:pt x="3589603" y="6043248"/>
                  </a:lnTo>
                  <a:lnTo>
                    <a:pt x="3630878" y="6059123"/>
                  </a:lnTo>
                  <a:lnTo>
                    <a:pt x="3667390" y="6074998"/>
                  </a:lnTo>
                  <a:lnTo>
                    <a:pt x="3705490" y="6094048"/>
                  </a:lnTo>
                  <a:lnTo>
                    <a:pt x="3743590" y="6113098"/>
                  </a:lnTo>
                  <a:lnTo>
                    <a:pt x="3780103" y="6132148"/>
                  </a:lnTo>
                  <a:lnTo>
                    <a:pt x="3821378" y="6148023"/>
                  </a:lnTo>
                  <a:lnTo>
                    <a:pt x="3867415" y="6162311"/>
                  </a:lnTo>
                  <a:lnTo>
                    <a:pt x="3919803" y="6173423"/>
                  </a:lnTo>
                  <a:lnTo>
                    <a:pt x="3980128" y="6181361"/>
                  </a:lnTo>
                  <a:lnTo>
                    <a:pt x="4048390" y="6182948"/>
                  </a:lnTo>
                  <a:lnTo>
                    <a:pt x="4116653" y="6181361"/>
                  </a:lnTo>
                  <a:lnTo>
                    <a:pt x="4176978" y="6173423"/>
                  </a:lnTo>
                  <a:lnTo>
                    <a:pt x="4229365" y="6162311"/>
                  </a:lnTo>
                  <a:lnTo>
                    <a:pt x="4275403" y="6148023"/>
                  </a:lnTo>
                  <a:lnTo>
                    <a:pt x="4316678" y="6132148"/>
                  </a:lnTo>
                  <a:lnTo>
                    <a:pt x="4353190" y="6113098"/>
                  </a:lnTo>
                  <a:lnTo>
                    <a:pt x="4429390" y="6074998"/>
                  </a:lnTo>
                  <a:lnTo>
                    <a:pt x="4465903" y="6059123"/>
                  </a:lnTo>
                  <a:lnTo>
                    <a:pt x="4507178" y="6043248"/>
                  </a:lnTo>
                  <a:lnTo>
                    <a:pt x="4553217" y="6027373"/>
                  </a:lnTo>
                  <a:lnTo>
                    <a:pt x="4605603" y="6016261"/>
                  </a:lnTo>
                  <a:lnTo>
                    <a:pt x="4665929" y="6009911"/>
                  </a:lnTo>
                  <a:lnTo>
                    <a:pt x="4734190" y="6006736"/>
                  </a:lnTo>
                  <a:lnTo>
                    <a:pt x="4802454" y="6009911"/>
                  </a:lnTo>
                  <a:lnTo>
                    <a:pt x="4862778" y="6016261"/>
                  </a:lnTo>
                  <a:lnTo>
                    <a:pt x="4915166" y="6027373"/>
                  </a:lnTo>
                  <a:lnTo>
                    <a:pt x="4961203" y="6043248"/>
                  </a:lnTo>
                  <a:lnTo>
                    <a:pt x="5002479" y="6059123"/>
                  </a:lnTo>
                  <a:lnTo>
                    <a:pt x="5038990" y="6074998"/>
                  </a:lnTo>
                  <a:lnTo>
                    <a:pt x="5077092" y="6094048"/>
                  </a:lnTo>
                  <a:lnTo>
                    <a:pt x="5115191" y="6113098"/>
                  </a:lnTo>
                  <a:lnTo>
                    <a:pt x="5151703" y="6132148"/>
                  </a:lnTo>
                  <a:lnTo>
                    <a:pt x="5192979" y="6148023"/>
                  </a:lnTo>
                  <a:lnTo>
                    <a:pt x="5239015" y="6162311"/>
                  </a:lnTo>
                  <a:lnTo>
                    <a:pt x="5291402" y="6173423"/>
                  </a:lnTo>
                  <a:lnTo>
                    <a:pt x="5351728" y="6181361"/>
                  </a:lnTo>
                  <a:lnTo>
                    <a:pt x="5410200" y="6182721"/>
                  </a:lnTo>
                  <a:lnTo>
                    <a:pt x="5468672" y="6181361"/>
                  </a:lnTo>
                  <a:lnTo>
                    <a:pt x="5528997" y="6173423"/>
                  </a:lnTo>
                  <a:lnTo>
                    <a:pt x="5581384" y="6162311"/>
                  </a:lnTo>
                  <a:lnTo>
                    <a:pt x="5627422" y="6148023"/>
                  </a:lnTo>
                  <a:lnTo>
                    <a:pt x="5668697" y="6132148"/>
                  </a:lnTo>
                  <a:lnTo>
                    <a:pt x="5705211" y="6113098"/>
                  </a:lnTo>
                  <a:lnTo>
                    <a:pt x="5743309" y="6094048"/>
                  </a:lnTo>
                  <a:lnTo>
                    <a:pt x="5781409" y="6074998"/>
                  </a:lnTo>
                  <a:lnTo>
                    <a:pt x="5817922" y="6059123"/>
                  </a:lnTo>
                  <a:lnTo>
                    <a:pt x="5859197" y="6043248"/>
                  </a:lnTo>
                  <a:lnTo>
                    <a:pt x="5905235" y="6027373"/>
                  </a:lnTo>
                  <a:lnTo>
                    <a:pt x="5957622" y="6016261"/>
                  </a:lnTo>
                  <a:lnTo>
                    <a:pt x="6017949" y="6009911"/>
                  </a:lnTo>
                  <a:lnTo>
                    <a:pt x="6086211" y="6006736"/>
                  </a:lnTo>
                  <a:lnTo>
                    <a:pt x="6096000" y="6007191"/>
                  </a:lnTo>
                  <a:lnTo>
                    <a:pt x="6105790" y="6006736"/>
                  </a:lnTo>
                  <a:lnTo>
                    <a:pt x="6174053" y="6009911"/>
                  </a:lnTo>
                  <a:lnTo>
                    <a:pt x="6234378" y="6016261"/>
                  </a:lnTo>
                  <a:lnTo>
                    <a:pt x="6286765" y="6027373"/>
                  </a:lnTo>
                  <a:lnTo>
                    <a:pt x="6332803" y="6043248"/>
                  </a:lnTo>
                  <a:lnTo>
                    <a:pt x="6374078" y="6059123"/>
                  </a:lnTo>
                  <a:lnTo>
                    <a:pt x="6410590" y="6074998"/>
                  </a:lnTo>
                  <a:lnTo>
                    <a:pt x="6448690" y="6094048"/>
                  </a:lnTo>
                  <a:lnTo>
                    <a:pt x="6486790" y="6113098"/>
                  </a:lnTo>
                  <a:lnTo>
                    <a:pt x="6523303" y="6132148"/>
                  </a:lnTo>
                  <a:lnTo>
                    <a:pt x="6564578" y="6148023"/>
                  </a:lnTo>
                  <a:lnTo>
                    <a:pt x="6610615" y="6162311"/>
                  </a:lnTo>
                  <a:lnTo>
                    <a:pt x="6663003" y="6173423"/>
                  </a:lnTo>
                  <a:lnTo>
                    <a:pt x="6723328" y="6181361"/>
                  </a:lnTo>
                  <a:lnTo>
                    <a:pt x="6781800" y="6182721"/>
                  </a:lnTo>
                  <a:lnTo>
                    <a:pt x="6840272" y="6181361"/>
                  </a:lnTo>
                  <a:lnTo>
                    <a:pt x="6900597" y="6173423"/>
                  </a:lnTo>
                  <a:lnTo>
                    <a:pt x="6952984" y="6162311"/>
                  </a:lnTo>
                  <a:lnTo>
                    <a:pt x="6999022" y="6148023"/>
                  </a:lnTo>
                  <a:lnTo>
                    <a:pt x="7040297" y="6132148"/>
                  </a:lnTo>
                  <a:lnTo>
                    <a:pt x="7076809" y="6113098"/>
                  </a:lnTo>
                  <a:lnTo>
                    <a:pt x="7114909" y="6094048"/>
                  </a:lnTo>
                  <a:lnTo>
                    <a:pt x="7153009" y="6074998"/>
                  </a:lnTo>
                  <a:lnTo>
                    <a:pt x="7189522" y="6059123"/>
                  </a:lnTo>
                  <a:lnTo>
                    <a:pt x="7230797" y="6043248"/>
                  </a:lnTo>
                  <a:lnTo>
                    <a:pt x="7276834" y="6027373"/>
                  </a:lnTo>
                  <a:lnTo>
                    <a:pt x="7329222" y="6016261"/>
                  </a:lnTo>
                  <a:lnTo>
                    <a:pt x="7389547" y="6009911"/>
                  </a:lnTo>
                  <a:lnTo>
                    <a:pt x="7457809" y="6006736"/>
                  </a:lnTo>
                  <a:lnTo>
                    <a:pt x="7526072" y="6009911"/>
                  </a:lnTo>
                  <a:lnTo>
                    <a:pt x="7586397" y="6016261"/>
                  </a:lnTo>
                  <a:lnTo>
                    <a:pt x="7638784" y="6027373"/>
                  </a:lnTo>
                  <a:lnTo>
                    <a:pt x="7684822" y="6043248"/>
                  </a:lnTo>
                  <a:lnTo>
                    <a:pt x="7726097" y="6059123"/>
                  </a:lnTo>
                  <a:lnTo>
                    <a:pt x="7762609" y="6074998"/>
                  </a:lnTo>
                  <a:lnTo>
                    <a:pt x="7800709" y="6094048"/>
                  </a:lnTo>
                  <a:lnTo>
                    <a:pt x="7838809" y="6113098"/>
                  </a:lnTo>
                  <a:lnTo>
                    <a:pt x="7875322" y="6132148"/>
                  </a:lnTo>
                  <a:lnTo>
                    <a:pt x="7916597" y="6148023"/>
                  </a:lnTo>
                  <a:lnTo>
                    <a:pt x="7962634" y="6162311"/>
                  </a:lnTo>
                  <a:lnTo>
                    <a:pt x="8015022" y="6173423"/>
                  </a:lnTo>
                  <a:lnTo>
                    <a:pt x="8075347" y="6181361"/>
                  </a:lnTo>
                  <a:lnTo>
                    <a:pt x="8143609" y="6182948"/>
                  </a:lnTo>
                  <a:lnTo>
                    <a:pt x="8211872" y="6181361"/>
                  </a:lnTo>
                  <a:lnTo>
                    <a:pt x="8272197" y="6173423"/>
                  </a:lnTo>
                  <a:lnTo>
                    <a:pt x="8324584" y="6162311"/>
                  </a:lnTo>
                  <a:lnTo>
                    <a:pt x="8370622" y="6148023"/>
                  </a:lnTo>
                  <a:lnTo>
                    <a:pt x="8411897" y="6132148"/>
                  </a:lnTo>
                  <a:lnTo>
                    <a:pt x="8448409" y="6113098"/>
                  </a:lnTo>
                  <a:lnTo>
                    <a:pt x="8486509" y="6094048"/>
                  </a:lnTo>
                  <a:lnTo>
                    <a:pt x="8524609" y="6074998"/>
                  </a:lnTo>
                  <a:lnTo>
                    <a:pt x="8561121" y="6059123"/>
                  </a:lnTo>
                  <a:lnTo>
                    <a:pt x="8602397" y="6043248"/>
                  </a:lnTo>
                  <a:lnTo>
                    <a:pt x="8648433" y="6027373"/>
                  </a:lnTo>
                  <a:lnTo>
                    <a:pt x="8700821" y="6016261"/>
                  </a:lnTo>
                  <a:lnTo>
                    <a:pt x="8761147" y="6009911"/>
                  </a:lnTo>
                  <a:lnTo>
                    <a:pt x="8827821" y="6006736"/>
                  </a:lnTo>
                  <a:lnTo>
                    <a:pt x="8897671" y="6009911"/>
                  </a:lnTo>
                  <a:lnTo>
                    <a:pt x="8957997" y="6016261"/>
                  </a:lnTo>
                  <a:lnTo>
                    <a:pt x="9010383" y="6027373"/>
                  </a:lnTo>
                  <a:lnTo>
                    <a:pt x="9056421" y="6043248"/>
                  </a:lnTo>
                  <a:lnTo>
                    <a:pt x="9097697" y="6059123"/>
                  </a:lnTo>
                  <a:lnTo>
                    <a:pt x="9134209" y="6074998"/>
                  </a:lnTo>
                  <a:lnTo>
                    <a:pt x="9172309" y="6094048"/>
                  </a:lnTo>
                  <a:lnTo>
                    <a:pt x="9210409" y="6113098"/>
                  </a:lnTo>
                  <a:lnTo>
                    <a:pt x="9246921" y="6132148"/>
                  </a:lnTo>
                  <a:lnTo>
                    <a:pt x="9288197" y="6148023"/>
                  </a:lnTo>
                  <a:lnTo>
                    <a:pt x="9334233" y="6162311"/>
                  </a:lnTo>
                  <a:lnTo>
                    <a:pt x="9386621" y="6173423"/>
                  </a:lnTo>
                  <a:lnTo>
                    <a:pt x="9446947" y="6181361"/>
                  </a:lnTo>
                  <a:lnTo>
                    <a:pt x="9515209" y="6182948"/>
                  </a:lnTo>
                  <a:lnTo>
                    <a:pt x="9583471" y="6181361"/>
                  </a:lnTo>
                  <a:lnTo>
                    <a:pt x="9643797" y="6173423"/>
                  </a:lnTo>
                  <a:lnTo>
                    <a:pt x="9696183" y="6162311"/>
                  </a:lnTo>
                  <a:lnTo>
                    <a:pt x="9742221" y="6148023"/>
                  </a:lnTo>
                  <a:lnTo>
                    <a:pt x="9783497" y="6132148"/>
                  </a:lnTo>
                  <a:lnTo>
                    <a:pt x="9820009" y="6113098"/>
                  </a:lnTo>
                  <a:lnTo>
                    <a:pt x="9896209" y="6074998"/>
                  </a:lnTo>
                  <a:lnTo>
                    <a:pt x="9932721" y="6059123"/>
                  </a:lnTo>
                  <a:lnTo>
                    <a:pt x="9973997" y="6043248"/>
                  </a:lnTo>
                  <a:lnTo>
                    <a:pt x="10020033" y="6027373"/>
                  </a:lnTo>
                  <a:lnTo>
                    <a:pt x="10072421" y="6016261"/>
                  </a:lnTo>
                  <a:lnTo>
                    <a:pt x="10132747" y="6009911"/>
                  </a:lnTo>
                  <a:lnTo>
                    <a:pt x="10201009" y="6006736"/>
                  </a:lnTo>
                  <a:lnTo>
                    <a:pt x="10269271" y="6009911"/>
                  </a:lnTo>
                  <a:lnTo>
                    <a:pt x="10329597" y="6016261"/>
                  </a:lnTo>
                  <a:lnTo>
                    <a:pt x="10381983" y="6027373"/>
                  </a:lnTo>
                  <a:lnTo>
                    <a:pt x="10428021" y="6043248"/>
                  </a:lnTo>
                  <a:lnTo>
                    <a:pt x="10469297" y="6059123"/>
                  </a:lnTo>
                  <a:lnTo>
                    <a:pt x="10505809" y="6074998"/>
                  </a:lnTo>
                  <a:lnTo>
                    <a:pt x="10543909" y="6094048"/>
                  </a:lnTo>
                  <a:lnTo>
                    <a:pt x="10582009" y="6113098"/>
                  </a:lnTo>
                  <a:lnTo>
                    <a:pt x="10618521" y="6132148"/>
                  </a:lnTo>
                  <a:lnTo>
                    <a:pt x="10659797" y="6148023"/>
                  </a:lnTo>
                  <a:lnTo>
                    <a:pt x="10705833" y="6162311"/>
                  </a:lnTo>
                  <a:lnTo>
                    <a:pt x="10758221" y="6173423"/>
                  </a:lnTo>
                  <a:lnTo>
                    <a:pt x="10818547" y="6181361"/>
                  </a:lnTo>
                  <a:lnTo>
                    <a:pt x="10886809" y="6182948"/>
                  </a:lnTo>
                  <a:lnTo>
                    <a:pt x="10955071" y="6181361"/>
                  </a:lnTo>
                  <a:lnTo>
                    <a:pt x="11015397" y="6173423"/>
                  </a:lnTo>
                  <a:lnTo>
                    <a:pt x="11067783" y="6162311"/>
                  </a:lnTo>
                  <a:lnTo>
                    <a:pt x="11113821" y="6148023"/>
                  </a:lnTo>
                  <a:lnTo>
                    <a:pt x="11155097" y="6132148"/>
                  </a:lnTo>
                  <a:lnTo>
                    <a:pt x="11191609" y="6113098"/>
                  </a:lnTo>
                  <a:lnTo>
                    <a:pt x="11229709" y="6094048"/>
                  </a:lnTo>
                  <a:lnTo>
                    <a:pt x="11267809" y="6074998"/>
                  </a:lnTo>
                  <a:lnTo>
                    <a:pt x="11304321" y="6059123"/>
                  </a:lnTo>
                  <a:lnTo>
                    <a:pt x="11345597" y="6043248"/>
                  </a:lnTo>
                  <a:lnTo>
                    <a:pt x="11391633" y="6027373"/>
                  </a:lnTo>
                  <a:lnTo>
                    <a:pt x="11444021" y="6016261"/>
                  </a:lnTo>
                  <a:lnTo>
                    <a:pt x="11504347" y="6009911"/>
                  </a:lnTo>
                  <a:lnTo>
                    <a:pt x="11572609" y="6006736"/>
                  </a:lnTo>
                  <a:lnTo>
                    <a:pt x="11640871" y="6009911"/>
                  </a:lnTo>
                  <a:lnTo>
                    <a:pt x="11701197" y="6016261"/>
                  </a:lnTo>
                  <a:lnTo>
                    <a:pt x="11753583" y="6027373"/>
                  </a:lnTo>
                  <a:lnTo>
                    <a:pt x="11799621" y="6043248"/>
                  </a:lnTo>
                  <a:lnTo>
                    <a:pt x="11840897" y="6059123"/>
                  </a:lnTo>
                  <a:lnTo>
                    <a:pt x="11877409" y="6074998"/>
                  </a:lnTo>
                  <a:lnTo>
                    <a:pt x="11915509" y="6094048"/>
                  </a:lnTo>
                  <a:lnTo>
                    <a:pt x="11953609" y="6113098"/>
                  </a:lnTo>
                  <a:lnTo>
                    <a:pt x="11990121" y="6132148"/>
                  </a:lnTo>
                  <a:lnTo>
                    <a:pt x="12031397" y="6148023"/>
                  </a:lnTo>
                  <a:lnTo>
                    <a:pt x="12077433" y="6162311"/>
                  </a:lnTo>
                  <a:lnTo>
                    <a:pt x="12129821" y="6173424"/>
                  </a:lnTo>
                  <a:lnTo>
                    <a:pt x="12190147" y="6181361"/>
                  </a:lnTo>
                  <a:lnTo>
                    <a:pt x="12191997" y="6181404"/>
                  </a:lnTo>
                  <a:lnTo>
                    <a:pt x="12191997" y="6858000"/>
                  </a:lnTo>
                  <a:lnTo>
                    <a:pt x="1" y="6858000"/>
                  </a:lnTo>
                  <a:lnTo>
                    <a:pt x="1" y="6551875"/>
                  </a:lnTo>
                  <a:lnTo>
                    <a:pt x="0" y="6551875"/>
                  </a:lnTo>
                  <a:close/>
                </a:path>
              </a:pathLst>
            </a:custGeom>
            <a:solidFill>
              <a:srgbClr val="FFFFFF"/>
            </a:solidFill>
            <a:ln w="0">
              <a:noFill/>
              <a:prstDash val="solid"/>
              <a:round/>
              <a:headEnd/>
              <a:tailEnd/>
            </a:ln>
          </p:spPr>
          <p:txBody>
            <a:bodyPr wrap="square" rtlCol="0" anchor="ctr">
              <a:noAutofit/>
            </a:bodyPr>
            <a:lstStyle/>
            <a:p>
              <a:pPr algn="ctr" defTabSz="457200"/>
              <a:endParaRPr lang="en-US" dirty="0">
                <a:solidFill>
                  <a:schemeClr val="tx1"/>
                </a:solidFill>
              </a:endParaRPr>
            </a:p>
          </p:txBody>
        </p:sp>
        <p:sp>
          <p:nvSpPr>
            <p:cNvPr id="16" name="Freeform: Shape 15">
              <a:extLst>
                <a:ext uri="{FF2B5EF4-FFF2-40B4-BE49-F238E27FC236}">
                  <a16:creationId xmlns:a16="http://schemas.microsoft.com/office/drawing/2014/main" id="{66B0E24D-4C3D-410C-95F7-CDEB795762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0" y="0"/>
              <a:ext cx="12191999" cy="6858000"/>
            </a:xfrm>
            <a:custGeom>
              <a:avLst/>
              <a:gdLst>
                <a:gd name="connsiteX0" fmla="*/ 12191997 w 12191999"/>
                <a:gd name="connsiteY0" fmla="*/ 0 h 6858000"/>
                <a:gd name="connsiteX1" fmla="*/ 12191999 w 12191999"/>
                <a:gd name="connsiteY1" fmla="*/ 0 h 6858000"/>
                <a:gd name="connsiteX2" fmla="*/ 12191999 w 12191999"/>
                <a:gd name="connsiteY2" fmla="*/ 6181404 h 6858000"/>
                <a:gd name="connsiteX3" fmla="*/ 12191997 w 12191999"/>
                <a:gd name="connsiteY3" fmla="*/ 6181404 h 6858000"/>
                <a:gd name="connsiteX4" fmla="*/ 0 w 12191999"/>
                <a:gd name="connsiteY4" fmla="*/ 0 h 6858000"/>
                <a:gd name="connsiteX5" fmla="*/ 1 w 12191999"/>
                <a:gd name="connsiteY5" fmla="*/ 0 h 6858000"/>
                <a:gd name="connsiteX6" fmla="*/ 1 w 12191999"/>
                <a:gd name="connsiteY6" fmla="*/ 6181404 h 6858000"/>
                <a:gd name="connsiteX7" fmla="*/ 1853 w 12191999"/>
                <a:gd name="connsiteY7" fmla="*/ 6181361 h 6858000"/>
                <a:gd name="connsiteX8" fmla="*/ 62178 w 12191999"/>
                <a:gd name="connsiteY8" fmla="*/ 6173423 h 6858000"/>
                <a:gd name="connsiteX9" fmla="*/ 114565 w 12191999"/>
                <a:gd name="connsiteY9" fmla="*/ 6162311 h 6858000"/>
                <a:gd name="connsiteX10" fmla="*/ 160603 w 12191999"/>
                <a:gd name="connsiteY10" fmla="*/ 6148023 h 6858000"/>
                <a:gd name="connsiteX11" fmla="*/ 201878 w 12191999"/>
                <a:gd name="connsiteY11" fmla="*/ 6132148 h 6858000"/>
                <a:gd name="connsiteX12" fmla="*/ 238390 w 12191999"/>
                <a:gd name="connsiteY12" fmla="*/ 6113098 h 6858000"/>
                <a:gd name="connsiteX13" fmla="*/ 276490 w 12191999"/>
                <a:gd name="connsiteY13" fmla="*/ 6094048 h 6858000"/>
                <a:gd name="connsiteX14" fmla="*/ 314590 w 12191999"/>
                <a:gd name="connsiteY14" fmla="*/ 6074998 h 6858000"/>
                <a:gd name="connsiteX15" fmla="*/ 351103 w 12191999"/>
                <a:gd name="connsiteY15" fmla="*/ 6059123 h 6858000"/>
                <a:gd name="connsiteX16" fmla="*/ 392378 w 12191999"/>
                <a:gd name="connsiteY16" fmla="*/ 6043248 h 6858000"/>
                <a:gd name="connsiteX17" fmla="*/ 438415 w 12191999"/>
                <a:gd name="connsiteY17" fmla="*/ 6027373 h 6858000"/>
                <a:gd name="connsiteX18" fmla="*/ 490803 w 12191999"/>
                <a:gd name="connsiteY18" fmla="*/ 6016261 h 6858000"/>
                <a:gd name="connsiteX19" fmla="*/ 551128 w 12191999"/>
                <a:gd name="connsiteY19" fmla="*/ 6009911 h 6858000"/>
                <a:gd name="connsiteX20" fmla="*/ 619390 w 12191999"/>
                <a:gd name="connsiteY20" fmla="*/ 6006736 h 6858000"/>
                <a:gd name="connsiteX21" fmla="*/ 687653 w 12191999"/>
                <a:gd name="connsiteY21" fmla="*/ 6009911 h 6858000"/>
                <a:gd name="connsiteX22" fmla="*/ 747978 w 12191999"/>
                <a:gd name="connsiteY22" fmla="*/ 6016261 h 6858000"/>
                <a:gd name="connsiteX23" fmla="*/ 800365 w 12191999"/>
                <a:gd name="connsiteY23" fmla="*/ 6027373 h 6858000"/>
                <a:gd name="connsiteX24" fmla="*/ 846403 w 12191999"/>
                <a:gd name="connsiteY24" fmla="*/ 6043248 h 6858000"/>
                <a:gd name="connsiteX25" fmla="*/ 887678 w 12191999"/>
                <a:gd name="connsiteY25" fmla="*/ 6059123 h 6858000"/>
                <a:gd name="connsiteX26" fmla="*/ 924190 w 12191999"/>
                <a:gd name="connsiteY26" fmla="*/ 6074998 h 6858000"/>
                <a:gd name="connsiteX27" fmla="*/ 962290 w 12191999"/>
                <a:gd name="connsiteY27" fmla="*/ 6094048 h 6858000"/>
                <a:gd name="connsiteX28" fmla="*/ 1000390 w 12191999"/>
                <a:gd name="connsiteY28" fmla="*/ 6113098 h 6858000"/>
                <a:gd name="connsiteX29" fmla="*/ 1036903 w 12191999"/>
                <a:gd name="connsiteY29" fmla="*/ 6132148 h 6858000"/>
                <a:gd name="connsiteX30" fmla="*/ 1078178 w 12191999"/>
                <a:gd name="connsiteY30" fmla="*/ 6148023 h 6858000"/>
                <a:gd name="connsiteX31" fmla="*/ 1124215 w 12191999"/>
                <a:gd name="connsiteY31" fmla="*/ 6162311 h 6858000"/>
                <a:gd name="connsiteX32" fmla="*/ 1176603 w 12191999"/>
                <a:gd name="connsiteY32" fmla="*/ 6173423 h 6858000"/>
                <a:gd name="connsiteX33" fmla="*/ 1236928 w 12191999"/>
                <a:gd name="connsiteY33" fmla="*/ 6181361 h 6858000"/>
                <a:gd name="connsiteX34" fmla="*/ 1305190 w 12191999"/>
                <a:gd name="connsiteY34" fmla="*/ 6182948 h 6858000"/>
                <a:gd name="connsiteX35" fmla="*/ 1373453 w 12191999"/>
                <a:gd name="connsiteY35" fmla="*/ 6181361 h 6858000"/>
                <a:gd name="connsiteX36" fmla="*/ 1433778 w 12191999"/>
                <a:gd name="connsiteY36" fmla="*/ 6173423 h 6858000"/>
                <a:gd name="connsiteX37" fmla="*/ 1486165 w 12191999"/>
                <a:gd name="connsiteY37" fmla="*/ 6162311 h 6858000"/>
                <a:gd name="connsiteX38" fmla="*/ 1532203 w 12191999"/>
                <a:gd name="connsiteY38" fmla="*/ 6148023 h 6858000"/>
                <a:gd name="connsiteX39" fmla="*/ 1573478 w 12191999"/>
                <a:gd name="connsiteY39" fmla="*/ 6132148 h 6858000"/>
                <a:gd name="connsiteX40" fmla="*/ 1609990 w 12191999"/>
                <a:gd name="connsiteY40" fmla="*/ 6113098 h 6858000"/>
                <a:gd name="connsiteX41" fmla="*/ 1648090 w 12191999"/>
                <a:gd name="connsiteY41" fmla="*/ 6094048 h 6858000"/>
                <a:gd name="connsiteX42" fmla="*/ 1686190 w 12191999"/>
                <a:gd name="connsiteY42" fmla="*/ 6074998 h 6858000"/>
                <a:gd name="connsiteX43" fmla="*/ 1722703 w 12191999"/>
                <a:gd name="connsiteY43" fmla="*/ 6059123 h 6858000"/>
                <a:gd name="connsiteX44" fmla="*/ 1763978 w 12191999"/>
                <a:gd name="connsiteY44" fmla="*/ 6043248 h 6858000"/>
                <a:gd name="connsiteX45" fmla="*/ 1810015 w 12191999"/>
                <a:gd name="connsiteY45" fmla="*/ 6027373 h 6858000"/>
                <a:gd name="connsiteX46" fmla="*/ 1862403 w 12191999"/>
                <a:gd name="connsiteY46" fmla="*/ 6016261 h 6858000"/>
                <a:gd name="connsiteX47" fmla="*/ 1922728 w 12191999"/>
                <a:gd name="connsiteY47" fmla="*/ 6009911 h 6858000"/>
                <a:gd name="connsiteX48" fmla="*/ 1990990 w 12191999"/>
                <a:gd name="connsiteY48" fmla="*/ 6006736 h 6858000"/>
                <a:gd name="connsiteX49" fmla="*/ 2059253 w 12191999"/>
                <a:gd name="connsiteY49" fmla="*/ 6009911 h 6858000"/>
                <a:gd name="connsiteX50" fmla="*/ 2119578 w 12191999"/>
                <a:gd name="connsiteY50" fmla="*/ 6016261 h 6858000"/>
                <a:gd name="connsiteX51" fmla="*/ 2171965 w 12191999"/>
                <a:gd name="connsiteY51" fmla="*/ 6027373 h 6858000"/>
                <a:gd name="connsiteX52" fmla="*/ 2218003 w 12191999"/>
                <a:gd name="connsiteY52" fmla="*/ 6043248 h 6858000"/>
                <a:gd name="connsiteX53" fmla="*/ 2259278 w 12191999"/>
                <a:gd name="connsiteY53" fmla="*/ 6059123 h 6858000"/>
                <a:gd name="connsiteX54" fmla="*/ 2295790 w 12191999"/>
                <a:gd name="connsiteY54" fmla="*/ 6074998 h 6858000"/>
                <a:gd name="connsiteX55" fmla="*/ 2333890 w 12191999"/>
                <a:gd name="connsiteY55" fmla="*/ 6094048 h 6858000"/>
                <a:gd name="connsiteX56" fmla="*/ 2371990 w 12191999"/>
                <a:gd name="connsiteY56" fmla="*/ 6113098 h 6858000"/>
                <a:gd name="connsiteX57" fmla="*/ 2408503 w 12191999"/>
                <a:gd name="connsiteY57" fmla="*/ 6132148 h 6858000"/>
                <a:gd name="connsiteX58" fmla="*/ 2449778 w 12191999"/>
                <a:gd name="connsiteY58" fmla="*/ 6148023 h 6858000"/>
                <a:gd name="connsiteX59" fmla="*/ 2495815 w 12191999"/>
                <a:gd name="connsiteY59" fmla="*/ 6162311 h 6858000"/>
                <a:gd name="connsiteX60" fmla="*/ 2548203 w 12191999"/>
                <a:gd name="connsiteY60" fmla="*/ 6173423 h 6858000"/>
                <a:gd name="connsiteX61" fmla="*/ 2608528 w 12191999"/>
                <a:gd name="connsiteY61" fmla="*/ 6181361 h 6858000"/>
                <a:gd name="connsiteX62" fmla="*/ 2676790 w 12191999"/>
                <a:gd name="connsiteY62" fmla="*/ 6182948 h 6858000"/>
                <a:gd name="connsiteX63" fmla="*/ 2745053 w 12191999"/>
                <a:gd name="connsiteY63" fmla="*/ 6181361 h 6858000"/>
                <a:gd name="connsiteX64" fmla="*/ 2805378 w 12191999"/>
                <a:gd name="connsiteY64" fmla="*/ 6173423 h 6858000"/>
                <a:gd name="connsiteX65" fmla="*/ 2857765 w 12191999"/>
                <a:gd name="connsiteY65" fmla="*/ 6162311 h 6858000"/>
                <a:gd name="connsiteX66" fmla="*/ 2903803 w 12191999"/>
                <a:gd name="connsiteY66" fmla="*/ 6148023 h 6858000"/>
                <a:gd name="connsiteX67" fmla="*/ 2945078 w 12191999"/>
                <a:gd name="connsiteY67" fmla="*/ 6132148 h 6858000"/>
                <a:gd name="connsiteX68" fmla="*/ 2981590 w 12191999"/>
                <a:gd name="connsiteY68" fmla="*/ 6113098 h 6858000"/>
                <a:gd name="connsiteX69" fmla="*/ 3019690 w 12191999"/>
                <a:gd name="connsiteY69" fmla="*/ 6094048 h 6858000"/>
                <a:gd name="connsiteX70" fmla="*/ 3057790 w 12191999"/>
                <a:gd name="connsiteY70" fmla="*/ 6074998 h 6858000"/>
                <a:gd name="connsiteX71" fmla="*/ 3094303 w 12191999"/>
                <a:gd name="connsiteY71" fmla="*/ 6059123 h 6858000"/>
                <a:gd name="connsiteX72" fmla="*/ 3135578 w 12191999"/>
                <a:gd name="connsiteY72" fmla="*/ 6043248 h 6858000"/>
                <a:gd name="connsiteX73" fmla="*/ 3181615 w 12191999"/>
                <a:gd name="connsiteY73" fmla="*/ 6027373 h 6858000"/>
                <a:gd name="connsiteX74" fmla="*/ 3234003 w 12191999"/>
                <a:gd name="connsiteY74" fmla="*/ 6016261 h 6858000"/>
                <a:gd name="connsiteX75" fmla="*/ 3294328 w 12191999"/>
                <a:gd name="connsiteY75" fmla="*/ 6009911 h 6858000"/>
                <a:gd name="connsiteX76" fmla="*/ 3361003 w 12191999"/>
                <a:gd name="connsiteY76" fmla="*/ 6006736 h 6858000"/>
                <a:gd name="connsiteX77" fmla="*/ 3430853 w 12191999"/>
                <a:gd name="connsiteY77" fmla="*/ 6009911 h 6858000"/>
                <a:gd name="connsiteX78" fmla="*/ 3491178 w 12191999"/>
                <a:gd name="connsiteY78" fmla="*/ 6016261 h 6858000"/>
                <a:gd name="connsiteX79" fmla="*/ 3543565 w 12191999"/>
                <a:gd name="connsiteY79" fmla="*/ 6027373 h 6858000"/>
                <a:gd name="connsiteX80" fmla="*/ 3589603 w 12191999"/>
                <a:gd name="connsiteY80" fmla="*/ 6043248 h 6858000"/>
                <a:gd name="connsiteX81" fmla="*/ 3630878 w 12191999"/>
                <a:gd name="connsiteY81" fmla="*/ 6059123 h 6858000"/>
                <a:gd name="connsiteX82" fmla="*/ 3667390 w 12191999"/>
                <a:gd name="connsiteY82" fmla="*/ 6074998 h 6858000"/>
                <a:gd name="connsiteX83" fmla="*/ 3705490 w 12191999"/>
                <a:gd name="connsiteY83" fmla="*/ 6094048 h 6858000"/>
                <a:gd name="connsiteX84" fmla="*/ 3743590 w 12191999"/>
                <a:gd name="connsiteY84" fmla="*/ 6113098 h 6858000"/>
                <a:gd name="connsiteX85" fmla="*/ 3780103 w 12191999"/>
                <a:gd name="connsiteY85" fmla="*/ 6132148 h 6858000"/>
                <a:gd name="connsiteX86" fmla="*/ 3821378 w 12191999"/>
                <a:gd name="connsiteY86" fmla="*/ 6148023 h 6858000"/>
                <a:gd name="connsiteX87" fmla="*/ 3867415 w 12191999"/>
                <a:gd name="connsiteY87" fmla="*/ 6162311 h 6858000"/>
                <a:gd name="connsiteX88" fmla="*/ 3919803 w 12191999"/>
                <a:gd name="connsiteY88" fmla="*/ 6173423 h 6858000"/>
                <a:gd name="connsiteX89" fmla="*/ 3980128 w 12191999"/>
                <a:gd name="connsiteY89" fmla="*/ 6181361 h 6858000"/>
                <a:gd name="connsiteX90" fmla="*/ 4048390 w 12191999"/>
                <a:gd name="connsiteY90" fmla="*/ 6182948 h 6858000"/>
                <a:gd name="connsiteX91" fmla="*/ 4116653 w 12191999"/>
                <a:gd name="connsiteY91" fmla="*/ 6181361 h 6858000"/>
                <a:gd name="connsiteX92" fmla="*/ 4176978 w 12191999"/>
                <a:gd name="connsiteY92" fmla="*/ 6173423 h 6858000"/>
                <a:gd name="connsiteX93" fmla="*/ 4229365 w 12191999"/>
                <a:gd name="connsiteY93" fmla="*/ 6162311 h 6858000"/>
                <a:gd name="connsiteX94" fmla="*/ 4275403 w 12191999"/>
                <a:gd name="connsiteY94" fmla="*/ 6148023 h 6858000"/>
                <a:gd name="connsiteX95" fmla="*/ 4316678 w 12191999"/>
                <a:gd name="connsiteY95" fmla="*/ 6132148 h 6858000"/>
                <a:gd name="connsiteX96" fmla="*/ 4353190 w 12191999"/>
                <a:gd name="connsiteY96" fmla="*/ 6113098 h 6858000"/>
                <a:gd name="connsiteX97" fmla="*/ 4429390 w 12191999"/>
                <a:gd name="connsiteY97" fmla="*/ 6074998 h 6858000"/>
                <a:gd name="connsiteX98" fmla="*/ 4465903 w 12191999"/>
                <a:gd name="connsiteY98" fmla="*/ 6059123 h 6858000"/>
                <a:gd name="connsiteX99" fmla="*/ 4507178 w 12191999"/>
                <a:gd name="connsiteY99" fmla="*/ 6043248 h 6858000"/>
                <a:gd name="connsiteX100" fmla="*/ 4553217 w 12191999"/>
                <a:gd name="connsiteY100" fmla="*/ 6027373 h 6858000"/>
                <a:gd name="connsiteX101" fmla="*/ 4605603 w 12191999"/>
                <a:gd name="connsiteY101" fmla="*/ 6016261 h 6858000"/>
                <a:gd name="connsiteX102" fmla="*/ 4665929 w 12191999"/>
                <a:gd name="connsiteY102" fmla="*/ 6009911 h 6858000"/>
                <a:gd name="connsiteX103" fmla="*/ 4734190 w 12191999"/>
                <a:gd name="connsiteY103" fmla="*/ 6006736 h 6858000"/>
                <a:gd name="connsiteX104" fmla="*/ 4802454 w 12191999"/>
                <a:gd name="connsiteY104" fmla="*/ 6009911 h 6858000"/>
                <a:gd name="connsiteX105" fmla="*/ 4862778 w 12191999"/>
                <a:gd name="connsiteY105" fmla="*/ 6016261 h 6858000"/>
                <a:gd name="connsiteX106" fmla="*/ 4915166 w 12191999"/>
                <a:gd name="connsiteY106" fmla="*/ 6027373 h 6858000"/>
                <a:gd name="connsiteX107" fmla="*/ 4961203 w 12191999"/>
                <a:gd name="connsiteY107" fmla="*/ 6043248 h 6858000"/>
                <a:gd name="connsiteX108" fmla="*/ 5002479 w 12191999"/>
                <a:gd name="connsiteY108" fmla="*/ 6059123 h 6858000"/>
                <a:gd name="connsiteX109" fmla="*/ 5038990 w 12191999"/>
                <a:gd name="connsiteY109" fmla="*/ 6074998 h 6858000"/>
                <a:gd name="connsiteX110" fmla="*/ 5077092 w 12191999"/>
                <a:gd name="connsiteY110" fmla="*/ 6094048 h 6858000"/>
                <a:gd name="connsiteX111" fmla="*/ 5115191 w 12191999"/>
                <a:gd name="connsiteY111" fmla="*/ 6113098 h 6858000"/>
                <a:gd name="connsiteX112" fmla="*/ 5151703 w 12191999"/>
                <a:gd name="connsiteY112" fmla="*/ 6132148 h 6858000"/>
                <a:gd name="connsiteX113" fmla="*/ 5192979 w 12191999"/>
                <a:gd name="connsiteY113" fmla="*/ 6148023 h 6858000"/>
                <a:gd name="connsiteX114" fmla="*/ 5239015 w 12191999"/>
                <a:gd name="connsiteY114" fmla="*/ 6162311 h 6858000"/>
                <a:gd name="connsiteX115" fmla="*/ 5291402 w 12191999"/>
                <a:gd name="connsiteY115" fmla="*/ 6173423 h 6858000"/>
                <a:gd name="connsiteX116" fmla="*/ 5351728 w 12191999"/>
                <a:gd name="connsiteY116" fmla="*/ 6181361 h 6858000"/>
                <a:gd name="connsiteX117" fmla="*/ 5410200 w 12191999"/>
                <a:gd name="connsiteY117" fmla="*/ 6182721 h 6858000"/>
                <a:gd name="connsiteX118" fmla="*/ 5468672 w 12191999"/>
                <a:gd name="connsiteY118" fmla="*/ 6181361 h 6858000"/>
                <a:gd name="connsiteX119" fmla="*/ 5528997 w 12191999"/>
                <a:gd name="connsiteY119" fmla="*/ 6173423 h 6858000"/>
                <a:gd name="connsiteX120" fmla="*/ 5581384 w 12191999"/>
                <a:gd name="connsiteY120" fmla="*/ 6162311 h 6858000"/>
                <a:gd name="connsiteX121" fmla="*/ 5627422 w 12191999"/>
                <a:gd name="connsiteY121" fmla="*/ 6148023 h 6858000"/>
                <a:gd name="connsiteX122" fmla="*/ 5668697 w 12191999"/>
                <a:gd name="connsiteY122" fmla="*/ 6132148 h 6858000"/>
                <a:gd name="connsiteX123" fmla="*/ 5705211 w 12191999"/>
                <a:gd name="connsiteY123" fmla="*/ 6113098 h 6858000"/>
                <a:gd name="connsiteX124" fmla="*/ 5743309 w 12191999"/>
                <a:gd name="connsiteY124" fmla="*/ 6094048 h 6858000"/>
                <a:gd name="connsiteX125" fmla="*/ 5781409 w 12191999"/>
                <a:gd name="connsiteY125" fmla="*/ 6074998 h 6858000"/>
                <a:gd name="connsiteX126" fmla="*/ 5817922 w 12191999"/>
                <a:gd name="connsiteY126" fmla="*/ 6059123 h 6858000"/>
                <a:gd name="connsiteX127" fmla="*/ 5859197 w 12191999"/>
                <a:gd name="connsiteY127" fmla="*/ 6043248 h 6858000"/>
                <a:gd name="connsiteX128" fmla="*/ 5905235 w 12191999"/>
                <a:gd name="connsiteY128" fmla="*/ 6027373 h 6858000"/>
                <a:gd name="connsiteX129" fmla="*/ 5957622 w 12191999"/>
                <a:gd name="connsiteY129" fmla="*/ 6016261 h 6858000"/>
                <a:gd name="connsiteX130" fmla="*/ 6017949 w 12191999"/>
                <a:gd name="connsiteY130" fmla="*/ 6009911 h 6858000"/>
                <a:gd name="connsiteX131" fmla="*/ 6086211 w 12191999"/>
                <a:gd name="connsiteY131" fmla="*/ 6006736 h 6858000"/>
                <a:gd name="connsiteX132" fmla="*/ 6096000 w 12191999"/>
                <a:gd name="connsiteY132" fmla="*/ 6007191 h 6858000"/>
                <a:gd name="connsiteX133" fmla="*/ 6105790 w 12191999"/>
                <a:gd name="connsiteY133" fmla="*/ 6006736 h 6858000"/>
                <a:gd name="connsiteX134" fmla="*/ 6174053 w 12191999"/>
                <a:gd name="connsiteY134" fmla="*/ 6009911 h 6858000"/>
                <a:gd name="connsiteX135" fmla="*/ 6234378 w 12191999"/>
                <a:gd name="connsiteY135" fmla="*/ 6016261 h 6858000"/>
                <a:gd name="connsiteX136" fmla="*/ 6286765 w 12191999"/>
                <a:gd name="connsiteY136" fmla="*/ 6027373 h 6858000"/>
                <a:gd name="connsiteX137" fmla="*/ 6332803 w 12191999"/>
                <a:gd name="connsiteY137" fmla="*/ 6043248 h 6858000"/>
                <a:gd name="connsiteX138" fmla="*/ 6374078 w 12191999"/>
                <a:gd name="connsiteY138" fmla="*/ 6059123 h 6858000"/>
                <a:gd name="connsiteX139" fmla="*/ 6410590 w 12191999"/>
                <a:gd name="connsiteY139" fmla="*/ 6074998 h 6858000"/>
                <a:gd name="connsiteX140" fmla="*/ 6448690 w 12191999"/>
                <a:gd name="connsiteY140" fmla="*/ 6094048 h 6858000"/>
                <a:gd name="connsiteX141" fmla="*/ 6486790 w 12191999"/>
                <a:gd name="connsiteY141" fmla="*/ 6113098 h 6858000"/>
                <a:gd name="connsiteX142" fmla="*/ 6523303 w 12191999"/>
                <a:gd name="connsiteY142" fmla="*/ 6132148 h 6858000"/>
                <a:gd name="connsiteX143" fmla="*/ 6564578 w 12191999"/>
                <a:gd name="connsiteY143" fmla="*/ 6148023 h 6858000"/>
                <a:gd name="connsiteX144" fmla="*/ 6610615 w 12191999"/>
                <a:gd name="connsiteY144" fmla="*/ 6162311 h 6858000"/>
                <a:gd name="connsiteX145" fmla="*/ 6663003 w 12191999"/>
                <a:gd name="connsiteY145" fmla="*/ 6173423 h 6858000"/>
                <a:gd name="connsiteX146" fmla="*/ 6723328 w 12191999"/>
                <a:gd name="connsiteY146" fmla="*/ 6181361 h 6858000"/>
                <a:gd name="connsiteX147" fmla="*/ 6781800 w 12191999"/>
                <a:gd name="connsiteY147" fmla="*/ 6182721 h 6858000"/>
                <a:gd name="connsiteX148" fmla="*/ 6840272 w 12191999"/>
                <a:gd name="connsiteY148" fmla="*/ 6181361 h 6858000"/>
                <a:gd name="connsiteX149" fmla="*/ 6900597 w 12191999"/>
                <a:gd name="connsiteY149" fmla="*/ 6173423 h 6858000"/>
                <a:gd name="connsiteX150" fmla="*/ 6952984 w 12191999"/>
                <a:gd name="connsiteY150" fmla="*/ 6162311 h 6858000"/>
                <a:gd name="connsiteX151" fmla="*/ 6999022 w 12191999"/>
                <a:gd name="connsiteY151" fmla="*/ 6148023 h 6858000"/>
                <a:gd name="connsiteX152" fmla="*/ 7040297 w 12191999"/>
                <a:gd name="connsiteY152" fmla="*/ 6132148 h 6858000"/>
                <a:gd name="connsiteX153" fmla="*/ 7076809 w 12191999"/>
                <a:gd name="connsiteY153" fmla="*/ 6113098 h 6858000"/>
                <a:gd name="connsiteX154" fmla="*/ 7114909 w 12191999"/>
                <a:gd name="connsiteY154" fmla="*/ 6094048 h 6858000"/>
                <a:gd name="connsiteX155" fmla="*/ 7153009 w 12191999"/>
                <a:gd name="connsiteY155" fmla="*/ 6074998 h 6858000"/>
                <a:gd name="connsiteX156" fmla="*/ 7189522 w 12191999"/>
                <a:gd name="connsiteY156" fmla="*/ 6059123 h 6858000"/>
                <a:gd name="connsiteX157" fmla="*/ 7230797 w 12191999"/>
                <a:gd name="connsiteY157" fmla="*/ 6043248 h 6858000"/>
                <a:gd name="connsiteX158" fmla="*/ 7276834 w 12191999"/>
                <a:gd name="connsiteY158" fmla="*/ 6027373 h 6858000"/>
                <a:gd name="connsiteX159" fmla="*/ 7329222 w 12191999"/>
                <a:gd name="connsiteY159" fmla="*/ 6016261 h 6858000"/>
                <a:gd name="connsiteX160" fmla="*/ 7389547 w 12191999"/>
                <a:gd name="connsiteY160" fmla="*/ 6009911 h 6858000"/>
                <a:gd name="connsiteX161" fmla="*/ 7457809 w 12191999"/>
                <a:gd name="connsiteY161" fmla="*/ 6006736 h 6858000"/>
                <a:gd name="connsiteX162" fmla="*/ 7526072 w 12191999"/>
                <a:gd name="connsiteY162" fmla="*/ 6009911 h 6858000"/>
                <a:gd name="connsiteX163" fmla="*/ 7586397 w 12191999"/>
                <a:gd name="connsiteY163" fmla="*/ 6016261 h 6858000"/>
                <a:gd name="connsiteX164" fmla="*/ 7638784 w 12191999"/>
                <a:gd name="connsiteY164" fmla="*/ 6027373 h 6858000"/>
                <a:gd name="connsiteX165" fmla="*/ 7684822 w 12191999"/>
                <a:gd name="connsiteY165" fmla="*/ 6043248 h 6858000"/>
                <a:gd name="connsiteX166" fmla="*/ 7726097 w 12191999"/>
                <a:gd name="connsiteY166" fmla="*/ 6059123 h 6858000"/>
                <a:gd name="connsiteX167" fmla="*/ 7762609 w 12191999"/>
                <a:gd name="connsiteY167" fmla="*/ 6074998 h 6858000"/>
                <a:gd name="connsiteX168" fmla="*/ 7800709 w 12191999"/>
                <a:gd name="connsiteY168" fmla="*/ 6094048 h 6858000"/>
                <a:gd name="connsiteX169" fmla="*/ 7838809 w 12191999"/>
                <a:gd name="connsiteY169" fmla="*/ 6113098 h 6858000"/>
                <a:gd name="connsiteX170" fmla="*/ 7875322 w 12191999"/>
                <a:gd name="connsiteY170" fmla="*/ 6132148 h 6858000"/>
                <a:gd name="connsiteX171" fmla="*/ 7916597 w 12191999"/>
                <a:gd name="connsiteY171" fmla="*/ 6148023 h 6858000"/>
                <a:gd name="connsiteX172" fmla="*/ 7962634 w 12191999"/>
                <a:gd name="connsiteY172" fmla="*/ 6162311 h 6858000"/>
                <a:gd name="connsiteX173" fmla="*/ 8015022 w 12191999"/>
                <a:gd name="connsiteY173" fmla="*/ 6173423 h 6858000"/>
                <a:gd name="connsiteX174" fmla="*/ 8075347 w 12191999"/>
                <a:gd name="connsiteY174" fmla="*/ 6181361 h 6858000"/>
                <a:gd name="connsiteX175" fmla="*/ 8143609 w 12191999"/>
                <a:gd name="connsiteY175" fmla="*/ 6182948 h 6858000"/>
                <a:gd name="connsiteX176" fmla="*/ 8211872 w 12191999"/>
                <a:gd name="connsiteY176" fmla="*/ 6181361 h 6858000"/>
                <a:gd name="connsiteX177" fmla="*/ 8272197 w 12191999"/>
                <a:gd name="connsiteY177" fmla="*/ 6173423 h 6858000"/>
                <a:gd name="connsiteX178" fmla="*/ 8324584 w 12191999"/>
                <a:gd name="connsiteY178" fmla="*/ 6162311 h 6858000"/>
                <a:gd name="connsiteX179" fmla="*/ 8370622 w 12191999"/>
                <a:gd name="connsiteY179" fmla="*/ 6148023 h 6858000"/>
                <a:gd name="connsiteX180" fmla="*/ 8411897 w 12191999"/>
                <a:gd name="connsiteY180" fmla="*/ 6132148 h 6858000"/>
                <a:gd name="connsiteX181" fmla="*/ 8448409 w 12191999"/>
                <a:gd name="connsiteY181" fmla="*/ 6113098 h 6858000"/>
                <a:gd name="connsiteX182" fmla="*/ 8486509 w 12191999"/>
                <a:gd name="connsiteY182" fmla="*/ 6094048 h 6858000"/>
                <a:gd name="connsiteX183" fmla="*/ 8524609 w 12191999"/>
                <a:gd name="connsiteY183" fmla="*/ 6074998 h 6858000"/>
                <a:gd name="connsiteX184" fmla="*/ 8561121 w 12191999"/>
                <a:gd name="connsiteY184" fmla="*/ 6059123 h 6858000"/>
                <a:gd name="connsiteX185" fmla="*/ 8602397 w 12191999"/>
                <a:gd name="connsiteY185" fmla="*/ 6043248 h 6858000"/>
                <a:gd name="connsiteX186" fmla="*/ 8648433 w 12191999"/>
                <a:gd name="connsiteY186" fmla="*/ 6027373 h 6858000"/>
                <a:gd name="connsiteX187" fmla="*/ 8700821 w 12191999"/>
                <a:gd name="connsiteY187" fmla="*/ 6016261 h 6858000"/>
                <a:gd name="connsiteX188" fmla="*/ 8761147 w 12191999"/>
                <a:gd name="connsiteY188" fmla="*/ 6009911 h 6858000"/>
                <a:gd name="connsiteX189" fmla="*/ 8827821 w 12191999"/>
                <a:gd name="connsiteY189" fmla="*/ 6006736 h 6858000"/>
                <a:gd name="connsiteX190" fmla="*/ 8897671 w 12191999"/>
                <a:gd name="connsiteY190" fmla="*/ 6009911 h 6858000"/>
                <a:gd name="connsiteX191" fmla="*/ 8957997 w 12191999"/>
                <a:gd name="connsiteY191" fmla="*/ 6016261 h 6858000"/>
                <a:gd name="connsiteX192" fmla="*/ 9010383 w 12191999"/>
                <a:gd name="connsiteY192" fmla="*/ 6027373 h 6858000"/>
                <a:gd name="connsiteX193" fmla="*/ 9056421 w 12191999"/>
                <a:gd name="connsiteY193" fmla="*/ 6043248 h 6858000"/>
                <a:gd name="connsiteX194" fmla="*/ 9097697 w 12191999"/>
                <a:gd name="connsiteY194" fmla="*/ 6059123 h 6858000"/>
                <a:gd name="connsiteX195" fmla="*/ 9134209 w 12191999"/>
                <a:gd name="connsiteY195" fmla="*/ 6074998 h 6858000"/>
                <a:gd name="connsiteX196" fmla="*/ 9172309 w 12191999"/>
                <a:gd name="connsiteY196" fmla="*/ 6094048 h 6858000"/>
                <a:gd name="connsiteX197" fmla="*/ 9210409 w 12191999"/>
                <a:gd name="connsiteY197" fmla="*/ 6113098 h 6858000"/>
                <a:gd name="connsiteX198" fmla="*/ 9246921 w 12191999"/>
                <a:gd name="connsiteY198" fmla="*/ 6132148 h 6858000"/>
                <a:gd name="connsiteX199" fmla="*/ 9288197 w 12191999"/>
                <a:gd name="connsiteY199" fmla="*/ 6148023 h 6858000"/>
                <a:gd name="connsiteX200" fmla="*/ 9334233 w 12191999"/>
                <a:gd name="connsiteY200" fmla="*/ 6162311 h 6858000"/>
                <a:gd name="connsiteX201" fmla="*/ 9386621 w 12191999"/>
                <a:gd name="connsiteY201" fmla="*/ 6173423 h 6858000"/>
                <a:gd name="connsiteX202" fmla="*/ 9446947 w 12191999"/>
                <a:gd name="connsiteY202" fmla="*/ 6181361 h 6858000"/>
                <a:gd name="connsiteX203" fmla="*/ 9515209 w 12191999"/>
                <a:gd name="connsiteY203" fmla="*/ 6182948 h 6858000"/>
                <a:gd name="connsiteX204" fmla="*/ 9583471 w 12191999"/>
                <a:gd name="connsiteY204" fmla="*/ 6181361 h 6858000"/>
                <a:gd name="connsiteX205" fmla="*/ 9643797 w 12191999"/>
                <a:gd name="connsiteY205" fmla="*/ 6173423 h 6858000"/>
                <a:gd name="connsiteX206" fmla="*/ 9696183 w 12191999"/>
                <a:gd name="connsiteY206" fmla="*/ 6162311 h 6858000"/>
                <a:gd name="connsiteX207" fmla="*/ 9742221 w 12191999"/>
                <a:gd name="connsiteY207" fmla="*/ 6148023 h 6858000"/>
                <a:gd name="connsiteX208" fmla="*/ 9783497 w 12191999"/>
                <a:gd name="connsiteY208" fmla="*/ 6132148 h 6858000"/>
                <a:gd name="connsiteX209" fmla="*/ 9820009 w 12191999"/>
                <a:gd name="connsiteY209" fmla="*/ 6113098 h 6858000"/>
                <a:gd name="connsiteX210" fmla="*/ 9896209 w 12191999"/>
                <a:gd name="connsiteY210" fmla="*/ 6074998 h 6858000"/>
                <a:gd name="connsiteX211" fmla="*/ 9932721 w 12191999"/>
                <a:gd name="connsiteY211" fmla="*/ 6059123 h 6858000"/>
                <a:gd name="connsiteX212" fmla="*/ 9973997 w 12191999"/>
                <a:gd name="connsiteY212" fmla="*/ 6043248 h 6858000"/>
                <a:gd name="connsiteX213" fmla="*/ 10020033 w 12191999"/>
                <a:gd name="connsiteY213" fmla="*/ 6027373 h 6858000"/>
                <a:gd name="connsiteX214" fmla="*/ 10072421 w 12191999"/>
                <a:gd name="connsiteY214" fmla="*/ 6016261 h 6858000"/>
                <a:gd name="connsiteX215" fmla="*/ 10132747 w 12191999"/>
                <a:gd name="connsiteY215" fmla="*/ 6009911 h 6858000"/>
                <a:gd name="connsiteX216" fmla="*/ 10201009 w 12191999"/>
                <a:gd name="connsiteY216" fmla="*/ 6006736 h 6858000"/>
                <a:gd name="connsiteX217" fmla="*/ 10269271 w 12191999"/>
                <a:gd name="connsiteY217" fmla="*/ 6009911 h 6858000"/>
                <a:gd name="connsiteX218" fmla="*/ 10329597 w 12191999"/>
                <a:gd name="connsiteY218" fmla="*/ 6016261 h 6858000"/>
                <a:gd name="connsiteX219" fmla="*/ 10381983 w 12191999"/>
                <a:gd name="connsiteY219" fmla="*/ 6027373 h 6858000"/>
                <a:gd name="connsiteX220" fmla="*/ 10428021 w 12191999"/>
                <a:gd name="connsiteY220" fmla="*/ 6043248 h 6858000"/>
                <a:gd name="connsiteX221" fmla="*/ 10469297 w 12191999"/>
                <a:gd name="connsiteY221" fmla="*/ 6059123 h 6858000"/>
                <a:gd name="connsiteX222" fmla="*/ 10505809 w 12191999"/>
                <a:gd name="connsiteY222" fmla="*/ 6074998 h 6858000"/>
                <a:gd name="connsiteX223" fmla="*/ 10543909 w 12191999"/>
                <a:gd name="connsiteY223" fmla="*/ 6094048 h 6858000"/>
                <a:gd name="connsiteX224" fmla="*/ 10582009 w 12191999"/>
                <a:gd name="connsiteY224" fmla="*/ 6113098 h 6858000"/>
                <a:gd name="connsiteX225" fmla="*/ 10618521 w 12191999"/>
                <a:gd name="connsiteY225" fmla="*/ 6132148 h 6858000"/>
                <a:gd name="connsiteX226" fmla="*/ 10659797 w 12191999"/>
                <a:gd name="connsiteY226" fmla="*/ 6148023 h 6858000"/>
                <a:gd name="connsiteX227" fmla="*/ 10705833 w 12191999"/>
                <a:gd name="connsiteY227" fmla="*/ 6162311 h 6858000"/>
                <a:gd name="connsiteX228" fmla="*/ 10758221 w 12191999"/>
                <a:gd name="connsiteY228" fmla="*/ 6173423 h 6858000"/>
                <a:gd name="connsiteX229" fmla="*/ 10818547 w 12191999"/>
                <a:gd name="connsiteY229" fmla="*/ 6181361 h 6858000"/>
                <a:gd name="connsiteX230" fmla="*/ 10886809 w 12191999"/>
                <a:gd name="connsiteY230" fmla="*/ 6182948 h 6858000"/>
                <a:gd name="connsiteX231" fmla="*/ 10955071 w 12191999"/>
                <a:gd name="connsiteY231" fmla="*/ 6181361 h 6858000"/>
                <a:gd name="connsiteX232" fmla="*/ 11015397 w 12191999"/>
                <a:gd name="connsiteY232" fmla="*/ 6173423 h 6858000"/>
                <a:gd name="connsiteX233" fmla="*/ 11067783 w 12191999"/>
                <a:gd name="connsiteY233" fmla="*/ 6162311 h 6858000"/>
                <a:gd name="connsiteX234" fmla="*/ 11113821 w 12191999"/>
                <a:gd name="connsiteY234" fmla="*/ 6148023 h 6858000"/>
                <a:gd name="connsiteX235" fmla="*/ 11155097 w 12191999"/>
                <a:gd name="connsiteY235" fmla="*/ 6132148 h 6858000"/>
                <a:gd name="connsiteX236" fmla="*/ 11191609 w 12191999"/>
                <a:gd name="connsiteY236" fmla="*/ 6113098 h 6858000"/>
                <a:gd name="connsiteX237" fmla="*/ 11229709 w 12191999"/>
                <a:gd name="connsiteY237" fmla="*/ 6094048 h 6858000"/>
                <a:gd name="connsiteX238" fmla="*/ 11267809 w 12191999"/>
                <a:gd name="connsiteY238" fmla="*/ 6074998 h 6858000"/>
                <a:gd name="connsiteX239" fmla="*/ 11304321 w 12191999"/>
                <a:gd name="connsiteY239" fmla="*/ 6059123 h 6858000"/>
                <a:gd name="connsiteX240" fmla="*/ 11345597 w 12191999"/>
                <a:gd name="connsiteY240" fmla="*/ 6043248 h 6858000"/>
                <a:gd name="connsiteX241" fmla="*/ 11391633 w 12191999"/>
                <a:gd name="connsiteY241" fmla="*/ 6027373 h 6858000"/>
                <a:gd name="connsiteX242" fmla="*/ 11444021 w 12191999"/>
                <a:gd name="connsiteY242" fmla="*/ 6016261 h 6858000"/>
                <a:gd name="connsiteX243" fmla="*/ 11504347 w 12191999"/>
                <a:gd name="connsiteY243" fmla="*/ 6009911 h 6858000"/>
                <a:gd name="connsiteX244" fmla="*/ 11572609 w 12191999"/>
                <a:gd name="connsiteY244" fmla="*/ 6006736 h 6858000"/>
                <a:gd name="connsiteX245" fmla="*/ 11640871 w 12191999"/>
                <a:gd name="connsiteY245" fmla="*/ 6009911 h 6858000"/>
                <a:gd name="connsiteX246" fmla="*/ 11701197 w 12191999"/>
                <a:gd name="connsiteY246" fmla="*/ 6016261 h 6858000"/>
                <a:gd name="connsiteX247" fmla="*/ 11753583 w 12191999"/>
                <a:gd name="connsiteY247" fmla="*/ 6027373 h 6858000"/>
                <a:gd name="connsiteX248" fmla="*/ 11799621 w 12191999"/>
                <a:gd name="connsiteY248" fmla="*/ 6043248 h 6858000"/>
                <a:gd name="connsiteX249" fmla="*/ 11840897 w 12191999"/>
                <a:gd name="connsiteY249" fmla="*/ 6059123 h 6858000"/>
                <a:gd name="connsiteX250" fmla="*/ 11877409 w 12191999"/>
                <a:gd name="connsiteY250" fmla="*/ 6074998 h 6858000"/>
                <a:gd name="connsiteX251" fmla="*/ 11915509 w 12191999"/>
                <a:gd name="connsiteY251" fmla="*/ 6094048 h 6858000"/>
                <a:gd name="connsiteX252" fmla="*/ 11953609 w 12191999"/>
                <a:gd name="connsiteY252" fmla="*/ 6113098 h 6858000"/>
                <a:gd name="connsiteX253" fmla="*/ 11990121 w 12191999"/>
                <a:gd name="connsiteY253" fmla="*/ 6132148 h 6858000"/>
                <a:gd name="connsiteX254" fmla="*/ 12031397 w 12191999"/>
                <a:gd name="connsiteY254" fmla="*/ 6148023 h 6858000"/>
                <a:gd name="connsiteX255" fmla="*/ 12077433 w 12191999"/>
                <a:gd name="connsiteY255" fmla="*/ 6162311 h 6858000"/>
                <a:gd name="connsiteX256" fmla="*/ 12129821 w 12191999"/>
                <a:gd name="connsiteY256" fmla="*/ 6173424 h 6858000"/>
                <a:gd name="connsiteX257" fmla="*/ 12190147 w 12191999"/>
                <a:gd name="connsiteY257" fmla="*/ 6181361 h 6858000"/>
                <a:gd name="connsiteX258" fmla="*/ 12191997 w 12191999"/>
                <a:gd name="connsiteY258" fmla="*/ 6181404 h 6858000"/>
                <a:gd name="connsiteX259" fmla="*/ 12191997 w 12191999"/>
                <a:gd name="connsiteY259" fmla="*/ 6858000 h 6858000"/>
                <a:gd name="connsiteX260" fmla="*/ 1 w 12191999"/>
                <a:gd name="connsiteY260" fmla="*/ 6858000 h 6858000"/>
                <a:gd name="connsiteX261" fmla="*/ 1 w 12191999"/>
                <a:gd name="connsiteY261" fmla="*/ 6551875 h 6858000"/>
                <a:gd name="connsiteX262" fmla="*/ 0 w 12191999"/>
                <a:gd name="connsiteY262" fmla="*/ 655187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Lst>
              <a:rect l="l" t="t" r="r" b="b"/>
              <a:pathLst>
                <a:path w="12191999" h="6858000">
                  <a:moveTo>
                    <a:pt x="12191997" y="0"/>
                  </a:moveTo>
                  <a:lnTo>
                    <a:pt x="12191999" y="0"/>
                  </a:lnTo>
                  <a:lnTo>
                    <a:pt x="12191999" y="6181404"/>
                  </a:lnTo>
                  <a:lnTo>
                    <a:pt x="12191997" y="6181404"/>
                  </a:lnTo>
                  <a:close/>
                  <a:moveTo>
                    <a:pt x="0" y="0"/>
                  </a:moveTo>
                  <a:lnTo>
                    <a:pt x="1" y="0"/>
                  </a:lnTo>
                  <a:lnTo>
                    <a:pt x="1" y="6181404"/>
                  </a:lnTo>
                  <a:lnTo>
                    <a:pt x="1853" y="6181361"/>
                  </a:lnTo>
                  <a:lnTo>
                    <a:pt x="62178" y="6173423"/>
                  </a:lnTo>
                  <a:lnTo>
                    <a:pt x="114565" y="6162311"/>
                  </a:lnTo>
                  <a:lnTo>
                    <a:pt x="160603" y="6148023"/>
                  </a:lnTo>
                  <a:lnTo>
                    <a:pt x="201878" y="6132148"/>
                  </a:lnTo>
                  <a:lnTo>
                    <a:pt x="238390" y="6113098"/>
                  </a:lnTo>
                  <a:lnTo>
                    <a:pt x="276490" y="6094048"/>
                  </a:lnTo>
                  <a:lnTo>
                    <a:pt x="314590" y="6074998"/>
                  </a:lnTo>
                  <a:lnTo>
                    <a:pt x="351103" y="6059123"/>
                  </a:lnTo>
                  <a:lnTo>
                    <a:pt x="392378" y="6043248"/>
                  </a:lnTo>
                  <a:lnTo>
                    <a:pt x="438415" y="6027373"/>
                  </a:lnTo>
                  <a:lnTo>
                    <a:pt x="490803" y="6016261"/>
                  </a:lnTo>
                  <a:lnTo>
                    <a:pt x="551128" y="6009911"/>
                  </a:lnTo>
                  <a:lnTo>
                    <a:pt x="619390" y="6006736"/>
                  </a:lnTo>
                  <a:lnTo>
                    <a:pt x="687653" y="6009911"/>
                  </a:lnTo>
                  <a:lnTo>
                    <a:pt x="747978" y="6016261"/>
                  </a:lnTo>
                  <a:lnTo>
                    <a:pt x="800365" y="6027373"/>
                  </a:lnTo>
                  <a:lnTo>
                    <a:pt x="846403" y="6043248"/>
                  </a:lnTo>
                  <a:lnTo>
                    <a:pt x="887678" y="6059123"/>
                  </a:lnTo>
                  <a:lnTo>
                    <a:pt x="924190" y="6074998"/>
                  </a:lnTo>
                  <a:lnTo>
                    <a:pt x="962290" y="6094048"/>
                  </a:lnTo>
                  <a:lnTo>
                    <a:pt x="1000390" y="6113098"/>
                  </a:lnTo>
                  <a:lnTo>
                    <a:pt x="1036903" y="6132148"/>
                  </a:lnTo>
                  <a:lnTo>
                    <a:pt x="1078178" y="6148023"/>
                  </a:lnTo>
                  <a:lnTo>
                    <a:pt x="1124215" y="6162311"/>
                  </a:lnTo>
                  <a:lnTo>
                    <a:pt x="1176603" y="6173423"/>
                  </a:lnTo>
                  <a:lnTo>
                    <a:pt x="1236928" y="6181361"/>
                  </a:lnTo>
                  <a:lnTo>
                    <a:pt x="1305190" y="6182948"/>
                  </a:lnTo>
                  <a:lnTo>
                    <a:pt x="1373453" y="6181361"/>
                  </a:lnTo>
                  <a:lnTo>
                    <a:pt x="1433778" y="6173423"/>
                  </a:lnTo>
                  <a:lnTo>
                    <a:pt x="1486165" y="6162311"/>
                  </a:lnTo>
                  <a:lnTo>
                    <a:pt x="1532203" y="6148023"/>
                  </a:lnTo>
                  <a:lnTo>
                    <a:pt x="1573478" y="6132148"/>
                  </a:lnTo>
                  <a:lnTo>
                    <a:pt x="1609990" y="6113098"/>
                  </a:lnTo>
                  <a:lnTo>
                    <a:pt x="1648090" y="6094048"/>
                  </a:lnTo>
                  <a:lnTo>
                    <a:pt x="1686190" y="6074998"/>
                  </a:lnTo>
                  <a:lnTo>
                    <a:pt x="1722703" y="6059123"/>
                  </a:lnTo>
                  <a:lnTo>
                    <a:pt x="1763978" y="6043248"/>
                  </a:lnTo>
                  <a:lnTo>
                    <a:pt x="1810015" y="6027373"/>
                  </a:lnTo>
                  <a:lnTo>
                    <a:pt x="1862403" y="6016261"/>
                  </a:lnTo>
                  <a:lnTo>
                    <a:pt x="1922728" y="6009911"/>
                  </a:lnTo>
                  <a:lnTo>
                    <a:pt x="1990990" y="6006736"/>
                  </a:lnTo>
                  <a:lnTo>
                    <a:pt x="2059253" y="6009911"/>
                  </a:lnTo>
                  <a:lnTo>
                    <a:pt x="2119578" y="6016261"/>
                  </a:lnTo>
                  <a:lnTo>
                    <a:pt x="2171965" y="6027373"/>
                  </a:lnTo>
                  <a:lnTo>
                    <a:pt x="2218003" y="6043248"/>
                  </a:lnTo>
                  <a:lnTo>
                    <a:pt x="2259278" y="6059123"/>
                  </a:lnTo>
                  <a:lnTo>
                    <a:pt x="2295790" y="6074998"/>
                  </a:lnTo>
                  <a:lnTo>
                    <a:pt x="2333890" y="6094048"/>
                  </a:lnTo>
                  <a:lnTo>
                    <a:pt x="2371990" y="6113098"/>
                  </a:lnTo>
                  <a:lnTo>
                    <a:pt x="2408503" y="6132148"/>
                  </a:lnTo>
                  <a:lnTo>
                    <a:pt x="2449778" y="6148023"/>
                  </a:lnTo>
                  <a:lnTo>
                    <a:pt x="2495815" y="6162311"/>
                  </a:lnTo>
                  <a:lnTo>
                    <a:pt x="2548203" y="6173423"/>
                  </a:lnTo>
                  <a:lnTo>
                    <a:pt x="2608528" y="6181361"/>
                  </a:lnTo>
                  <a:lnTo>
                    <a:pt x="2676790" y="6182948"/>
                  </a:lnTo>
                  <a:lnTo>
                    <a:pt x="2745053" y="6181361"/>
                  </a:lnTo>
                  <a:lnTo>
                    <a:pt x="2805378" y="6173423"/>
                  </a:lnTo>
                  <a:lnTo>
                    <a:pt x="2857765" y="6162311"/>
                  </a:lnTo>
                  <a:lnTo>
                    <a:pt x="2903803" y="6148023"/>
                  </a:lnTo>
                  <a:lnTo>
                    <a:pt x="2945078" y="6132148"/>
                  </a:lnTo>
                  <a:lnTo>
                    <a:pt x="2981590" y="6113098"/>
                  </a:lnTo>
                  <a:lnTo>
                    <a:pt x="3019690" y="6094048"/>
                  </a:lnTo>
                  <a:lnTo>
                    <a:pt x="3057790" y="6074998"/>
                  </a:lnTo>
                  <a:lnTo>
                    <a:pt x="3094303" y="6059123"/>
                  </a:lnTo>
                  <a:lnTo>
                    <a:pt x="3135578" y="6043248"/>
                  </a:lnTo>
                  <a:lnTo>
                    <a:pt x="3181615" y="6027373"/>
                  </a:lnTo>
                  <a:lnTo>
                    <a:pt x="3234003" y="6016261"/>
                  </a:lnTo>
                  <a:lnTo>
                    <a:pt x="3294328" y="6009911"/>
                  </a:lnTo>
                  <a:lnTo>
                    <a:pt x="3361003" y="6006736"/>
                  </a:lnTo>
                  <a:lnTo>
                    <a:pt x="3430853" y="6009911"/>
                  </a:lnTo>
                  <a:lnTo>
                    <a:pt x="3491178" y="6016261"/>
                  </a:lnTo>
                  <a:lnTo>
                    <a:pt x="3543565" y="6027373"/>
                  </a:lnTo>
                  <a:lnTo>
                    <a:pt x="3589603" y="6043248"/>
                  </a:lnTo>
                  <a:lnTo>
                    <a:pt x="3630878" y="6059123"/>
                  </a:lnTo>
                  <a:lnTo>
                    <a:pt x="3667390" y="6074998"/>
                  </a:lnTo>
                  <a:lnTo>
                    <a:pt x="3705490" y="6094048"/>
                  </a:lnTo>
                  <a:lnTo>
                    <a:pt x="3743590" y="6113098"/>
                  </a:lnTo>
                  <a:lnTo>
                    <a:pt x="3780103" y="6132148"/>
                  </a:lnTo>
                  <a:lnTo>
                    <a:pt x="3821378" y="6148023"/>
                  </a:lnTo>
                  <a:lnTo>
                    <a:pt x="3867415" y="6162311"/>
                  </a:lnTo>
                  <a:lnTo>
                    <a:pt x="3919803" y="6173423"/>
                  </a:lnTo>
                  <a:lnTo>
                    <a:pt x="3980128" y="6181361"/>
                  </a:lnTo>
                  <a:lnTo>
                    <a:pt x="4048390" y="6182948"/>
                  </a:lnTo>
                  <a:lnTo>
                    <a:pt x="4116653" y="6181361"/>
                  </a:lnTo>
                  <a:lnTo>
                    <a:pt x="4176978" y="6173423"/>
                  </a:lnTo>
                  <a:lnTo>
                    <a:pt x="4229365" y="6162311"/>
                  </a:lnTo>
                  <a:lnTo>
                    <a:pt x="4275403" y="6148023"/>
                  </a:lnTo>
                  <a:lnTo>
                    <a:pt x="4316678" y="6132148"/>
                  </a:lnTo>
                  <a:lnTo>
                    <a:pt x="4353190" y="6113098"/>
                  </a:lnTo>
                  <a:lnTo>
                    <a:pt x="4429390" y="6074998"/>
                  </a:lnTo>
                  <a:lnTo>
                    <a:pt x="4465903" y="6059123"/>
                  </a:lnTo>
                  <a:lnTo>
                    <a:pt x="4507178" y="6043248"/>
                  </a:lnTo>
                  <a:lnTo>
                    <a:pt x="4553217" y="6027373"/>
                  </a:lnTo>
                  <a:lnTo>
                    <a:pt x="4605603" y="6016261"/>
                  </a:lnTo>
                  <a:lnTo>
                    <a:pt x="4665929" y="6009911"/>
                  </a:lnTo>
                  <a:lnTo>
                    <a:pt x="4734190" y="6006736"/>
                  </a:lnTo>
                  <a:lnTo>
                    <a:pt x="4802454" y="6009911"/>
                  </a:lnTo>
                  <a:lnTo>
                    <a:pt x="4862778" y="6016261"/>
                  </a:lnTo>
                  <a:lnTo>
                    <a:pt x="4915166" y="6027373"/>
                  </a:lnTo>
                  <a:lnTo>
                    <a:pt x="4961203" y="6043248"/>
                  </a:lnTo>
                  <a:lnTo>
                    <a:pt x="5002479" y="6059123"/>
                  </a:lnTo>
                  <a:lnTo>
                    <a:pt x="5038990" y="6074998"/>
                  </a:lnTo>
                  <a:lnTo>
                    <a:pt x="5077092" y="6094048"/>
                  </a:lnTo>
                  <a:lnTo>
                    <a:pt x="5115191" y="6113098"/>
                  </a:lnTo>
                  <a:lnTo>
                    <a:pt x="5151703" y="6132148"/>
                  </a:lnTo>
                  <a:lnTo>
                    <a:pt x="5192979" y="6148023"/>
                  </a:lnTo>
                  <a:lnTo>
                    <a:pt x="5239015" y="6162311"/>
                  </a:lnTo>
                  <a:lnTo>
                    <a:pt x="5291402" y="6173423"/>
                  </a:lnTo>
                  <a:lnTo>
                    <a:pt x="5351728" y="6181361"/>
                  </a:lnTo>
                  <a:lnTo>
                    <a:pt x="5410200" y="6182721"/>
                  </a:lnTo>
                  <a:lnTo>
                    <a:pt x="5468672" y="6181361"/>
                  </a:lnTo>
                  <a:lnTo>
                    <a:pt x="5528997" y="6173423"/>
                  </a:lnTo>
                  <a:lnTo>
                    <a:pt x="5581384" y="6162311"/>
                  </a:lnTo>
                  <a:lnTo>
                    <a:pt x="5627422" y="6148023"/>
                  </a:lnTo>
                  <a:lnTo>
                    <a:pt x="5668697" y="6132148"/>
                  </a:lnTo>
                  <a:lnTo>
                    <a:pt x="5705211" y="6113098"/>
                  </a:lnTo>
                  <a:lnTo>
                    <a:pt x="5743309" y="6094048"/>
                  </a:lnTo>
                  <a:lnTo>
                    <a:pt x="5781409" y="6074998"/>
                  </a:lnTo>
                  <a:lnTo>
                    <a:pt x="5817922" y="6059123"/>
                  </a:lnTo>
                  <a:lnTo>
                    <a:pt x="5859197" y="6043248"/>
                  </a:lnTo>
                  <a:lnTo>
                    <a:pt x="5905235" y="6027373"/>
                  </a:lnTo>
                  <a:lnTo>
                    <a:pt x="5957622" y="6016261"/>
                  </a:lnTo>
                  <a:lnTo>
                    <a:pt x="6017949" y="6009911"/>
                  </a:lnTo>
                  <a:lnTo>
                    <a:pt x="6086211" y="6006736"/>
                  </a:lnTo>
                  <a:lnTo>
                    <a:pt x="6096000" y="6007191"/>
                  </a:lnTo>
                  <a:lnTo>
                    <a:pt x="6105790" y="6006736"/>
                  </a:lnTo>
                  <a:lnTo>
                    <a:pt x="6174053" y="6009911"/>
                  </a:lnTo>
                  <a:lnTo>
                    <a:pt x="6234378" y="6016261"/>
                  </a:lnTo>
                  <a:lnTo>
                    <a:pt x="6286765" y="6027373"/>
                  </a:lnTo>
                  <a:lnTo>
                    <a:pt x="6332803" y="6043248"/>
                  </a:lnTo>
                  <a:lnTo>
                    <a:pt x="6374078" y="6059123"/>
                  </a:lnTo>
                  <a:lnTo>
                    <a:pt x="6410590" y="6074998"/>
                  </a:lnTo>
                  <a:lnTo>
                    <a:pt x="6448690" y="6094048"/>
                  </a:lnTo>
                  <a:lnTo>
                    <a:pt x="6486790" y="6113098"/>
                  </a:lnTo>
                  <a:lnTo>
                    <a:pt x="6523303" y="6132148"/>
                  </a:lnTo>
                  <a:lnTo>
                    <a:pt x="6564578" y="6148023"/>
                  </a:lnTo>
                  <a:lnTo>
                    <a:pt x="6610615" y="6162311"/>
                  </a:lnTo>
                  <a:lnTo>
                    <a:pt x="6663003" y="6173423"/>
                  </a:lnTo>
                  <a:lnTo>
                    <a:pt x="6723328" y="6181361"/>
                  </a:lnTo>
                  <a:lnTo>
                    <a:pt x="6781800" y="6182721"/>
                  </a:lnTo>
                  <a:lnTo>
                    <a:pt x="6840272" y="6181361"/>
                  </a:lnTo>
                  <a:lnTo>
                    <a:pt x="6900597" y="6173423"/>
                  </a:lnTo>
                  <a:lnTo>
                    <a:pt x="6952984" y="6162311"/>
                  </a:lnTo>
                  <a:lnTo>
                    <a:pt x="6999022" y="6148023"/>
                  </a:lnTo>
                  <a:lnTo>
                    <a:pt x="7040297" y="6132148"/>
                  </a:lnTo>
                  <a:lnTo>
                    <a:pt x="7076809" y="6113098"/>
                  </a:lnTo>
                  <a:lnTo>
                    <a:pt x="7114909" y="6094048"/>
                  </a:lnTo>
                  <a:lnTo>
                    <a:pt x="7153009" y="6074998"/>
                  </a:lnTo>
                  <a:lnTo>
                    <a:pt x="7189522" y="6059123"/>
                  </a:lnTo>
                  <a:lnTo>
                    <a:pt x="7230797" y="6043248"/>
                  </a:lnTo>
                  <a:lnTo>
                    <a:pt x="7276834" y="6027373"/>
                  </a:lnTo>
                  <a:lnTo>
                    <a:pt x="7329222" y="6016261"/>
                  </a:lnTo>
                  <a:lnTo>
                    <a:pt x="7389547" y="6009911"/>
                  </a:lnTo>
                  <a:lnTo>
                    <a:pt x="7457809" y="6006736"/>
                  </a:lnTo>
                  <a:lnTo>
                    <a:pt x="7526072" y="6009911"/>
                  </a:lnTo>
                  <a:lnTo>
                    <a:pt x="7586397" y="6016261"/>
                  </a:lnTo>
                  <a:lnTo>
                    <a:pt x="7638784" y="6027373"/>
                  </a:lnTo>
                  <a:lnTo>
                    <a:pt x="7684822" y="6043248"/>
                  </a:lnTo>
                  <a:lnTo>
                    <a:pt x="7726097" y="6059123"/>
                  </a:lnTo>
                  <a:lnTo>
                    <a:pt x="7762609" y="6074998"/>
                  </a:lnTo>
                  <a:lnTo>
                    <a:pt x="7800709" y="6094048"/>
                  </a:lnTo>
                  <a:lnTo>
                    <a:pt x="7838809" y="6113098"/>
                  </a:lnTo>
                  <a:lnTo>
                    <a:pt x="7875322" y="6132148"/>
                  </a:lnTo>
                  <a:lnTo>
                    <a:pt x="7916597" y="6148023"/>
                  </a:lnTo>
                  <a:lnTo>
                    <a:pt x="7962634" y="6162311"/>
                  </a:lnTo>
                  <a:lnTo>
                    <a:pt x="8015022" y="6173423"/>
                  </a:lnTo>
                  <a:lnTo>
                    <a:pt x="8075347" y="6181361"/>
                  </a:lnTo>
                  <a:lnTo>
                    <a:pt x="8143609" y="6182948"/>
                  </a:lnTo>
                  <a:lnTo>
                    <a:pt x="8211872" y="6181361"/>
                  </a:lnTo>
                  <a:lnTo>
                    <a:pt x="8272197" y="6173423"/>
                  </a:lnTo>
                  <a:lnTo>
                    <a:pt x="8324584" y="6162311"/>
                  </a:lnTo>
                  <a:lnTo>
                    <a:pt x="8370622" y="6148023"/>
                  </a:lnTo>
                  <a:lnTo>
                    <a:pt x="8411897" y="6132148"/>
                  </a:lnTo>
                  <a:lnTo>
                    <a:pt x="8448409" y="6113098"/>
                  </a:lnTo>
                  <a:lnTo>
                    <a:pt x="8486509" y="6094048"/>
                  </a:lnTo>
                  <a:lnTo>
                    <a:pt x="8524609" y="6074998"/>
                  </a:lnTo>
                  <a:lnTo>
                    <a:pt x="8561121" y="6059123"/>
                  </a:lnTo>
                  <a:lnTo>
                    <a:pt x="8602397" y="6043248"/>
                  </a:lnTo>
                  <a:lnTo>
                    <a:pt x="8648433" y="6027373"/>
                  </a:lnTo>
                  <a:lnTo>
                    <a:pt x="8700821" y="6016261"/>
                  </a:lnTo>
                  <a:lnTo>
                    <a:pt x="8761147" y="6009911"/>
                  </a:lnTo>
                  <a:lnTo>
                    <a:pt x="8827821" y="6006736"/>
                  </a:lnTo>
                  <a:lnTo>
                    <a:pt x="8897671" y="6009911"/>
                  </a:lnTo>
                  <a:lnTo>
                    <a:pt x="8957997" y="6016261"/>
                  </a:lnTo>
                  <a:lnTo>
                    <a:pt x="9010383" y="6027373"/>
                  </a:lnTo>
                  <a:lnTo>
                    <a:pt x="9056421" y="6043248"/>
                  </a:lnTo>
                  <a:lnTo>
                    <a:pt x="9097697" y="6059123"/>
                  </a:lnTo>
                  <a:lnTo>
                    <a:pt x="9134209" y="6074998"/>
                  </a:lnTo>
                  <a:lnTo>
                    <a:pt x="9172309" y="6094048"/>
                  </a:lnTo>
                  <a:lnTo>
                    <a:pt x="9210409" y="6113098"/>
                  </a:lnTo>
                  <a:lnTo>
                    <a:pt x="9246921" y="6132148"/>
                  </a:lnTo>
                  <a:lnTo>
                    <a:pt x="9288197" y="6148023"/>
                  </a:lnTo>
                  <a:lnTo>
                    <a:pt x="9334233" y="6162311"/>
                  </a:lnTo>
                  <a:lnTo>
                    <a:pt x="9386621" y="6173423"/>
                  </a:lnTo>
                  <a:lnTo>
                    <a:pt x="9446947" y="6181361"/>
                  </a:lnTo>
                  <a:lnTo>
                    <a:pt x="9515209" y="6182948"/>
                  </a:lnTo>
                  <a:lnTo>
                    <a:pt x="9583471" y="6181361"/>
                  </a:lnTo>
                  <a:lnTo>
                    <a:pt x="9643797" y="6173423"/>
                  </a:lnTo>
                  <a:lnTo>
                    <a:pt x="9696183" y="6162311"/>
                  </a:lnTo>
                  <a:lnTo>
                    <a:pt x="9742221" y="6148023"/>
                  </a:lnTo>
                  <a:lnTo>
                    <a:pt x="9783497" y="6132148"/>
                  </a:lnTo>
                  <a:lnTo>
                    <a:pt x="9820009" y="6113098"/>
                  </a:lnTo>
                  <a:lnTo>
                    <a:pt x="9896209" y="6074998"/>
                  </a:lnTo>
                  <a:lnTo>
                    <a:pt x="9932721" y="6059123"/>
                  </a:lnTo>
                  <a:lnTo>
                    <a:pt x="9973997" y="6043248"/>
                  </a:lnTo>
                  <a:lnTo>
                    <a:pt x="10020033" y="6027373"/>
                  </a:lnTo>
                  <a:lnTo>
                    <a:pt x="10072421" y="6016261"/>
                  </a:lnTo>
                  <a:lnTo>
                    <a:pt x="10132747" y="6009911"/>
                  </a:lnTo>
                  <a:lnTo>
                    <a:pt x="10201009" y="6006736"/>
                  </a:lnTo>
                  <a:lnTo>
                    <a:pt x="10269271" y="6009911"/>
                  </a:lnTo>
                  <a:lnTo>
                    <a:pt x="10329597" y="6016261"/>
                  </a:lnTo>
                  <a:lnTo>
                    <a:pt x="10381983" y="6027373"/>
                  </a:lnTo>
                  <a:lnTo>
                    <a:pt x="10428021" y="6043248"/>
                  </a:lnTo>
                  <a:lnTo>
                    <a:pt x="10469297" y="6059123"/>
                  </a:lnTo>
                  <a:lnTo>
                    <a:pt x="10505809" y="6074998"/>
                  </a:lnTo>
                  <a:lnTo>
                    <a:pt x="10543909" y="6094048"/>
                  </a:lnTo>
                  <a:lnTo>
                    <a:pt x="10582009" y="6113098"/>
                  </a:lnTo>
                  <a:lnTo>
                    <a:pt x="10618521" y="6132148"/>
                  </a:lnTo>
                  <a:lnTo>
                    <a:pt x="10659797" y="6148023"/>
                  </a:lnTo>
                  <a:lnTo>
                    <a:pt x="10705833" y="6162311"/>
                  </a:lnTo>
                  <a:lnTo>
                    <a:pt x="10758221" y="6173423"/>
                  </a:lnTo>
                  <a:lnTo>
                    <a:pt x="10818547" y="6181361"/>
                  </a:lnTo>
                  <a:lnTo>
                    <a:pt x="10886809" y="6182948"/>
                  </a:lnTo>
                  <a:lnTo>
                    <a:pt x="10955071" y="6181361"/>
                  </a:lnTo>
                  <a:lnTo>
                    <a:pt x="11015397" y="6173423"/>
                  </a:lnTo>
                  <a:lnTo>
                    <a:pt x="11067783" y="6162311"/>
                  </a:lnTo>
                  <a:lnTo>
                    <a:pt x="11113821" y="6148023"/>
                  </a:lnTo>
                  <a:lnTo>
                    <a:pt x="11155097" y="6132148"/>
                  </a:lnTo>
                  <a:lnTo>
                    <a:pt x="11191609" y="6113098"/>
                  </a:lnTo>
                  <a:lnTo>
                    <a:pt x="11229709" y="6094048"/>
                  </a:lnTo>
                  <a:lnTo>
                    <a:pt x="11267809" y="6074998"/>
                  </a:lnTo>
                  <a:lnTo>
                    <a:pt x="11304321" y="6059123"/>
                  </a:lnTo>
                  <a:lnTo>
                    <a:pt x="11345597" y="6043248"/>
                  </a:lnTo>
                  <a:lnTo>
                    <a:pt x="11391633" y="6027373"/>
                  </a:lnTo>
                  <a:lnTo>
                    <a:pt x="11444021" y="6016261"/>
                  </a:lnTo>
                  <a:lnTo>
                    <a:pt x="11504347" y="6009911"/>
                  </a:lnTo>
                  <a:lnTo>
                    <a:pt x="11572609" y="6006736"/>
                  </a:lnTo>
                  <a:lnTo>
                    <a:pt x="11640871" y="6009911"/>
                  </a:lnTo>
                  <a:lnTo>
                    <a:pt x="11701197" y="6016261"/>
                  </a:lnTo>
                  <a:lnTo>
                    <a:pt x="11753583" y="6027373"/>
                  </a:lnTo>
                  <a:lnTo>
                    <a:pt x="11799621" y="6043248"/>
                  </a:lnTo>
                  <a:lnTo>
                    <a:pt x="11840897" y="6059123"/>
                  </a:lnTo>
                  <a:lnTo>
                    <a:pt x="11877409" y="6074998"/>
                  </a:lnTo>
                  <a:lnTo>
                    <a:pt x="11915509" y="6094048"/>
                  </a:lnTo>
                  <a:lnTo>
                    <a:pt x="11953609" y="6113098"/>
                  </a:lnTo>
                  <a:lnTo>
                    <a:pt x="11990121" y="6132148"/>
                  </a:lnTo>
                  <a:lnTo>
                    <a:pt x="12031397" y="6148023"/>
                  </a:lnTo>
                  <a:lnTo>
                    <a:pt x="12077433" y="6162311"/>
                  </a:lnTo>
                  <a:lnTo>
                    <a:pt x="12129821" y="6173424"/>
                  </a:lnTo>
                  <a:lnTo>
                    <a:pt x="12190147" y="6181361"/>
                  </a:lnTo>
                  <a:lnTo>
                    <a:pt x="12191997" y="6181404"/>
                  </a:lnTo>
                  <a:lnTo>
                    <a:pt x="12191997" y="6858000"/>
                  </a:lnTo>
                  <a:lnTo>
                    <a:pt x="1" y="6858000"/>
                  </a:lnTo>
                  <a:lnTo>
                    <a:pt x="1" y="6551875"/>
                  </a:lnTo>
                  <a:lnTo>
                    <a:pt x="0" y="6551875"/>
                  </a:lnTo>
                  <a:close/>
                </a:path>
              </a:pathLst>
            </a:custGeom>
            <a:solidFill>
              <a:schemeClr val="accent1">
                <a:lumMod val="50000"/>
                <a:alpha val="25000"/>
              </a:schemeClr>
            </a:solidFill>
            <a:ln w="0">
              <a:noFill/>
              <a:prstDash val="solid"/>
              <a:round/>
              <a:headEnd/>
              <a:tailEnd/>
            </a:ln>
          </p:spPr>
          <p:txBody>
            <a:bodyPr wrap="square" rtlCol="0" anchor="ctr">
              <a:noAutofit/>
            </a:bodyPr>
            <a:lstStyle/>
            <a:p>
              <a:pPr algn="ctr" defTabSz="457200"/>
              <a:endParaRPr lang="en-US" dirty="0">
                <a:solidFill>
                  <a:schemeClr val="tx1"/>
                </a:solidFill>
              </a:endParaRPr>
            </a:p>
          </p:txBody>
        </p:sp>
      </p:grpSp>
      <p:graphicFrame>
        <p:nvGraphicFramePr>
          <p:cNvPr id="7" name="Content Placeholder 6">
            <a:extLst>
              <a:ext uri="{FF2B5EF4-FFF2-40B4-BE49-F238E27FC236}">
                <a16:creationId xmlns:a16="http://schemas.microsoft.com/office/drawing/2014/main" id="{660F0BFF-66CF-416C-A9F9-2A5003806548}"/>
              </a:ext>
            </a:extLst>
          </p:cNvPr>
          <p:cNvGraphicFramePr>
            <a:graphicFrameLocks noGrp="1"/>
          </p:cNvGraphicFramePr>
          <p:nvPr>
            <p:ph idx="1"/>
            <p:extLst>
              <p:ext uri="{D42A27DB-BD31-4B8C-83A1-F6EECF244321}">
                <p14:modId xmlns:p14="http://schemas.microsoft.com/office/powerpoint/2010/main" val="1024553766"/>
              </p:ext>
            </p:extLst>
          </p:nvPr>
        </p:nvGraphicFramePr>
        <p:xfrm>
          <a:off x="1018903" y="209006"/>
          <a:ext cx="9065353" cy="5765070"/>
        </p:xfrm>
        <a:graphic>
          <a:graphicData uri="http://schemas.openxmlformats.org/drawingml/2006/table">
            <a:tbl>
              <a:tblPr firstRow="1" firstCol="1" bandRow="1"/>
              <a:tblGrid>
                <a:gridCol w="8062661">
                  <a:extLst>
                    <a:ext uri="{9D8B030D-6E8A-4147-A177-3AD203B41FA5}">
                      <a16:colId xmlns:a16="http://schemas.microsoft.com/office/drawing/2014/main" val="1343613296"/>
                    </a:ext>
                  </a:extLst>
                </a:gridCol>
                <a:gridCol w="1002692">
                  <a:extLst>
                    <a:ext uri="{9D8B030D-6E8A-4147-A177-3AD203B41FA5}">
                      <a16:colId xmlns:a16="http://schemas.microsoft.com/office/drawing/2014/main" val="1776774697"/>
                    </a:ext>
                  </a:extLst>
                </a:gridCol>
              </a:tblGrid>
              <a:tr h="1120540">
                <a:tc gridSpan="2">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3200" b="0" i="0" u="none" strike="noStrike" kern="1200" dirty="0">
                          <a:solidFill>
                            <a:schemeClr val="tx1"/>
                          </a:solidFill>
                          <a:effectLst/>
                          <a:latin typeface="+mj-lt"/>
                          <a:ea typeface="Times New Roman" panose="02020603050405020304" pitchFamily="18" charset="0"/>
                          <a:cs typeface="Times New Roman" panose="02020603050405020304" pitchFamily="18" charset="0"/>
                        </a:rPr>
                        <a:t>Data &amp; measurement of fundamentalism component</a:t>
                      </a:r>
                    </a:p>
                    <a:p>
                      <a:pPr marL="0" marR="0" lvl="0" indent="0" algn="ctr" defTabSz="914400" rtl="0" eaLnBrk="1" fontAlgn="t" latinLnBrk="0" hangingPunct="1">
                        <a:lnSpc>
                          <a:spcPct val="100000"/>
                        </a:lnSpc>
                        <a:spcBef>
                          <a:spcPts val="0"/>
                        </a:spcBef>
                        <a:spcAft>
                          <a:spcPts val="0"/>
                        </a:spcAft>
                        <a:buClrTx/>
                        <a:buSzTx/>
                        <a:buFontTx/>
                        <a:buNone/>
                        <a:tabLst/>
                        <a:defRPr/>
                      </a:pPr>
                      <a:r>
                        <a:rPr lang="en-US" sz="3200" b="0" i="0" u="none" strike="noStrike" kern="1200" dirty="0">
                          <a:solidFill>
                            <a:schemeClr val="tx1"/>
                          </a:solidFill>
                          <a:effectLst/>
                          <a:latin typeface="+mj-lt"/>
                          <a:ea typeface="Times New Roman" panose="02020603050405020304" pitchFamily="18" charset="0"/>
                          <a:cs typeface="Times New Roman" panose="02020603050405020304" pitchFamily="18" charset="0"/>
                        </a:rPr>
                        <a:t>IV. Intolerance </a:t>
                      </a:r>
                      <a:r>
                        <a:rPr lang="en-US" sz="3200" b="0" i="0" u="none" strike="noStrike" kern="1200" dirty="0">
                          <a:solidFill>
                            <a:schemeClr val="tx1"/>
                          </a:solidFill>
                          <a:effectLst/>
                          <a:latin typeface="+mj-lt"/>
                          <a:ea typeface="+mn-ea"/>
                          <a:cs typeface="Times New Roman" panose="02020603050405020304" pitchFamily="18" charset="0"/>
                        </a:rPr>
                        <a:t>(% strongly agree/agree)</a:t>
                      </a:r>
                      <a:endParaRPr lang="en-US" sz="3200" b="0" i="0" u="none" strike="noStrike" kern="1200" dirty="0">
                        <a:solidFill>
                          <a:schemeClr val="tx1"/>
                        </a:solidFill>
                        <a:effectLst/>
                        <a:latin typeface="+mj-lt"/>
                        <a:ea typeface="+mn-ea"/>
                        <a:cs typeface="+mn-cs"/>
                      </a:endParaRPr>
                    </a:p>
                  </a:txBody>
                  <a:tcPr marL="95914" marR="95914" marT="47957" marB="47957">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9050" cap="flat" cmpd="sng" algn="ctr">
                      <a:solidFill>
                        <a:srgbClr val="666666"/>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86589831"/>
                  </a:ext>
                </a:extLst>
              </a:tr>
              <a:tr h="345208">
                <a:tc>
                  <a:txBody>
                    <a:bodyPr/>
                    <a:lstStyle/>
                    <a:p>
                      <a:pPr marL="0" marR="0" indent="0" algn="l" rtl="0" fontAlgn="t">
                        <a:lnSpc>
                          <a:spcPct val="105000"/>
                        </a:lnSpc>
                        <a:spcBef>
                          <a:spcPts val="0"/>
                        </a:spcBef>
                        <a:spcAft>
                          <a:spcPts val="0"/>
                        </a:spcAft>
                        <a:buClrTx/>
                        <a:buSzPts val="1000"/>
                        <a:buFont typeface="+mj-lt"/>
                        <a:buNone/>
                      </a:pPr>
                      <a:r>
                        <a:rPr lang="en-US" sz="2000" b="0" i="0" u="none" strike="noStrike" dirty="0">
                          <a:effectLst/>
                          <a:latin typeface="+mj-lt"/>
                          <a:ea typeface="Times New Roman" panose="02020603050405020304" pitchFamily="18" charset="0"/>
                          <a:cs typeface="Times New Roman" panose="02020603050405020304" pitchFamily="18" charset="0"/>
                        </a:rPr>
                        <a:t>1.  Our children should not be allowed to learn about other religions.</a:t>
                      </a:r>
                      <a:endParaRPr lang="en-US" sz="2000" b="0" i="0" u="none" strike="noStrike" dirty="0">
                        <a:effectLst/>
                        <a:latin typeface="+mj-lt"/>
                      </a:endParaRPr>
                    </a:p>
                  </a:txBody>
                  <a:tcPr marL="71936" marR="71936" marT="9991"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ctr" fontAlgn="t">
                        <a:lnSpc>
                          <a:spcPct val="105000"/>
                        </a:lnSpc>
                        <a:spcBef>
                          <a:spcPts val="0"/>
                        </a:spcBef>
                        <a:spcAft>
                          <a:spcPts val="1000"/>
                        </a:spcAft>
                      </a:pPr>
                      <a:r>
                        <a:rPr lang="en-US" sz="2000" b="0" i="0" u="none" strike="noStrike" dirty="0">
                          <a:effectLst/>
                          <a:latin typeface="+mj-lt"/>
                          <a:ea typeface="Times New Roman" panose="02020603050405020304" pitchFamily="18" charset="0"/>
                          <a:cs typeface="Times New Roman" panose="02020603050405020304" pitchFamily="18" charset="0"/>
                        </a:rPr>
                        <a:t>14%</a:t>
                      </a:r>
                      <a:endParaRPr lang="en-US" sz="2000" b="0" i="0" u="none" strike="noStrike" dirty="0">
                        <a:effectLst/>
                        <a:latin typeface="+mj-lt"/>
                      </a:endParaRPr>
                    </a:p>
                  </a:txBody>
                  <a:tcPr marL="71936" marR="71936" marT="9991"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3903403590"/>
                  </a:ext>
                </a:extLst>
              </a:tr>
              <a:tr h="345208">
                <a:tc>
                  <a:txBody>
                    <a:bodyPr/>
                    <a:lstStyle/>
                    <a:p>
                      <a:pPr marL="339725" marR="0" indent="-339725" algn="l" rtl="0" fontAlgn="t">
                        <a:lnSpc>
                          <a:spcPct val="105000"/>
                        </a:lnSpc>
                        <a:spcBef>
                          <a:spcPts val="0"/>
                        </a:spcBef>
                        <a:spcAft>
                          <a:spcPts val="0"/>
                        </a:spcAft>
                        <a:buClrTx/>
                        <a:buSzPts val="1000"/>
                        <a:buFont typeface="+mj-lt"/>
                        <a:buNone/>
                      </a:pPr>
                      <a:r>
                        <a:rPr lang="en-US" sz="2000" b="0" i="0" u="none" strike="noStrike" dirty="0">
                          <a:effectLst/>
                          <a:latin typeface="+mj-lt"/>
                          <a:ea typeface="Times New Roman" panose="02020603050405020304" pitchFamily="18" charset="0"/>
                          <a:cs typeface="Times New Roman" panose="02020603050405020304" pitchFamily="18" charset="0"/>
                        </a:rPr>
                        <a:t>2.  The followers of other religions should not have the same rights as mine.</a:t>
                      </a:r>
                      <a:endParaRPr lang="en-US" sz="2000" b="0" i="0" u="none" strike="noStrike" dirty="0">
                        <a:effectLst/>
                        <a:latin typeface="+mj-lt"/>
                      </a:endParaRPr>
                    </a:p>
                  </a:txBody>
                  <a:tcPr marL="71936" marR="71936" marT="9991"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ctr" fontAlgn="t">
                        <a:lnSpc>
                          <a:spcPct val="105000"/>
                        </a:lnSpc>
                        <a:spcBef>
                          <a:spcPts val="0"/>
                        </a:spcBef>
                        <a:spcAft>
                          <a:spcPts val="1000"/>
                        </a:spcAft>
                      </a:pPr>
                      <a:r>
                        <a:rPr lang="en-US" sz="2000" b="0" i="0" u="none" strike="noStrike" dirty="0">
                          <a:effectLst/>
                          <a:latin typeface="+mj-lt"/>
                          <a:ea typeface="Times New Roman" panose="02020603050405020304" pitchFamily="18" charset="0"/>
                          <a:cs typeface="Times New Roman" panose="02020603050405020304" pitchFamily="18" charset="0"/>
                        </a:rPr>
                        <a:t>13%</a:t>
                      </a:r>
                      <a:endParaRPr lang="en-US" sz="2000" b="0" i="0" u="none" strike="noStrike" dirty="0">
                        <a:effectLst/>
                        <a:latin typeface="+mj-lt"/>
                      </a:endParaRPr>
                    </a:p>
                  </a:txBody>
                  <a:tcPr marL="71936" marR="71936" marT="9991"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605047185"/>
                  </a:ext>
                </a:extLst>
              </a:tr>
              <a:tr h="345208">
                <a:tc>
                  <a:txBody>
                    <a:bodyPr/>
                    <a:lstStyle/>
                    <a:p>
                      <a:pPr marL="0" marR="0" indent="0" algn="l" rtl="0" fontAlgn="t">
                        <a:lnSpc>
                          <a:spcPct val="105000"/>
                        </a:lnSpc>
                        <a:spcBef>
                          <a:spcPts val="0"/>
                        </a:spcBef>
                        <a:spcAft>
                          <a:spcPts val="0"/>
                        </a:spcAft>
                        <a:buClrTx/>
                        <a:buSzPts val="1000"/>
                        <a:buFont typeface="+mj-lt"/>
                        <a:buNone/>
                      </a:pPr>
                      <a:r>
                        <a:rPr lang="en-US" sz="2000" b="0" i="0" u="none" strike="noStrike" dirty="0">
                          <a:effectLst/>
                          <a:latin typeface="+mj-lt"/>
                          <a:ea typeface="Times New Roman" panose="02020603050405020304" pitchFamily="18" charset="0"/>
                          <a:cs typeface="Times New Roman" panose="02020603050405020304" pitchFamily="18" charset="0"/>
                        </a:rPr>
                        <a:t>3.  Criticism of my religion should not be tolerated.</a:t>
                      </a:r>
                      <a:endParaRPr lang="en-US" sz="2000" b="0" i="0" u="none" strike="noStrike" dirty="0">
                        <a:effectLst/>
                        <a:latin typeface="+mj-lt"/>
                      </a:endParaRPr>
                    </a:p>
                  </a:txBody>
                  <a:tcPr marL="71936" marR="71936" marT="9991"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ctr" fontAlgn="t">
                        <a:lnSpc>
                          <a:spcPct val="105000"/>
                        </a:lnSpc>
                        <a:spcBef>
                          <a:spcPts val="0"/>
                        </a:spcBef>
                        <a:spcAft>
                          <a:spcPts val="1000"/>
                        </a:spcAft>
                      </a:pPr>
                      <a:r>
                        <a:rPr lang="en-US" sz="2000" b="0" i="0" u="none" strike="noStrike" dirty="0">
                          <a:effectLst/>
                          <a:latin typeface="+mj-lt"/>
                          <a:ea typeface="Times New Roman" panose="02020603050405020304" pitchFamily="18" charset="0"/>
                          <a:cs typeface="Times New Roman" panose="02020603050405020304" pitchFamily="18" charset="0"/>
                        </a:rPr>
                        <a:t>27%</a:t>
                      </a:r>
                      <a:endParaRPr lang="en-US" sz="2000" b="0" i="0" u="none" strike="noStrike" dirty="0">
                        <a:effectLst/>
                        <a:latin typeface="+mj-lt"/>
                      </a:endParaRPr>
                    </a:p>
                  </a:txBody>
                  <a:tcPr marL="71936" marR="71936" marT="9991"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423117252"/>
                  </a:ext>
                </a:extLst>
              </a:tr>
              <a:tr h="345208">
                <a:tc>
                  <a:txBody>
                    <a:bodyPr/>
                    <a:lstStyle/>
                    <a:p>
                      <a:pPr marL="0" marR="0" indent="0" algn="l" rtl="0" fontAlgn="t">
                        <a:lnSpc>
                          <a:spcPct val="105000"/>
                        </a:lnSpc>
                        <a:spcBef>
                          <a:spcPts val="0"/>
                        </a:spcBef>
                        <a:spcAft>
                          <a:spcPts val="0"/>
                        </a:spcAft>
                        <a:buClrTx/>
                        <a:buSzPts val="1000"/>
                        <a:buFont typeface="+mj-lt"/>
                        <a:buNone/>
                      </a:pPr>
                      <a:r>
                        <a:rPr lang="en-US" sz="2000" b="0" i="0" u="none" strike="noStrike" dirty="0">
                          <a:effectLst/>
                          <a:latin typeface="+mj-lt"/>
                          <a:ea typeface="Times New Roman" panose="02020603050405020304" pitchFamily="18" charset="0"/>
                          <a:cs typeface="Times New Roman" panose="02020603050405020304" pitchFamily="18" charset="0"/>
                        </a:rPr>
                        <a:t>4.  Criticism of my religious leaders should not be tolerated.</a:t>
                      </a:r>
                      <a:endParaRPr lang="en-US" sz="2000" b="0" i="0" u="none" strike="noStrike" dirty="0">
                        <a:effectLst/>
                        <a:latin typeface="+mj-lt"/>
                      </a:endParaRPr>
                    </a:p>
                  </a:txBody>
                  <a:tcPr marL="71936" marR="71936" marT="9991"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ctr" fontAlgn="t">
                        <a:lnSpc>
                          <a:spcPct val="105000"/>
                        </a:lnSpc>
                        <a:spcBef>
                          <a:spcPts val="0"/>
                        </a:spcBef>
                        <a:spcAft>
                          <a:spcPts val="1000"/>
                        </a:spcAft>
                      </a:pPr>
                      <a:r>
                        <a:rPr lang="en-US" sz="2000" b="0" i="0" u="none" strike="noStrike" dirty="0">
                          <a:effectLst/>
                          <a:latin typeface="+mj-lt"/>
                          <a:ea typeface="Times New Roman" panose="02020603050405020304" pitchFamily="18" charset="0"/>
                          <a:cs typeface="Times New Roman" panose="02020603050405020304" pitchFamily="18" charset="0"/>
                        </a:rPr>
                        <a:t>19%</a:t>
                      </a:r>
                      <a:endParaRPr lang="en-US" sz="2000" b="0" i="0" u="none" strike="noStrike" dirty="0">
                        <a:effectLst/>
                        <a:latin typeface="+mj-lt"/>
                      </a:endParaRPr>
                    </a:p>
                  </a:txBody>
                  <a:tcPr marL="71936" marR="71936" marT="9991"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70311065"/>
                  </a:ext>
                </a:extLst>
              </a:tr>
              <a:tr h="345208">
                <a:tc>
                  <a:txBody>
                    <a:bodyPr/>
                    <a:lstStyle/>
                    <a:p>
                      <a:pPr marL="0" marR="0" algn="r" fontAlgn="t">
                        <a:lnSpc>
                          <a:spcPct val="105000"/>
                        </a:lnSpc>
                        <a:spcBef>
                          <a:spcPts val="0"/>
                        </a:spcBef>
                        <a:spcAft>
                          <a:spcPts val="1000"/>
                        </a:spcAft>
                      </a:pPr>
                      <a:r>
                        <a:rPr lang="en-US" sz="2000" b="0" i="0" u="none" strike="noStrike" dirty="0">
                          <a:effectLst/>
                          <a:latin typeface="+mj-lt"/>
                          <a:ea typeface="Times New Roman" panose="02020603050405020304" pitchFamily="18" charset="0"/>
                          <a:cs typeface="Times New Roman" panose="02020603050405020304" pitchFamily="18" charset="0"/>
                        </a:rPr>
                        <a:t>Intolerance Mean</a:t>
                      </a:r>
                      <a:endParaRPr lang="en-US" sz="2000" b="0" i="0" u="none" strike="noStrike" dirty="0">
                        <a:effectLst/>
                        <a:latin typeface="+mj-lt"/>
                      </a:endParaRPr>
                    </a:p>
                  </a:txBody>
                  <a:tcPr marL="71936" marR="71936" marT="9991"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ctr" fontAlgn="t">
                        <a:lnSpc>
                          <a:spcPct val="105000"/>
                        </a:lnSpc>
                        <a:spcBef>
                          <a:spcPts val="0"/>
                        </a:spcBef>
                        <a:spcAft>
                          <a:spcPts val="1000"/>
                        </a:spcAft>
                      </a:pPr>
                      <a:r>
                        <a:rPr lang="en-US" sz="2000" b="0" i="0" u="none" strike="noStrike">
                          <a:effectLst/>
                          <a:latin typeface="+mj-lt"/>
                          <a:ea typeface="Times New Roman" panose="02020603050405020304" pitchFamily="18" charset="0"/>
                          <a:cs typeface="Times New Roman" panose="02020603050405020304" pitchFamily="18" charset="0"/>
                        </a:rPr>
                        <a:t>1.86</a:t>
                      </a:r>
                      <a:endParaRPr lang="en-US" sz="2000" b="0" i="0" u="none" strike="noStrike">
                        <a:effectLst/>
                        <a:latin typeface="+mj-lt"/>
                      </a:endParaRPr>
                    </a:p>
                  </a:txBody>
                  <a:tcPr marL="71936" marR="71936" marT="9991"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4131716599"/>
                  </a:ext>
                </a:extLst>
              </a:tr>
              <a:tr h="345208">
                <a:tc>
                  <a:txBody>
                    <a:bodyPr/>
                    <a:lstStyle/>
                    <a:p>
                      <a:pPr marL="0" marR="0" algn="r" fontAlgn="t">
                        <a:lnSpc>
                          <a:spcPct val="105000"/>
                        </a:lnSpc>
                        <a:spcBef>
                          <a:spcPts val="0"/>
                        </a:spcBef>
                        <a:spcAft>
                          <a:spcPts val="1000"/>
                        </a:spcAft>
                      </a:pPr>
                      <a:r>
                        <a:rPr lang="en-US" sz="2000" b="0" i="0" u="none" strike="noStrike" dirty="0">
                          <a:effectLst/>
                          <a:latin typeface="+mj-lt"/>
                          <a:ea typeface="Times New Roman" panose="02020603050405020304" pitchFamily="18" charset="0"/>
                          <a:cs typeface="Times New Roman" panose="02020603050405020304" pitchFamily="18" charset="0"/>
                        </a:rPr>
                        <a:t>Statistical validity: Eigenvalue</a:t>
                      </a:r>
                      <a:endParaRPr lang="en-US" sz="2000" b="0" i="0" u="none" strike="noStrike" dirty="0">
                        <a:effectLst/>
                        <a:latin typeface="+mj-lt"/>
                      </a:endParaRPr>
                    </a:p>
                  </a:txBody>
                  <a:tcPr marL="71936" marR="71936" marT="9991"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ctr" fontAlgn="t">
                        <a:lnSpc>
                          <a:spcPct val="105000"/>
                        </a:lnSpc>
                        <a:spcBef>
                          <a:spcPts val="0"/>
                        </a:spcBef>
                        <a:spcAft>
                          <a:spcPts val="1000"/>
                        </a:spcAft>
                      </a:pPr>
                      <a:r>
                        <a:rPr lang="en-US" sz="2000" b="0" i="0" u="none" strike="noStrike">
                          <a:effectLst/>
                          <a:latin typeface="+mj-lt"/>
                          <a:ea typeface="Times New Roman" panose="02020603050405020304" pitchFamily="18" charset="0"/>
                          <a:cs typeface="Times New Roman" panose="02020603050405020304" pitchFamily="18" charset="0"/>
                        </a:rPr>
                        <a:t>2.72</a:t>
                      </a:r>
                      <a:endParaRPr lang="en-US" sz="2000" b="0" i="0" u="none" strike="noStrike">
                        <a:effectLst/>
                        <a:latin typeface="+mj-lt"/>
                      </a:endParaRPr>
                    </a:p>
                  </a:txBody>
                  <a:tcPr marL="71936" marR="71936" marT="9991"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690358476"/>
                  </a:ext>
                </a:extLst>
              </a:tr>
              <a:tr h="345208">
                <a:tc>
                  <a:txBody>
                    <a:bodyPr/>
                    <a:lstStyle/>
                    <a:p>
                      <a:pPr marL="0" marR="0" algn="r" fontAlgn="t">
                        <a:lnSpc>
                          <a:spcPct val="105000"/>
                        </a:lnSpc>
                        <a:spcBef>
                          <a:spcPts val="0"/>
                        </a:spcBef>
                        <a:spcAft>
                          <a:spcPts val="1000"/>
                        </a:spcAft>
                      </a:pPr>
                      <a:r>
                        <a:rPr lang="en-US" sz="2000" b="0" i="0" u="none" strike="noStrike" dirty="0">
                          <a:effectLst/>
                          <a:latin typeface="+mj-lt"/>
                          <a:ea typeface="Times New Roman" panose="02020603050405020304" pitchFamily="18" charset="0"/>
                          <a:cs typeface="Times New Roman" panose="02020603050405020304" pitchFamily="18" charset="0"/>
                        </a:rPr>
                        <a:t>% Variance</a:t>
                      </a:r>
                      <a:endParaRPr lang="en-US" sz="2000" b="0" i="0" u="none" strike="noStrike" dirty="0">
                        <a:effectLst/>
                        <a:latin typeface="+mj-lt"/>
                      </a:endParaRPr>
                    </a:p>
                  </a:txBody>
                  <a:tcPr marL="71936" marR="71936" marT="9991"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ctr" fontAlgn="t">
                        <a:lnSpc>
                          <a:spcPct val="105000"/>
                        </a:lnSpc>
                        <a:spcBef>
                          <a:spcPts val="0"/>
                        </a:spcBef>
                        <a:spcAft>
                          <a:spcPts val="1000"/>
                        </a:spcAft>
                      </a:pPr>
                      <a:r>
                        <a:rPr lang="en-US" sz="2000" b="0" i="0" u="none" strike="noStrike">
                          <a:effectLst/>
                          <a:latin typeface="+mj-lt"/>
                          <a:ea typeface="Times New Roman" panose="02020603050405020304" pitchFamily="18" charset="0"/>
                          <a:cs typeface="Times New Roman" panose="02020603050405020304" pitchFamily="18" charset="0"/>
                        </a:rPr>
                        <a:t>68%</a:t>
                      </a:r>
                      <a:endParaRPr lang="en-US" sz="2000" b="0" i="0" u="none" strike="noStrike">
                        <a:effectLst/>
                        <a:latin typeface="+mj-lt"/>
                      </a:endParaRPr>
                    </a:p>
                  </a:txBody>
                  <a:tcPr marL="71936" marR="71936" marT="9991"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863175236"/>
                  </a:ext>
                </a:extLst>
              </a:tr>
              <a:tr h="345208">
                <a:tc>
                  <a:txBody>
                    <a:bodyPr/>
                    <a:lstStyle/>
                    <a:p>
                      <a:pPr marL="0" marR="0" algn="r" fontAlgn="t">
                        <a:lnSpc>
                          <a:spcPct val="105000"/>
                        </a:lnSpc>
                        <a:spcBef>
                          <a:spcPts val="0"/>
                        </a:spcBef>
                        <a:spcAft>
                          <a:spcPts val="1000"/>
                        </a:spcAft>
                      </a:pPr>
                      <a:r>
                        <a:rPr lang="en-US" sz="2000" b="0" i="0" u="none" strike="noStrike" dirty="0">
                          <a:effectLst/>
                          <a:latin typeface="+mj-lt"/>
                          <a:ea typeface="Times New Roman" panose="02020603050405020304" pitchFamily="18" charset="0"/>
                          <a:cs typeface="Times New Roman" panose="02020603050405020304" pitchFamily="18" charset="0"/>
                        </a:rPr>
                        <a:t>Reliability index: Cronbach’s </a:t>
                      </a:r>
                      <a:r>
                        <a:rPr lang="el-GR" sz="2000" b="0" i="0" u="none" strike="noStrike" dirty="0">
                          <a:effectLst/>
                          <a:latin typeface="+mj-lt"/>
                          <a:ea typeface="Times New Roman" panose="02020603050405020304" pitchFamily="18" charset="0"/>
                          <a:cs typeface="Times New Roman" panose="02020603050405020304" pitchFamily="18" charset="0"/>
                        </a:rPr>
                        <a:t>α</a:t>
                      </a:r>
                      <a:endParaRPr lang="el-GR" sz="2000" b="0" i="0" u="none" strike="noStrike" dirty="0">
                        <a:effectLst/>
                        <a:latin typeface="+mj-lt"/>
                      </a:endParaRPr>
                    </a:p>
                  </a:txBody>
                  <a:tcPr marL="71936" marR="71936" marT="9991"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ctr" fontAlgn="t">
                        <a:lnSpc>
                          <a:spcPct val="105000"/>
                        </a:lnSpc>
                        <a:spcBef>
                          <a:spcPts val="0"/>
                        </a:spcBef>
                        <a:spcAft>
                          <a:spcPts val="1000"/>
                        </a:spcAft>
                      </a:pPr>
                      <a:r>
                        <a:rPr lang="en-US" sz="2000" b="0" i="0" u="none" strike="noStrike">
                          <a:effectLst/>
                          <a:latin typeface="+mj-lt"/>
                          <a:ea typeface="Times New Roman" panose="02020603050405020304" pitchFamily="18" charset="0"/>
                          <a:cs typeface="Times New Roman" panose="02020603050405020304" pitchFamily="18" charset="0"/>
                        </a:rPr>
                        <a:t>0.84</a:t>
                      </a:r>
                      <a:endParaRPr lang="en-US" sz="2000" b="0" i="0" u="none" strike="noStrike">
                        <a:effectLst/>
                        <a:latin typeface="+mj-lt"/>
                      </a:endParaRPr>
                    </a:p>
                  </a:txBody>
                  <a:tcPr marL="71936" marR="71936" marT="9991"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700401103"/>
                  </a:ext>
                </a:extLst>
              </a:tr>
              <a:tr h="502034">
                <a:tc gridSpan="2">
                  <a:txBody>
                    <a:bodyPr/>
                    <a:lstStyle/>
                    <a:p>
                      <a:pPr marL="0" marR="0" algn="ctr" fontAlgn="t">
                        <a:lnSpc>
                          <a:spcPct val="105000"/>
                        </a:lnSpc>
                        <a:spcBef>
                          <a:spcPts val="0"/>
                        </a:spcBef>
                        <a:spcAft>
                          <a:spcPts val="1000"/>
                        </a:spcAft>
                      </a:pPr>
                      <a:r>
                        <a:rPr lang="en-US" sz="2400" b="1" i="0" u="none" strike="noStrike" dirty="0">
                          <a:effectLst/>
                          <a:latin typeface="+mj-lt"/>
                          <a:ea typeface="Times New Roman" panose="02020603050405020304" pitchFamily="18" charset="0"/>
                          <a:cs typeface="Times New Roman" panose="02020603050405020304" pitchFamily="18" charset="0"/>
                        </a:rPr>
                        <a:t>Fundamentalism scale</a:t>
                      </a:r>
                      <a:endParaRPr lang="en-US" sz="2400" b="1" i="0" u="none" strike="noStrike" dirty="0">
                        <a:effectLst/>
                        <a:latin typeface="+mj-lt"/>
                      </a:endParaRPr>
                    </a:p>
                  </a:txBody>
                  <a:tcPr marL="95914" marR="95914" marT="47957" marB="47957">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4251887618"/>
                  </a:ext>
                </a:extLst>
              </a:tr>
              <a:tr h="345208">
                <a:tc>
                  <a:txBody>
                    <a:bodyPr/>
                    <a:lstStyle/>
                    <a:p>
                      <a:pPr marL="0" marR="0" algn="r" fontAlgn="t">
                        <a:lnSpc>
                          <a:spcPct val="105000"/>
                        </a:lnSpc>
                        <a:spcBef>
                          <a:spcPts val="0"/>
                        </a:spcBef>
                        <a:spcAft>
                          <a:spcPts val="1000"/>
                        </a:spcAft>
                      </a:pPr>
                      <a:r>
                        <a:rPr lang="en-US" sz="2000" b="0" i="0" u="none" strike="noStrike" dirty="0">
                          <a:effectLst/>
                          <a:latin typeface="+mj-lt"/>
                          <a:ea typeface="Times New Roman" panose="02020603050405020304" pitchFamily="18" charset="0"/>
                          <a:cs typeface="Times New Roman" panose="02020603050405020304" pitchFamily="18" charset="0"/>
                        </a:rPr>
                        <a:t>Fundamentalism Mean</a:t>
                      </a:r>
                      <a:endParaRPr lang="en-US" sz="2000" b="0" i="0" u="none" strike="noStrike" dirty="0">
                        <a:effectLst/>
                        <a:latin typeface="+mj-lt"/>
                      </a:endParaRPr>
                    </a:p>
                  </a:txBody>
                  <a:tcPr marL="71936" marR="71936" marT="9991"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ctr" fontAlgn="t">
                        <a:lnSpc>
                          <a:spcPct val="105000"/>
                        </a:lnSpc>
                        <a:spcBef>
                          <a:spcPts val="0"/>
                        </a:spcBef>
                        <a:spcAft>
                          <a:spcPts val="1000"/>
                        </a:spcAft>
                      </a:pPr>
                      <a:r>
                        <a:rPr lang="en-US" sz="2000" b="0" i="0" u="none" strike="noStrike">
                          <a:effectLst/>
                          <a:latin typeface="+mj-lt"/>
                          <a:ea typeface="Times New Roman" panose="02020603050405020304" pitchFamily="18" charset="0"/>
                          <a:cs typeface="Times New Roman" panose="02020603050405020304" pitchFamily="18" charset="0"/>
                        </a:rPr>
                        <a:t>1.97</a:t>
                      </a:r>
                      <a:endParaRPr lang="en-US" sz="2000" b="0" i="0" u="none" strike="noStrike">
                        <a:effectLst/>
                        <a:latin typeface="+mj-lt"/>
                      </a:endParaRPr>
                    </a:p>
                  </a:txBody>
                  <a:tcPr marL="71936" marR="71936" marT="9991"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076834168"/>
                  </a:ext>
                </a:extLst>
              </a:tr>
              <a:tr h="345208">
                <a:tc>
                  <a:txBody>
                    <a:bodyPr/>
                    <a:lstStyle/>
                    <a:p>
                      <a:pPr marL="0" marR="0" algn="r" fontAlgn="t">
                        <a:lnSpc>
                          <a:spcPct val="105000"/>
                        </a:lnSpc>
                        <a:spcBef>
                          <a:spcPts val="0"/>
                        </a:spcBef>
                        <a:spcAft>
                          <a:spcPts val="1000"/>
                        </a:spcAft>
                      </a:pPr>
                      <a:r>
                        <a:rPr lang="en-US" sz="2000" b="0" i="0" u="none" strike="noStrike" dirty="0">
                          <a:effectLst/>
                          <a:latin typeface="+mj-lt"/>
                          <a:ea typeface="Times New Roman" panose="02020603050405020304" pitchFamily="18" charset="0"/>
                          <a:cs typeface="Times New Roman" panose="02020603050405020304" pitchFamily="18" charset="0"/>
                        </a:rPr>
                        <a:t>Statistical validity: Eigenvalue</a:t>
                      </a:r>
                      <a:endParaRPr lang="en-US" sz="2000" b="0" i="0" u="none" strike="noStrike" dirty="0">
                        <a:effectLst/>
                        <a:latin typeface="+mj-lt"/>
                      </a:endParaRPr>
                    </a:p>
                  </a:txBody>
                  <a:tcPr marL="71936" marR="71936" marT="9991"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ctr" fontAlgn="t">
                        <a:lnSpc>
                          <a:spcPct val="105000"/>
                        </a:lnSpc>
                        <a:spcBef>
                          <a:spcPts val="0"/>
                        </a:spcBef>
                        <a:spcAft>
                          <a:spcPts val="1000"/>
                        </a:spcAft>
                      </a:pPr>
                      <a:r>
                        <a:rPr lang="en-US" sz="2000" b="0" i="0" u="none" strike="noStrike">
                          <a:effectLst/>
                          <a:latin typeface="+mj-lt"/>
                          <a:ea typeface="Times New Roman" panose="02020603050405020304" pitchFamily="18" charset="0"/>
                          <a:cs typeface="Times New Roman" panose="02020603050405020304" pitchFamily="18" charset="0"/>
                        </a:rPr>
                        <a:t>3.35</a:t>
                      </a:r>
                      <a:endParaRPr lang="en-US" sz="2000" b="0" i="0" u="none" strike="noStrike">
                        <a:effectLst/>
                        <a:latin typeface="+mj-lt"/>
                      </a:endParaRPr>
                    </a:p>
                  </a:txBody>
                  <a:tcPr marL="71936" marR="71936" marT="9991"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735155898"/>
                  </a:ext>
                </a:extLst>
              </a:tr>
              <a:tr h="345208">
                <a:tc>
                  <a:txBody>
                    <a:bodyPr/>
                    <a:lstStyle/>
                    <a:p>
                      <a:pPr marL="0" marR="0" algn="r" fontAlgn="t">
                        <a:lnSpc>
                          <a:spcPct val="105000"/>
                        </a:lnSpc>
                        <a:spcBef>
                          <a:spcPts val="0"/>
                        </a:spcBef>
                        <a:spcAft>
                          <a:spcPts val="1000"/>
                        </a:spcAft>
                      </a:pPr>
                      <a:r>
                        <a:rPr lang="en-US" sz="2000" b="0" i="0" u="none" strike="noStrike" dirty="0">
                          <a:effectLst/>
                          <a:latin typeface="+mj-lt"/>
                          <a:ea typeface="Times New Roman" panose="02020603050405020304" pitchFamily="18" charset="0"/>
                          <a:cs typeface="Times New Roman" panose="02020603050405020304" pitchFamily="18" charset="0"/>
                        </a:rPr>
                        <a:t>% Variance</a:t>
                      </a:r>
                      <a:endParaRPr lang="en-US" sz="2000" b="0" i="0" u="none" strike="noStrike" dirty="0">
                        <a:effectLst/>
                        <a:latin typeface="+mj-lt"/>
                      </a:endParaRPr>
                    </a:p>
                  </a:txBody>
                  <a:tcPr marL="71936" marR="71936" marT="9991"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ctr" fontAlgn="t">
                        <a:lnSpc>
                          <a:spcPct val="105000"/>
                        </a:lnSpc>
                        <a:spcBef>
                          <a:spcPts val="0"/>
                        </a:spcBef>
                        <a:spcAft>
                          <a:spcPts val="1000"/>
                        </a:spcAft>
                      </a:pPr>
                      <a:r>
                        <a:rPr lang="en-US" sz="2000" b="0" i="0" u="none" strike="noStrike" dirty="0">
                          <a:effectLst/>
                          <a:latin typeface="+mj-lt"/>
                          <a:ea typeface="Times New Roman" panose="02020603050405020304" pitchFamily="18" charset="0"/>
                          <a:cs typeface="Times New Roman" panose="02020603050405020304" pitchFamily="18" charset="0"/>
                        </a:rPr>
                        <a:t>84%</a:t>
                      </a:r>
                      <a:endParaRPr lang="en-US" sz="2000" b="0" i="0" u="none" strike="noStrike" dirty="0">
                        <a:effectLst/>
                        <a:latin typeface="+mj-lt"/>
                      </a:endParaRPr>
                    </a:p>
                  </a:txBody>
                  <a:tcPr marL="71936" marR="71936" marT="9991"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71958278"/>
                  </a:ext>
                </a:extLst>
              </a:tr>
              <a:tr h="345208">
                <a:tc>
                  <a:txBody>
                    <a:bodyPr/>
                    <a:lstStyle/>
                    <a:p>
                      <a:pPr marL="0" marR="0" algn="r" fontAlgn="t">
                        <a:lnSpc>
                          <a:spcPct val="105000"/>
                        </a:lnSpc>
                        <a:spcBef>
                          <a:spcPts val="0"/>
                        </a:spcBef>
                        <a:spcAft>
                          <a:spcPts val="1000"/>
                        </a:spcAft>
                      </a:pPr>
                      <a:r>
                        <a:rPr lang="en-US" sz="2000" b="0" i="0" u="none" strike="noStrike" dirty="0">
                          <a:effectLst/>
                          <a:latin typeface="+mj-lt"/>
                          <a:ea typeface="Times New Roman" panose="02020603050405020304" pitchFamily="18" charset="0"/>
                          <a:cs typeface="Times New Roman" panose="02020603050405020304" pitchFamily="18" charset="0"/>
                        </a:rPr>
                        <a:t>Reliability index: Cronbach’s </a:t>
                      </a:r>
                      <a:r>
                        <a:rPr lang="el-GR" sz="2000" b="0" i="0" u="none" strike="noStrike" dirty="0">
                          <a:effectLst/>
                          <a:latin typeface="+mj-lt"/>
                          <a:ea typeface="Times New Roman" panose="02020603050405020304" pitchFamily="18" charset="0"/>
                          <a:cs typeface="Times New Roman" panose="02020603050405020304" pitchFamily="18" charset="0"/>
                        </a:rPr>
                        <a:t>α </a:t>
                      </a:r>
                      <a:endParaRPr lang="el-GR" sz="2000" b="0" i="0" u="none" strike="noStrike" dirty="0">
                        <a:effectLst/>
                        <a:latin typeface="+mj-lt"/>
                      </a:endParaRPr>
                    </a:p>
                  </a:txBody>
                  <a:tcPr marL="71936" marR="71936" marT="9991"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ctr" fontAlgn="t">
                        <a:lnSpc>
                          <a:spcPct val="105000"/>
                        </a:lnSpc>
                        <a:spcBef>
                          <a:spcPts val="0"/>
                        </a:spcBef>
                        <a:spcAft>
                          <a:spcPts val="1000"/>
                        </a:spcAft>
                      </a:pPr>
                      <a:r>
                        <a:rPr lang="en-US" sz="2000" b="0" i="0" u="none" strike="noStrike" dirty="0">
                          <a:effectLst/>
                          <a:latin typeface="+mj-lt"/>
                          <a:ea typeface="Times New Roman" panose="02020603050405020304" pitchFamily="18" charset="0"/>
                          <a:cs typeface="Times New Roman" panose="02020603050405020304" pitchFamily="18" charset="0"/>
                        </a:rPr>
                        <a:t>.96</a:t>
                      </a:r>
                      <a:endParaRPr lang="en-US" sz="2000" b="0" i="0" u="none" strike="noStrike" dirty="0">
                        <a:effectLst/>
                        <a:latin typeface="+mj-lt"/>
                      </a:endParaRPr>
                    </a:p>
                  </a:txBody>
                  <a:tcPr marL="71936" marR="71936" marT="9991"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943390159"/>
                  </a:ext>
                </a:extLst>
              </a:tr>
            </a:tbl>
          </a:graphicData>
        </a:graphic>
      </p:graphicFrame>
    </p:spTree>
    <p:extLst>
      <p:ext uri="{BB962C8B-B14F-4D97-AF65-F5344CB8AC3E}">
        <p14:creationId xmlns:p14="http://schemas.microsoft.com/office/powerpoint/2010/main" val="38041439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Feathered</Template>
  <TotalTime>672</TotalTime>
  <Words>1161</Words>
  <Application>Microsoft Office PowerPoint</Application>
  <PresentationFormat>Widescreen</PresentationFormat>
  <Paragraphs>127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Measuring fundamentalism among Israeli Jews Mansoor Moaddel Professor of Sociology University of Maryland</vt:lpstr>
      <vt:lpstr>Objective</vt:lpstr>
      <vt:lpstr>The conceptualization of religious fundamentalism</vt:lpstr>
      <vt:lpstr>Scale Construction </vt:lpstr>
      <vt:lpstr>Sample and Data Collection</vt:lpstr>
      <vt:lpstr>PowerPoint Presentation</vt:lpstr>
      <vt:lpstr>PowerPoint Presentation</vt:lpstr>
      <vt:lpstr>PowerPoint Presentation</vt:lpstr>
      <vt:lpstr>PowerPoint Presentation</vt:lpstr>
      <vt:lpstr>PowerPoint Presentation</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fundamentalism among Israeli Jews</dc:title>
  <dc:creator>Mansoor Moaddel</dc:creator>
  <cp:lastModifiedBy>Mansoor Moaddel</cp:lastModifiedBy>
  <cp:revision>19</cp:revision>
  <dcterms:created xsi:type="dcterms:W3CDTF">2021-04-26T00:52:37Z</dcterms:created>
  <dcterms:modified xsi:type="dcterms:W3CDTF">2021-04-26T12:11:17Z</dcterms:modified>
</cp:coreProperties>
</file>