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Helvetica Neue"/>
      <p:regular r:id="rId24"/>
      <p:bold r:id="rId25"/>
      <p:italic r:id="rId26"/>
      <p:boldItalic r:id="rId27"/>
    </p:embeddedFont>
    <p:embeddedFont>
      <p:font typeface="Rambla"/>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HelveticaNeue-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elveticaNeue-italic.fntdata"/><Relationship Id="rId25" Type="http://schemas.openxmlformats.org/officeDocument/2006/relationships/font" Target="fonts/HelveticaNeue-bold.fntdata"/><Relationship Id="rId28" Type="http://schemas.openxmlformats.org/officeDocument/2006/relationships/font" Target="fonts/Rambla-regular.fntdata"/><Relationship Id="rId27" Type="http://schemas.openxmlformats.org/officeDocument/2006/relationships/font" Target="fonts/HelveticaNeue-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mbla-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mbla-boldItalic.fntdata"/><Relationship Id="rId30" Type="http://schemas.openxmlformats.org/officeDocument/2006/relationships/font" Target="fonts/Rambla-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dca1d8330f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dca1d8330f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dca1d8330f_0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dca1d8330f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ff24c1ec3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ff24c1ec3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dca1d8330f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dca1d8330f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dca1d8330f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dca1d8330f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dca1d8330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dca1d8330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dca1d8330f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dca1d8330f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dca1d8330f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dca1d8330f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dca1d8330f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dca1d8330f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dca1d8330f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dca1d8330f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ff24c1ec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ff24c1ec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dca1d8330f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dca1d8330f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dca1d8330f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dca1d8330f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ff24c1ec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ff24c1ec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ff24c1ec3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ff24c1ec3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ff24c1ec3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ff24c1ec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ff24c1ec3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ff24c1ec3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bloomsbury.com/us/kurds-and-yezidis-in-the-middle-east-9780755601196/" TargetMode="External"/><Relationship Id="rId4" Type="http://schemas.openxmlformats.org/officeDocument/2006/relationships/image" Target="../media/image4.jpg"/><Relationship Id="rId5" Type="http://schemas.openxmlformats.org/officeDocument/2006/relationships/hyperlink" Target="https://nam02.safelinks.protection.outlook.com/?url=https%3A%2F%2Fwww.bloomsbury.com%2Fus%2Fkurds-and-yezidis-in-the-middle-east-9780755601196%2F&amp;data=04%7C01%7Ctezcur%40ucf.edu%7C4a5654a9235e47eae37308d906804d9a%7Cbb932f15ef3842ba91fcf3c59d5dd1f1%7C0%7C1%7C637547970402938390%7CUnknown%7CTWFpbGZsb3d8eyJWIjoiMC4wLjAwMDAiLCJQIjoiV2luMzIiLCJBTiI6Ik1haWwiLCJXVCI6Mn0%3D%7C1000&amp;sdata=fNb8FA7x6PVPLzoGXEfcIo7w2FSZ%2FNignzfi6g3ay4o%3D&amp;reserved=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books.google.com/books?hl=tr&amp;lr=&amp;id=tMckEAAAQBAJ&amp;oi=fnd&amp;pg=PT177&amp;ots=jTL_CkddA7&amp;sig=N3YEVm6GqwM6ZsVEH00x680TyfE#v=onepage&amp;q&amp;f=false" TargetMode="External"/><Relationship Id="rId4" Type="http://schemas.openxmlformats.org/officeDocument/2006/relationships/hyperlink" Target="https://nam02.safelinks.protection.outlook.com/?url=https%3A%2F%2Fwww.tandfonline.com%2Fdoi%2Fpdf%2F10.1080%2F14678802.2020.1820163%3FneedAccess%3Dtrue&amp;data=04%7C01%7Ctezcur%40ucf.edu%7C4a5654a9235e47eae37308d906804d9a%7Cbb932f15ef3842ba91fcf3c59d5dd1f1%7C0%7C1%7C637547970402958377%7CUnknown%7CTWFpbGZsb3d8eyJWIjoiMC4wLjAwMDAiLCJQIjoiV2luMzIiLCJBTiI6Ik1haWwiLCJXVCI6Mn0%3D%7C1000&amp;sdata=A7sQye6vy%2Bgst7o7jbXWS7bvTD1NaaKJdh2S2sa856I%3D&amp;reserved=0" TargetMode="External"/><Relationship Id="rId5" Type="http://schemas.openxmlformats.org/officeDocument/2006/relationships/hyperlink" Target="http://eprints.lse.ac.uk/102617/1/Kaya_yazidis_and_isis_published.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1136600"/>
            <a:ext cx="8520600" cy="1848300"/>
          </a:xfrm>
          <a:prstGeom prst="rect">
            <a:avLst/>
          </a:prstGeom>
        </p:spPr>
        <p:txBody>
          <a:bodyPr anchorCtr="0" anchor="b" bIns="91425" lIns="91425" spcFirstLastPara="1" rIns="91425" wrap="square" tIns="91425">
            <a:noAutofit/>
          </a:bodyPr>
          <a:lstStyle/>
          <a:p>
            <a:pPr indent="0" lvl="0" marL="0" rtl="0" algn="ctr">
              <a:lnSpc>
                <a:spcPct val="110000"/>
              </a:lnSpc>
              <a:spcBef>
                <a:spcPts val="0"/>
              </a:spcBef>
              <a:spcAft>
                <a:spcPts val="0"/>
              </a:spcAft>
              <a:buNone/>
            </a:pPr>
            <a:r>
              <a:t/>
            </a:r>
            <a:endParaRPr b="1" sz="3600">
              <a:highlight>
                <a:srgbClr val="FFFFFF"/>
              </a:highlight>
              <a:latin typeface="Rambla"/>
              <a:ea typeface="Rambla"/>
              <a:cs typeface="Rambla"/>
              <a:sym typeface="Rambla"/>
            </a:endParaRPr>
          </a:p>
          <a:p>
            <a:pPr indent="0" lvl="0" marL="0" rtl="0" algn="ctr">
              <a:lnSpc>
                <a:spcPct val="110000"/>
              </a:lnSpc>
              <a:spcBef>
                <a:spcPts val="0"/>
              </a:spcBef>
              <a:spcAft>
                <a:spcPts val="0"/>
              </a:spcAft>
              <a:buNone/>
            </a:pPr>
            <a:r>
              <a:t/>
            </a:r>
            <a:endParaRPr b="1" sz="3600">
              <a:highlight>
                <a:srgbClr val="FFFFFF"/>
              </a:highlight>
              <a:latin typeface="Rambla"/>
              <a:ea typeface="Rambla"/>
              <a:cs typeface="Rambla"/>
              <a:sym typeface="Rambla"/>
            </a:endParaRPr>
          </a:p>
          <a:p>
            <a:pPr indent="0" lvl="0" marL="0" rtl="0" algn="ctr">
              <a:lnSpc>
                <a:spcPct val="110000"/>
              </a:lnSpc>
              <a:spcBef>
                <a:spcPts val="0"/>
              </a:spcBef>
              <a:spcAft>
                <a:spcPts val="0"/>
              </a:spcAft>
              <a:buNone/>
            </a:pPr>
            <a:r>
              <a:t/>
            </a:r>
            <a:endParaRPr b="1" sz="3600">
              <a:highlight>
                <a:srgbClr val="FFFFFF"/>
              </a:highlight>
              <a:latin typeface="Rambla"/>
              <a:ea typeface="Rambla"/>
              <a:cs typeface="Rambla"/>
              <a:sym typeface="Rambla"/>
            </a:endParaRPr>
          </a:p>
          <a:p>
            <a:pPr indent="0" lvl="0" marL="0" rtl="0" algn="ctr">
              <a:lnSpc>
                <a:spcPct val="110000"/>
              </a:lnSpc>
              <a:spcBef>
                <a:spcPts val="0"/>
              </a:spcBef>
              <a:spcAft>
                <a:spcPts val="0"/>
              </a:spcAft>
              <a:buNone/>
            </a:pPr>
            <a:r>
              <a:t/>
            </a:r>
            <a:endParaRPr b="1" sz="3600">
              <a:highlight>
                <a:srgbClr val="FFFFFF"/>
              </a:highlight>
              <a:latin typeface="Rambla"/>
              <a:ea typeface="Rambla"/>
              <a:cs typeface="Rambla"/>
              <a:sym typeface="Rambla"/>
            </a:endParaRPr>
          </a:p>
          <a:p>
            <a:pPr indent="0" lvl="0" marL="0" rtl="0" algn="ctr">
              <a:lnSpc>
                <a:spcPct val="110000"/>
              </a:lnSpc>
              <a:spcBef>
                <a:spcPts val="0"/>
              </a:spcBef>
              <a:spcAft>
                <a:spcPts val="0"/>
              </a:spcAft>
              <a:buNone/>
            </a:pPr>
            <a:r>
              <a:rPr b="1" lang="en-GB" sz="3600">
                <a:solidFill>
                  <a:srgbClr val="980000"/>
                </a:solidFill>
                <a:highlight>
                  <a:srgbClr val="FFFFFF"/>
                </a:highlight>
                <a:latin typeface="Rambla"/>
                <a:ea typeface="Rambla"/>
                <a:cs typeface="Rambla"/>
                <a:sym typeface="Rambla"/>
              </a:rPr>
              <a:t>After the Last ‘Firman’:</a:t>
            </a:r>
            <a:endParaRPr b="1" sz="3600">
              <a:solidFill>
                <a:srgbClr val="980000"/>
              </a:solidFill>
              <a:highlight>
                <a:srgbClr val="FFFFFF"/>
              </a:highlight>
              <a:latin typeface="Rambla"/>
              <a:ea typeface="Rambla"/>
              <a:cs typeface="Rambla"/>
              <a:sym typeface="Rambla"/>
            </a:endParaRPr>
          </a:p>
          <a:p>
            <a:pPr indent="0" lvl="0" marL="0" rtl="0" algn="ctr">
              <a:lnSpc>
                <a:spcPct val="110000"/>
              </a:lnSpc>
              <a:spcBef>
                <a:spcPts val="0"/>
              </a:spcBef>
              <a:spcAft>
                <a:spcPts val="0"/>
              </a:spcAft>
              <a:buClr>
                <a:schemeClr val="dk1"/>
              </a:buClr>
              <a:buSzPts val="1100"/>
              <a:buFont typeface="Arial"/>
              <a:buNone/>
            </a:pPr>
            <a:r>
              <a:rPr b="1" i="1" lang="en-GB" sz="3600">
                <a:solidFill>
                  <a:srgbClr val="980000"/>
                </a:solidFill>
                <a:highlight>
                  <a:srgbClr val="FFFFFF"/>
                </a:highlight>
                <a:latin typeface="Rambla"/>
                <a:ea typeface="Rambla"/>
                <a:cs typeface="Rambla"/>
                <a:sym typeface="Rambla"/>
              </a:rPr>
              <a:t>Victimhood, Survival and Societal Transformation among the Yezidis</a:t>
            </a:r>
            <a:r>
              <a:rPr i="1" lang="en-GB" sz="3600">
                <a:solidFill>
                  <a:srgbClr val="980000"/>
                </a:solidFill>
                <a:highlight>
                  <a:srgbClr val="FFFFFF"/>
                </a:highlight>
                <a:latin typeface="Rambla"/>
                <a:ea typeface="Rambla"/>
                <a:cs typeface="Rambla"/>
                <a:sym typeface="Rambla"/>
              </a:rPr>
              <a:t> </a:t>
            </a:r>
            <a:endParaRPr b="1" sz="3600">
              <a:solidFill>
                <a:srgbClr val="980000"/>
              </a:solidFill>
              <a:highlight>
                <a:srgbClr val="FFFFFF"/>
              </a:highlight>
              <a:latin typeface="Rambla"/>
              <a:ea typeface="Rambla"/>
              <a:cs typeface="Rambla"/>
              <a:sym typeface="Rambla"/>
            </a:endParaRPr>
          </a:p>
          <a:p>
            <a:pPr indent="0" lvl="0" marL="0" rtl="0" algn="ctr">
              <a:spcBef>
                <a:spcPts val="0"/>
              </a:spcBef>
              <a:spcAft>
                <a:spcPts val="0"/>
              </a:spcAft>
              <a:buNone/>
            </a:pPr>
            <a:r>
              <a:t/>
            </a:r>
            <a:endParaRPr sz="3600">
              <a:solidFill>
                <a:srgbClr val="980000"/>
              </a:solidFill>
              <a:latin typeface="Rambla"/>
              <a:ea typeface="Rambla"/>
              <a:cs typeface="Rambla"/>
              <a:sym typeface="Rambla"/>
            </a:endParaRPr>
          </a:p>
        </p:txBody>
      </p:sp>
      <p:sp>
        <p:nvSpPr>
          <p:cNvPr id="55" name="Google Shape;55;p13"/>
          <p:cNvSpPr txBox="1"/>
          <p:nvPr>
            <p:ph idx="1" type="subTitle"/>
          </p:nvPr>
        </p:nvSpPr>
        <p:spPr>
          <a:xfrm>
            <a:off x="385000" y="3260600"/>
            <a:ext cx="8661000" cy="1492200"/>
          </a:xfrm>
          <a:prstGeom prst="rect">
            <a:avLst/>
          </a:prstGeom>
        </p:spPr>
        <p:txBody>
          <a:bodyPr anchorCtr="0" anchor="t" bIns="91425" lIns="91425" spcFirstLastPara="1" rIns="91425" wrap="square" tIns="91425">
            <a:noAutofit/>
          </a:bodyPr>
          <a:lstStyle/>
          <a:p>
            <a:pPr indent="0" lvl="0" marL="0" rtl="0" algn="r">
              <a:spcBef>
                <a:spcPts val="640"/>
              </a:spcBef>
              <a:spcAft>
                <a:spcPts val="0"/>
              </a:spcAft>
              <a:buClr>
                <a:srgbClr val="888888"/>
              </a:buClr>
              <a:buSzPts val="3200"/>
              <a:buFont typeface="Arial"/>
              <a:buNone/>
            </a:pPr>
            <a:r>
              <a:rPr lang="en-GB" sz="1800">
                <a:solidFill>
                  <a:srgbClr val="4D5156"/>
                </a:solidFill>
                <a:latin typeface="Rambla"/>
                <a:ea typeface="Rambla"/>
                <a:cs typeface="Rambla"/>
                <a:sym typeface="Rambla"/>
              </a:rPr>
              <a:t>Güneş Murat Tezcür, Jalal Talabani Chair and Professor, University of Central Florida</a:t>
            </a:r>
            <a:endParaRPr sz="1800">
              <a:solidFill>
                <a:srgbClr val="4D5156"/>
              </a:solidFill>
              <a:latin typeface="Rambla"/>
              <a:ea typeface="Rambla"/>
              <a:cs typeface="Rambla"/>
              <a:sym typeface="Rambla"/>
            </a:endParaRPr>
          </a:p>
          <a:p>
            <a:pPr indent="0" lvl="0" marL="0" rtl="0" algn="r">
              <a:spcBef>
                <a:spcPts val="640"/>
              </a:spcBef>
              <a:spcAft>
                <a:spcPts val="0"/>
              </a:spcAft>
              <a:buClr>
                <a:srgbClr val="888888"/>
              </a:buClr>
              <a:buSzPts val="3200"/>
              <a:buFont typeface="Arial"/>
              <a:buNone/>
            </a:pPr>
            <a:r>
              <a:rPr lang="en-GB" sz="1800">
                <a:solidFill>
                  <a:srgbClr val="4D5156"/>
                </a:solidFill>
                <a:latin typeface="Rambla"/>
                <a:ea typeface="Rambla"/>
                <a:cs typeface="Rambla"/>
                <a:sym typeface="Rambla"/>
              </a:rPr>
              <a:t>Zeynep Kaya, Lecturer, Sheffield University</a:t>
            </a:r>
            <a:endParaRPr sz="1800">
              <a:solidFill>
                <a:srgbClr val="4D5156"/>
              </a:solidFill>
              <a:latin typeface="Rambla"/>
              <a:ea typeface="Rambla"/>
              <a:cs typeface="Rambla"/>
              <a:sym typeface="Rambla"/>
            </a:endParaRPr>
          </a:p>
          <a:p>
            <a:pPr indent="0" lvl="0" marL="0" rtl="0" algn="r">
              <a:spcBef>
                <a:spcPts val="640"/>
              </a:spcBef>
              <a:spcAft>
                <a:spcPts val="0"/>
              </a:spcAft>
              <a:buClr>
                <a:srgbClr val="888888"/>
              </a:buClr>
              <a:buSzPts val="3200"/>
              <a:buFont typeface="Arial"/>
              <a:buNone/>
            </a:pPr>
            <a:r>
              <a:rPr lang="en-GB" sz="1800">
                <a:solidFill>
                  <a:srgbClr val="4D5156"/>
                </a:solidFill>
                <a:highlight>
                  <a:srgbClr val="FFFFFF"/>
                </a:highlight>
                <a:latin typeface="Rambla"/>
                <a:ea typeface="Rambla"/>
                <a:cs typeface="Rambla"/>
                <a:sym typeface="Rambla"/>
              </a:rPr>
              <a:t>Bayar Mustafa Sevdeen</a:t>
            </a:r>
            <a:r>
              <a:rPr lang="en-GB" sz="1800">
                <a:solidFill>
                  <a:srgbClr val="4D5156"/>
                </a:solidFill>
                <a:latin typeface="Rambla"/>
                <a:ea typeface="Rambla"/>
                <a:cs typeface="Rambla"/>
                <a:sym typeface="Rambla"/>
              </a:rPr>
              <a:t>, </a:t>
            </a:r>
            <a:r>
              <a:rPr lang="en-GB" sz="1800">
                <a:solidFill>
                  <a:srgbClr val="4D5156"/>
                </a:solidFill>
                <a:highlight>
                  <a:srgbClr val="FFFFFF"/>
                </a:highlight>
                <a:latin typeface="Rambla"/>
                <a:ea typeface="Rambla"/>
                <a:cs typeface="Rambla"/>
                <a:sym typeface="Rambla"/>
              </a:rPr>
              <a:t>Dean, University of Kurdistan Hawler</a:t>
            </a:r>
            <a:r>
              <a:rPr lang="en-GB" sz="1800">
                <a:solidFill>
                  <a:srgbClr val="888888"/>
                </a:solidFill>
                <a:latin typeface="Rambla"/>
                <a:ea typeface="Rambla"/>
                <a:cs typeface="Rambla"/>
                <a:sym typeface="Rambla"/>
              </a:rPr>
              <a:t> </a:t>
            </a:r>
            <a:endParaRPr sz="1800">
              <a:solidFill>
                <a:srgbClr val="888888"/>
              </a:solidFill>
              <a:latin typeface="Rambla"/>
              <a:ea typeface="Rambla"/>
              <a:cs typeface="Rambla"/>
              <a:sym typeface="Rambla"/>
            </a:endParaRPr>
          </a:p>
          <a:p>
            <a:pPr indent="0" lvl="0" marL="0" rtl="0" algn="r">
              <a:spcBef>
                <a:spcPts val="640"/>
              </a:spcBef>
              <a:spcAft>
                <a:spcPts val="0"/>
              </a:spcAft>
              <a:buClr>
                <a:srgbClr val="888888"/>
              </a:buClr>
              <a:buSzPts val="3200"/>
              <a:buFont typeface="Arial"/>
              <a:buNone/>
            </a:pPr>
            <a:r>
              <a:t/>
            </a:r>
            <a:endParaRPr sz="1800">
              <a:solidFill>
                <a:srgbClr val="888888"/>
              </a:solidFill>
              <a:latin typeface="Rambla"/>
              <a:ea typeface="Rambla"/>
              <a:cs typeface="Rambla"/>
              <a:sym typeface="Rambla"/>
            </a:endParaRPr>
          </a:p>
          <a:p>
            <a:pPr indent="0" lvl="0" marL="0" rtl="0" algn="r">
              <a:spcBef>
                <a:spcPts val="640"/>
              </a:spcBef>
              <a:spcAft>
                <a:spcPts val="0"/>
              </a:spcAft>
              <a:buClr>
                <a:srgbClr val="888888"/>
              </a:buClr>
              <a:buSzPts val="3200"/>
              <a:buFont typeface="Arial"/>
              <a:buNone/>
            </a:pPr>
            <a:r>
              <a:t/>
            </a:r>
            <a:endParaRPr sz="1800"/>
          </a:p>
        </p:txBody>
      </p:sp>
      <p:sp>
        <p:nvSpPr>
          <p:cNvPr id="56" name="Google Shape;56;p13"/>
          <p:cNvSpPr txBox="1"/>
          <p:nvPr/>
        </p:nvSpPr>
        <p:spPr>
          <a:xfrm>
            <a:off x="1408900" y="2571750"/>
            <a:ext cx="66132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600">
                <a:solidFill>
                  <a:srgbClr val="666666"/>
                </a:solidFill>
                <a:latin typeface="Rambla"/>
                <a:ea typeface="Rambla"/>
                <a:cs typeface="Rambla"/>
                <a:sym typeface="Rambla"/>
              </a:rPr>
              <a:t>Global Religion Research Initiative International Collaboration Grant (2018-2019)</a:t>
            </a:r>
            <a:endParaRPr sz="1600">
              <a:solidFill>
                <a:srgbClr val="666666"/>
              </a:solidFill>
              <a:latin typeface="Rambla"/>
              <a:ea typeface="Rambla"/>
              <a:cs typeface="Rambla"/>
              <a:sym typeface="Rambl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2"/>
          <p:cNvSpPr txBox="1"/>
          <p:nvPr>
            <p:ph type="title"/>
          </p:nvPr>
        </p:nvSpPr>
        <p:spPr>
          <a:xfrm>
            <a:off x="311700" y="3266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980000"/>
                </a:solidFill>
                <a:latin typeface="Rambla"/>
                <a:ea typeface="Rambla"/>
                <a:cs typeface="Rambla"/>
                <a:sym typeface="Rambla"/>
              </a:rPr>
              <a:t>Findings - Transformation of Yezidi Identity </a:t>
            </a:r>
            <a:endParaRPr sz="2400">
              <a:solidFill>
                <a:srgbClr val="980000"/>
              </a:solidFill>
              <a:latin typeface="Rambla"/>
              <a:ea typeface="Rambla"/>
              <a:cs typeface="Rambla"/>
              <a:sym typeface="Rambla"/>
            </a:endParaRPr>
          </a:p>
        </p:txBody>
      </p:sp>
      <p:sp>
        <p:nvSpPr>
          <p:cNvPr id="124" name="Google Shape;124;p22"/>
          <p:cNvSpPr txBox="1"/>
          <p:nvPr>
            <p:ph idx="1" type="body"/>
          </p:nvPr>
        </p:nvSpPr>
        <p:spPr>
          <a:xfrm>
            <a:off x="311700" y="899325"/>
            <a:ext cx="6765600" cy="4112700"/>
          </a:xfrm>
          <a:prstGeom prst="rect">
            <a:avLst/>
          </a:prstGeom>
        </p:spPr>
        <p:txBody>
          <a:bodyPr anchorCtr="0" anchor="t" bIns="91425" lIns="91425" spcFirstLastPara="1" rIns="91425" wrap="square" tIns="91425">
            <a:noAutofit/>
          </a:bodyPr>
          <a:lstStyle/>
          <a:p>
            <a:pPr indent="0" lvl="0" marL="120015" rtl="0" algn="just">
              <a:lnSpc>
                <a:spcPct val="100000"/>
              </a:lnSpc>
              <a:spcBef>
                <a:spcPts val="0"/>
              </a:spcBef>
              <a:spcAft>
                <a:spcPts val="0"/>
              </a:spcAft>
              <a:buNone/>
            </a:pPr>
            <a:r>
              <a:rPr lang="en-GB" sz="1400">
                <a:solidFill>
                  <a:srgbClr val="4D5156"/>
                </a:solidFill>
                <a:latin typeface="Rambla"/>
                <a:ea typeface="Rambla"/>
                <a:cs typeface="Rambla"/>
                <a:sym typeface="Rambla"/>
              </a:rPr>
              <a:t>The general feeling of insecurity characterizing post-Saddam Iraq, the rise of Sunni extremism, the conflict between the KRG and Iraqi central government involving Yezidi lands, and the further fragmentation of the community via migrations and forced displacements have made it increasingly difficult, if not impossible, for Yezidis to seek political accommodation as a non-assertive minority group. </a:t>
            </a:r>
            <a:endParaRPr sz="1400">
              <a:solidFill>
                <a:srgbClr val="4D5156"/>
              </a:solidFill>
              <a:latin typeface="Rambla"/>
              <a:ea typeface="Rambla"/>
              <a:cs typeface="Rambla"/>
              <a:sym typeface="Rambla"/>
            </a:endParaRPr>
          </a:p>
          <a:p>
            <a:pPr indent="0" lvl="0" marL="120015" rtl="0" algn="just">
              <a:lnSpc>
                <a:spcPct val="100000"/>
              </a:lnSpc>
              <a:spcBef>
                <a:spcPts val="0"/>
              </a:spcBef>
              <a:spcAft>
                <a:spcPts val="0"/>
              </a:spcAft>
              <a:buNone/>
            </a:pPr>
            <a:r>
              <a:t/>
            </a:r>
            <a:endParaRPr sz="1400">
              <a:solidFill>
                <a:schemeClr val="dk1"/>
              </a:solidFill>
              <a:latin typeface="Rambla"/>
              <a:ea typeface="Rambla"/>
              <a:cs typeface="Rambla"/>
              <a:sym typeface="Rambla"/>
            </a:endParaRPr>
          </a:p>
          <a:p>
            <a:pPr indent="0" lvl="0" marL="120015" rtl="0" algn="just">
              <a:lnSpc>
                <a:spcPct val="100000"/>
              </a:lnSpc>
              <a:spcBef>
                <a:spcPts val="0"/>
              </a:spcBef>
              <a:spcAft>
                <a:spcPts val="0"/>
              </a:spcAft>
              <a:buNone/>
            </a:pPr>
            <a:r>
              <a:rPr lang="en-GB" sz="1400">
                <a:solidFill>
                  <a:srgbClr val="4D5156"/>
                </a:solidFill>
                <a:latin typeface="Rambla"/>
                <a:ea typeface="Rambla"/>
                <a:cs typeface="Rambla"/>
                <a:sym typeface="Rambla"/>
              </a:rPr>
              <a:t>The genocidal attacks in 2014 has strongly reinforced this trend and contributed a proliferation of voices and platforms about distinctive Yezidi identity at local, national, and international levels. The Yezidi politics of recognition represents a major change in the community’s self-identification and representation given the long history of Yezidis as a liminal community lacking official recognition during the Ottoman times and widespread prejudices about their belief systems persisting until now.</a:t>
            </a:r>
            <a:endParaRPr sz="1400">
              <a:solidFill>
                <a:srgbClr val="4D5156"/>
              </a:solidFill>
              <a:latin typeface="Rambla"/>
              <a:ea typeface="Rambla"/>
              <a:cs typeface="Rambla"/>
              <a:sym typeface="Rambla"/>
            </a:endParaRPr>
          </a:p>
          <a:p>
            <a:pPr indent="0" lvl="0" marL="120015" rtl="0" algn="just">
              <a:lnSpc>
                <a:spcPct val="100000"/>
              </a:lnSpc>
              <a:spcBef>
                <a:spcPts val="0"/>
              </a:spcBef>
              <a:spcAft>
                <a:spcPts val="0"/>
              </a:spcAft>
              <a:buNone/>
            </a:pPr>
            <a:r>
              <a:t/>
            </a:r>
            <a:endParaRPr sz="1400">
              <a:solidFill>
                <a:srgbClr val="888888"/>
              </a:solidFill>
              <a:latin typeface="Rambla"/>
              <a:ea typeface="Rambla"/>
              <a:cs typeface="Rambla"/>
              <a:sym typeface="Rambla"/>
            </a:endParaRPr>
          </a:p>
          <a:p>
            <a:pPr indent="0" lvl="0" marL="120015" rtl="0" algn="just">
              <a:lnSpc>
                <a:spcPct val="100000"/>
              </a:lnSpc>
              <a:spcBef>
                <a:spcPts val="0"/>
              </a:spcBef>
              <a:spcAft>
                <a:spcPts val="0"/>
              </a:spcAft>
              <a:buNone/>
            </a:pPr>
            <a:r>
              <a:rPr lang="en-GB" sz="1400">
                <a:solidFill>
                  <a:srgbClr val="4D5156"/>
                </a:solidFill>
                <a:latin typeface="Rambla"/>
                <a:ea typeface="Rambla"/>
                <a:cs typeface="Rambla"/>
                <a:sym typeface="Rambla"/>
              </a:rPr>
              <a:t>At the same time, the rise of </a:t>
            </a:r>
            <a:r>
              <a:rPr lang="en-GB" sz="1400">
                <a:solidFill>
                  <a:srgbClr val="4D5156"/>
                </a:solidFill>
                <a:latin typeface="Rambla"/>
                <a:ea typeface="Rambla"/>
                <a:cs typeface="Rambla"/>
                <a:sym typeface="Rambla"/>
              </a:rPr>
              <a:t>autonomous</a:t>
            </a:r>
            <a:r>
              <a:rPr lang="en-GB" sz="1400">
                <a:solidFill>
                  <a:srgbClr val="4D5156"/>
                </a:solidFill>
                <a:latin typeface="Rambla"/>
                <a:ea typeface="Rambla"/>
                <a:cs typeface="Rambla"/>
                <a:sym typeface="Rambla"/>
              </a:rPr>
              <a:t> Yezidi </a:t>
            </a:r>
            <a:r>
              <a:rPr lang="en-GB" sz="1400">
                <a:solidFill>
                  <a:srgbClr val="4D5156"/>
                </a:solidFill>
                <a:latin typeface="Rambla"/>
                <a:ea typeface="Rambla"/>
                <a:cs typeface="Rambla"/>
                <a:sym typeface="Rambla"/>
              </a:rPr>
              <a:t>politics</a:t>
            </a:r>
            <a:r>
              <a:rPr lang="en-GB" sz="1400">
                <a:solidFill>
                  <a:srgbClr val="4D5156"/>
                </a:solidFill>
                <a:latin typeface="Rambla"/>
                <a:ea typeface="Rambla"/>
                <a:cs typeface="Rambla"/>
                <a:sym typeface="Rambla"/>
              </a:rPr>
              <a:t> is accompanied with an increasing fragmentation and dispersion within the community and an </a:t>
            </a:r>
            <a:r>
              <a:rPr lang="en-GB" sz="1400">
                <a:solidFill>
                  <a:srgbClr val="4D5156"/>
                </a:solidFill>
                <a:latin typeface="Rambla"/>
                <a:ea typeface="Rambla"/>
                <a:cs typeface="Rambla"/>
                <a:sym typeface="Rambla"/>
              </a:rPr>
              <a:t>involvement</a:t>
            </a:r>
            <a:r>
              <a:rPr lang="en-GB" sz="1400">
                <a:solidFill>
                  <a:srgbClr val="4D5156"/>
                </a:solidFill>
                <a:latin typeface="Rambla"/>
                <a:ea typeface="Rambla"/>
                <a:cs typeface="Rambla"/>
                <a:sym typeface="Rambla"/>
              </a:rPr>
              <a:t> of even greater number of external actors in Yezidi affairs. It is highly likely that the Yezidi diaspora, similar to the experiences of some other groups, such as Armenians and Alevis, would play an increasingly formative  role in sustaining and shaping the collective identity.</a:t>
            </a:r>
            <a:endParaRPr sz="1400">
              <a:solidFill>
                <a:srgbClr val="4D5156"/>
              </a:solidFill>
              <a:latin typeface="Rambla"/>
              <a:ea typeface="Rambla"/>
              <a:cs typeface="Rambla"/>
              <a:sym typeface="Rambla"/>
            </a:endParaRPr>
          </a:p>
          <a:p>
            <a:pPr indent="0" lvl="0" marL="0" rtl="0" algn="l">
              <a:spcBef>
                <a:spcPts val="0"/>
              </a:spcBef>
              <a:spcAft>
                <a:spcPts val="1600"/>
              </a:spcAft>
              <a:buNone/>
            </a:pPr>
            <a:r>
              <a:t/>
            </a:r>
            <a:endParaRPr/>
          </a:p>
        </p:txBody>
      </p:sp>
      <p:pic>
        <p:nvPicPr>
          <p:cNvPr id="125" name="Google Shape;125;p22"/>
          <p:cNvPicPr preferRelativeResize="0"/>
          <p:nvPr/>
        </p:nvPicPr>
        <p:blipFill rotWithShape="1">
          <a:blip r:embed="rId3">
            <a:alphaModFix/>
          </a:blip>
          <a:srcRect b="2301" l="23230" r="0" t="12125"/>
          <a:stretch/>
        </p:blipFill>
        <p:spPr>
          <a:xfrm rot="-5400000">
            <a:off x="7005824" y="1834762"/>
            <a:ext cx="2203551" cy="1842275"/>
          </a:xfrm>
          <a:prstGeom prst="rect">
            <a:avLst/>
          </a:prstGeom>
          <a:noFill/>
          <a:ln>
            <a:noFill/>
          </a:ln>
          <a:effectLst>
            <a:outerShdw blurRad="900113" rotWithShape="0" algn="bl" dir="5400000" dist="19050">
              <a:srgbClr val="000000">
                <a:alpha val="39000"/>
              </a:srgbClr>
            </a:outerShdw>
            <a:reflection blurRad="0" dir="5400000" dist="57150" endA="0" endPos="26000" fadeDir="5400012" kx="0" rotWithShape="0" algn="bl" stA="93000" stPos="0" sy="-100000" ky="0"/>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3"/>
          <p:cNvSpPr txBox="1"/>
          <p:nvPr>
            <p:ph type="title"/>
          </p:nvPr>
        </p:nvSpPr>
        <p:spPr>
          <a:xfrm>
            <a:off x="311700" y="3135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980000"/>
                </a:solidFill>
                <a:latin typeface="Rambla"/>
                <a:ea typeface="Rambla"/>
                <a:cs typeface="Rambla"/>
                <a:sym typeface="Rambla"/>
              </a:rPr>
              <a:t>Findings - Gender Relations among the Yezidis </a:t>
            </a:r>
            <a:endParaRPr sz="2400">
              <a:solidFill>
                <a:srgbClr val="980000"/>
              </a:solidFill>
              <a:latin typeface="Rambla"/>
              <a:ea typeface="Rambla"/>
              <a:cs typeface="Rambla"/>
              <a:sym typeface="Rambla"/>
            </a:endParaRPr>
          </a:p>
        </p:txBody>
      </p:sp>
      <p:sp>
        <p:nvSpPr>
          <p:cNvPr id="131" name="Google Shape;131;p23"/>
          <p:cNvSpPr txBox="1"/>
          <p:nvPr>
            <p:ph idx="1" type="body"/>
          </p:nvPr>
        </p:nvSpPr>
        <p:spPr>
          <a:xfrm>
            <a:off x="311700" y="802450"/>
            <a:ext cx="8520600" cy="3766500"/>
          </a:xfrm>
          <a:prstGeom prst="rect">
            <a:avLst/>
          </a:prstGeom>
        </p:spPr>
        <p:txBody>
          <a:bodyPr anchorCtr="0" anchor="t" bIns="91425" lIns="91425" spcFirstLastPara="1" rIns="91425" wrap="square" tIns="91425">
            <a:noAutofit/>
          </a:bodyPr>
          <a:lstStyle/>
          <a:p>
            <a:pPr indent="0" lvl="0" marL="120015" rtl="0" algn="just">
              <a:lnSpc>
                <a:spcPct val="100000"/>
              </a:lnSpc>
              <a:spcBef>
                <a:spcPts val="0"/>
              </a:spcBef>
              <a:spcAft>
                <a:spcPts val="0"/>
              </a:spcAft>
              <a:buNone/>
            </a:pPr>
            <a:r>
              <a:t/>
            </a:r>
            <a:endParaRPr sz="1400">
              <a:solidFill>
                <a:srgbClr val="4D5156"/>
              </a:solidFill>
              <a:latin typeface="Rambla"/>
              <a:ea typeface="Rambla"/>
              <a:cs typeface="Rambla"/>
              <a:sym typeface="Rambla"/>
            </a:endParaRPr>
          </a:p>
          <a:p>
            <a:pPr indent="0" lvl="0" marL="120015" rtl="0" algn="just">
              <a:lnSpc>
                <a:spcPct val="100000"/>
              </a:lnSpc>
              <a:spcBef>
                <a:spcPts val="0"/>
              </a:spcBef>
              <a:spcAft>
                <a:spcPts val="0"/>
              </a:spcAft>
              <a:buNone/>
            </a:pPr>
            <a:r>
              <a:rPr lang="en-GB" sz="1400">
                <a:solidFill>
                  <a:srgbClr val="4D5156"/>
                </a:solidFill>
                <a:latin typeface="Rambla"/>
                <a:ea typeface="Rambla"/>
                <a:cs typeface="Rambla"/>
                <a:sym typeface="Rambla"/>
              </a:rPr>
              <a:t>The IS attacks led to the captivity of close to 7,000 Yezidi women and children. More than half of these captives were eventually liberated. This traumatic experience completely unsettled the community’s gender norms involving the embodiment of men’s and families’ ‘honor’ in women’s bodies. The Yezidi leadership made an unprecedented decision to welcome back liberated women to the community. This decision weakened the taboo about sexual violence and facilitated the rise of Yezidi women activist, including Nobel Laureate Nadya Murad. </a:t>
            </a:r>
            <a:endParaRPr sz="1400">
              <a:solidFill>
                <a:srgbClr val="4D5156"/>
              </a:solidFill>
              <a:latin typeface="Rambla"/>
              <a:ea typeface="Rambla"/>
              <a:cs typeface="Rambla"/>
              <a:sym typeface="Rambla"/>
            </a:endParaRPr>
          </a:p>
          <a:p>
            <a:pPr indent="0" lvl="0" marL="120015" rtl="0" algn="just">
              <a:lnSpc>
                <a:spcPct val="100000"/>
              </a:lnSpc>
              <a:spcBef>
                <a:spcPts val="0"/>
              </a:spcBef>
              <a:spcAft>
                <a:spcPts val="0"/>
              </a:spcAft>
              <a:buNone/>
            </a:pPr>
            <a:r>
              <a:t/>
            </a:r>
            <a:endParaRPr sz="1400">
              <a:solidFill>
                <a:srgbClr val="4D5156"/>
              </a:solidFill>
              <a:latin typeface="Rambla"/>
              <a:ea typeface="Rambla"/>
              <a:cs typeface="Rambla"/>
              <a:sym typeface="Rambla"/>
            </a:endParaRPr>
          </a:p>
          <a:p>
            <a:pPr indent="0" lvl="0" marL="120015" rtl="0" algn="just">
              <a:lnSpc>
                <a:spcPct val="100000"/>
              </a:lnSpc>
              <a:spcBef>
                <a:spcPts val="0"/>
              </a:spcBef>
              <a:spcAft>
                <a:spcPts val="0"/>
              </a:spcAft>
              <a:buNone/>
            </a:pPr>
            <a:r>
              <a:rPr lang="en-GB" sz="1400">
                <a:solidFill>
                  <a:srgbClr val="4D5156"/>
                </a:solidFill>
                <a:latin typeface="Rambla"/>
                <a:ea typeface="Rambla"/>
                <a:cs typeface="Rambla"/>
                <a:sym typeface="Rambla"/>
              </a:rPr>
              <a:t>At the same time, many of these women and girls continue to live with untreated trauma and in difficult conditions of displacement away from their homes. Some of these women have migrated to European countries and experiencing other difficulties such as being away from home and family, and adjusting to life in a different culture. Finally, the situation of children born to Yezidi women raped by their IS captors is a particularly delicate issue.</a:t>
            </a:r>
            <a:endParaRPr sz="1400">
              <a:solidFill>
                <a:srgbClr val="4D5156"/>
              </a:solidFill>
              <a:latin typeface="Rambla"/>
              <a:ea typeface="Rambla"/>
              <a:cs typeface="Rambla"/>
              <a:sym typeface="Rambla"/>
            </a:endParaRPr>
          </a:p>
          <a:p>
            <a:pPr indent="0" lvl="0" marL="120015" rtl="0" algn="just">
              <a:lnSpc>
                <a:spcPct val="100000"/>
              </a:lnSpc>
              <a:spcBef>
                <a:spcPts val="0"/>
              </a:spcBef>
              <a:spcAft>
                <a:spcPts val="0"/>
              </a:spcAft>
              <a:buNone/>
            </a:pPr>
            <a:r>
              <a:t/>
            </a:r>
            <a:endParaRPr sz="1400">
              <a:solidFill>
                <a:srgbClr val="4D5156"/>
              </a:solidFill>
              <a:latin typeface="Rambla"/>
              <a:ea typeface="Rambla"/>
              <a:cs typeface="Rambla"/>
              <a:sym typeface="Rambla"/>
            </a:endParaRPr>
          </a:p>
          <a:p>
            <a:pPr indent="0" lvl="0" marL="120015" rtl="0" algn="just">
              <a:lnSpc>
                <a:spcPct val="100000"/>
              </a:lnSpc>
              <a:spcBef>
                <a:spcPts val="0"/>
              </a:spcBef>
              <a:spcAft>
                <a:spcPts val="0"/>
              </a:spcAft>
              <a:buNone/>
            </a:pPr>
            <a:r>
              <a:rPr lang="en-GB" sz="1400">
                <a:solidFill>
                  <a:srgbClr val="4D5156"/>
                </a:solidFill>
                <a:latin typeface="Rambla"/>
                <a:ea typeface="Rambla"/>
                <a:cs typeface="Rambla"/>
                <a:sym typeface="Rambla"/>
              </a:rPr>
              <a:t>There are also indicators about the changing perceptions about women’s role and position in society among the Yezidi community. Some of the community members believe that empowering girls through enabling them to access education and jobs can provide them some form of protection. Moreover, displaced Yezidis gained access to new opportunities via the activities of  </a:t>
            </a:r>
            <a:r>
              <a:rPr lang="en-GB" sz="1400">
                <a:solidFill>
                  <a:srgbClr val="4D5156"/>
                </a:solidFill>
                <a:latin typeface="Rambla"/>
                <a:ea typeface="Rambla"/>
                <a:cs typeface="Rambla"/>
                <a:sym typeface="Rambla"/>
              </a:rPr>
              <a:t>women’s rights organizations and humanitarian organizations. </a:t>
            </a:r>
            <a:endParaRPr sz="1400">
              <a:solidFill>
                <a:srgbClr val="4D5156"/>
              </a:solidFill>
              <a:latin typeface="Rambla"/>
              <a:ea typeface="Rambla"/>
              <a:cs typeface="Rambla"/>
              <a:sym typeface="Rambla"/>
            </a:endParaRPr>
          </a:p>
          <a:p>
            <a:pPr indent="0" lvl="0" marL="120015" rtl="0" algn="just">
              <a:lnSpc>
                <a:spcPct val="100000"/>
              </a:lnSpc>
              <a:spcBef>
                <a:spcPts val="0"/>
              </a:spcBef>
              <a:spcAft>
                <a:spcPts val="0"/>
              </a:spcAft>
              <a:buNone/>
            </a:pPr>
            <a:r>
              <a:t/>
            </a:r>
            <a:endParaRPr sz="1400">
              <a:solidFill>
                <a:schemeClr val="dk1"/>
              </a:solidFill>
              <a:latin typeface="Rambla"/>
              <a:ea typeface="Rambla"/>
              <a:cs typeface="Rambla"/>
              <a:sym typeface="Rambl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4"/>
          <p:cNvSpPr txBox="1"/>
          <p:nvPr>
            <p:ph type="title"/>
          </p:nvPr>
        </p:nvSpPr>
        <p:spPr>
          <a:xfrm>
            <a:off x="237500" y="2348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980000"/>
                </a:solidFill>
                <a:latin typeface="Rambla"/>
                <a:ea typeface="Rambla"/>
                <a:cs typeface="Rambla"/>
                <a:sym typeface="Rambla"/>
              </a:rPr>
              <a:t>Findings - Gender Relations among the Yezidis (continued)</a:t>
            </a:r>
            <a:endParaRPr sz="2400">
              <a:solidFill>
                <a:srgbClr val="980000"/>
              </a:solidFill>
              <a:latin typeface="Rambla"/>
              <a:ea typeface="Rambla"/>
              <a:cs typeface="Rambla"/>
              <a:sym typeface="Rambla"/>
            </a:endParaRPr>
          </a:p>
          <a:p>
            <a:pPr indent="0" lvl="0" marL="0" rtl="0" algn="ctr">
              <a:spcBef>
                <a:spcPts val="0"/>
              </a:spcBef>
              <a:spcAft>
                <a:spcPts val="0"/>
              </a:spcAft>
              <a:buClr>
                <a:schemeClr val="dk1"/>
              </a:buClr>
              <a:buSzPts val="1100"/>
              <a:buFont typeface="Arial"/>
              <a:buNone/>
            </a:pPr>
            <a:r>
              <a:t/>
            </a:r>
            <a:endParaRPr sz="2400">
              <a:solidFill>
                <a:srgbClr val="980000"/>
              </a:solidFill>
              <a:latin typeface="Rambla"/>
              <a:ea typeface="Rambla"/>
              <a:cs typeface="Rambla"/>
              <a:sym typeface="Rambla"/>
            </a:endParaRPr>
          </a:p>
          <a:p>
            <a:pPr indent="0" lvl="0" marL="0" rtl="0" algn="ctr">
              <a:spcBef>
                <a:spcPts val="0"/>
              </a:spcBef>
              <a:spcAft>
                <a:spcPts val="0"/>
              </a:spcAft>
              <a:buNone/>
            </a:pPr>
            <a:r>
              <a:t/>
            </a:r>
            <a:endParaRPr sz="3000">
              <a:latin typeface="Rambla"/>
              <a:ea typeface="Rambla"/>
              <a:cs typeface="Rambla"/>
              <a:sym typeface="Rambla"/>
            </a:endParaRPr>
          </a:p>
        </p:txBody>
      </p:sp>
      <p:sp>
        <p:nvSpPr>
          <p:cNvPr id="137" name="Google Shape;137;p24"/>
          <p:cNvSpPr txBox="1"/>
          <p:nvPr>
            <p:ph idx="1" type="body"/>
          </p:nvPr>
        </p:nvSpPr>
        <p:spPr>
          <a:xfrm>
            <a:off x="0" y="1125150"/>
            <a:ext cx="5893200" cy="382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latin typeface="Rambla"/>
              <a:ea typeface="Rambla"/>
              <a:cs typeface="Rambla"/>
              <a:sym typeface="Rambla"/>
            </a:endParaRPr>
          </a:p>
          <a:p>
            <a:pPr indent="0" lvl="0" marL="0" rtl="0" algn="l">
              <a:spcBef>
                <a:spcPts val="1600"/>
              </a:spcBef>
              <a:spcAft>
                <a:spcPts val="0"/>
              </a:spcAft>
              <a:buNone/>
            </a:pPr>
            <a:r>
              <a:rPr lang="en-GB" sz="1400">
                <a:latin typeface="Rambla"/>
                <a:ea typeface="Rambla"/>
                <a:cs typeface="Rambla"/>
                <a:sym typeface="Rambla"/>
              </a:rPr>
              <a:t>The tension between gender emancipation and group identity survival - gender hierarchies that demand young women to obey elder family members when making life choices (low levels of </a:t>
            </a:r>
            <a:r>
              <a:rPr lang="en-GB" sz="1400">
                <a:highlight>
                  <a:srgbClr val="FFFFFF"/>
                </a:highlight>
                <a:latin typeface="Rambla"/>
                <a:ea typeface="Rambla"/>
                <a:cs typeface="Rambla"/>
                <a:sym typeface="Rambla"/>
              </a:rPr>
              <a:t>women’s educational attainment, labor participation and political representation; many women marrying before the age of 18 and remaining financially dependent on, and socially subordinate to, their husbands).</a:t>
            </a:r>
            <a:r>
              <a:rPr lang="en-GB" sz="1400">
                <a:latin typeface="Rambla"/>
                <a:ea typeface="Rambla"/>
                <a:cs typeface="Rambla"/>
                <a:sym typeface="Rambla"/>
              </a:rPr>
              <a:t> </a:t>
            </a:r>
            <a:endParaRPr sz="1400">
              <a:latin typeface="Rambla"/>
              <a:ea typeface="Rambla"/>
              <a:cs typeface="Rambla"/>
              <a:sym typeface="Rambla"/>
            </a:endParaRPr>
          </a:p>
          <a:p>
            <a:pPr indent="0" lvl="0" marL="0" rtl="0" algn="l">
              <a:spcBef>
                <a:spcPts val="1600"/>
              </a:spcBef>
              <a:spcAft>
                <a:spcPts val="0"/>
              </a:spcAft>
              <a:buNone/>
            </a:pPr>
            <a:r>
              <a:rPr lang="en-GB" sz="1400">
                <a:latin typeface="Rambla"/>
                <a:ea typeface="Rambla"/>
                <a:cs typeface="Rambla"/>
                <a:sym typeface="Rambla"/>
              </a:rPr>
              <a:t>A significant number of Yezidi women gain access to unprecedented opportunities. Consequently, the ability of their families and community to </a:t>
            </a:r>
            <a:r>
              <a:rPr lang="en-GB" sz="1400">
                <a:latin typeface="Rambla"/>
                <a:ea typeface="Rambla"/>
                <a:cs typeface="Rambla"/>
                <a:sym typeface="Rambla"/>
              </a:rPr>
              <a:t>control</a:t>
            </a:r>
            <a:r>
              <a:rPr lang="en-GB" sz="1400">
                <a:latin typeface="Rambla"/>
                <a:ea typeface="Rambla"/>
                <a:cs typeface="Rambla"/>
                <a:sym typeface="Rambla"/>
              </a:rPr>
              <a:t> their choices diminishes, especially in the diaspora. Meanwhile, </a:t>
            </a:r>
            <a:r>
              <a:rPr lang="en-GB" sz="1400">
                <a:highlight>
                  <a:srgbClr val="FFFFFF"/>
                </a:highlight>
                <a:latin typeface="Rambla"/>
                <a:ea typeface="Rambla"/>
                <a:cs typeface="Rambla"/>
                <a:sym typeface="Rambla"/>
              </a:rPr>
              <a:t>the lives of many Yazidi women, who lost not only their homes but also their fathers, husbands, and brothers, are more precarious than before.</a:t>
            </a:r>
            <a:endParaRPr sz="1400">
              <a:latin typeface="Rambla"/>
              <a:ea typeface="Rambla"/>
              <a:cs typeface="Rambla"/>
              <a:sym typeface="Rambla"/>
            </a:endParaRPr>
          </a:p>
          <a:p>
            <a:pPr indent="0" lvl="0" marL="457200" rtl="0" algn="l">
              <a:spcBef>
                <a:spcPts val="1600"/>
              </a:spcBef>
              <a:spcAft>
                <a:spcPts val="1600"/>
              </a:spcAft>
              <a:buNone/>
            </a:pPr>
            <a:r>
              <a:t/>
            </a:r>
            <a:endParaRPr>
              <a:latin typeface="Rambla"/>
              <a:ea typeface="Rambla"/>
              <a:cs typeface="Rambla"/>
              <a:sym typeface="Rambla"/>
            </a:endParaRPr>
          </a:p>
        </p:txBody>
      </p:sp>
      <p:pic>
        <p:nvPicPr>
          <p:cNvPr id="138" name="Google Shape;138;p24"/>
          <p:cNvPicPr preferRelativeResize="0"/>
          <p:nvPr/>
        </p:nvPicPr>
        <p:blipFill>
          <a:blip r:embed="rId3">
            <a:alphaModFix/>
          </a:blip>
          <a:stretch>
            <a:fillRect/>
          </a:stretch>
        </p:blipFill>
        <p:spPr>
          <a:xfrm>
            <a:off x="5985400" y="1668044"/>
            <a:ext cx="3059999" cy="2343598"/>
          </a:xfrm>
          <a:prstGeom prst="rect">
            <a:avLst/>
          </a:prstGeom>
          <a:noFill/>
          <a:ln>
            <a:noFill/>
          </a:ln>
          <a:effectLst>
            <a:outerShdw blurRad="57150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2400">
                <a:solidFill>
                  <a:srgbClr val="980000"/>
                </a:solidFill>
                <a:latin typeface="Rambla"/>
                <a:ea typeface="Rambla"/>
                <a:cs typeface="Rambla"/>
                <a:sym typeface="Rambla"/>
              </a:rPr>
              <a:t>Findings - Interreligious &amp; Intimate Violence</a:t>
            </a:r>
            <a:endParaRPr sz="2400">
              <a:solidFill>
                <a:srgbClr val="980000"/>
              </a:solidFill>
              <a:latin typeface="Rambla"/>
              <a:ea typeface="Rambla"/>
              <a:cs typeface="Rambla"/>
              <a:sym typeface="Rambla"/>
            </a:endParaRPr>
          </a:p>
          <a:p>
            <a:pPr indent="0" lvl="0" marL="0" rtl="0" algn="l">
              <a:spcBef>
                <a:spcPts val="0"/>
              </a:spcBef>
              <a:spcAft>
                <a:spcPts val="0"/>
              </a:spcAft>
              <a:buNone/>
            </a:pPr>
            <a:r>
              <a:t/>
            </a:r>
            <a:endParaRPr/>
          </a:p>
        </p:txBody>
      </p:sp>
      <p:sp>
        <p:nvSpPr>
          <p:cNvPr id="144" name="Google Shape;144;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400">
              <a:latin typeface="Rambla"/>
              <a:ea typeface="Rambla"/>
              <a:cs typeface="Rambla"/>
              <a:sym typeface="Rambla"/>
            </a:endParaRPr>
          </a:p>
          <a:p>
            <a:pPr indent="0" lvl="0" marL="0" rtl="0" algn="l">
              <a:lnSpc>
                <a:spcPct val="100000"/>
              </a:lnSpc>
              <a:spcBef>
                <a:spcPts val="0"/>
              </a:spcBef>
              <a:spcAft>
                <a:spcPts val="0"/>
              </a:spcAft>
              <a:buNone/>
            </a:pPr>
            <a:r>
              <a:rPr lang="en-GB" sz="1400">
                <a:latin typeface="Rambla"/>
                <a:ea typeface="Rambla"/>
                <a:cs typeface="Rambla"/>
                <a:sym typeface="Rambla"/>
              </a:rPr>
              <a:t>The IS treatment of the Yezidis was vicious even by its own brutal standards. No other ethnic or religious group was as disproportionately affected from the IS waves of violence as the Yezidis.</a:t>
            </a:r>
            <a:endParaRPr sz="1400">
              <a:latin typeface="Rambla"/>
              <a:ea typeface="Rambla"/>
              <a:cs typeface="Rambla"/>
              <a:sym typeface="Rambla"/>
            </a:endParaRPr>
          </a:p>
          <a:p>
            <a:pPr indent="0" lvl="0" marL="0" rtl="0" algn="l">
              <a:lnSpc>
                <a:spcPct val="100000"/>
              </a:lnSpc>
              <a:spcBef>
                <a:spcPts val="0"/>
              </a:spcBef>
              <a:spcAft>
                <a:spcPts val="0"/>
              </a:spcAft>
              <a:buNone/>
            </a:pPr>
            <a:r>
              <a:t/>
            </a:r>
            <a:endParaRPr sz="1100">
              <a:solidFill>
                <a:schemeClr val="dk1"/>
              </a:solidFill>
              <a:latin typeface="Georgia"/>
              <a:ea typeface="Georgia"/>
              <a:cs typeface="Georgia"/>
              <a:sym typeface="Georgia"/>
            </a:endParaRPr>
          </a:p>
          <a:p>
            <a:pPr indent="0" lvl="0" marL="0" rtl="0" algn="l">
              <a:lnSpc>
                <a:spcPct val="100000"/>
              </a:lnSpc>
              <a:spcBef>
                <a:spcPts val="0"/>
              </a:spcBef>
              <a:spcAft>
                <a:spcPts val="0"/>
              </a:spcAft>
              <a:buNone/>
            </a:pPr>
            <a:r>
              <a:rPr lang="en-GB" sz="1400">
                <a:latin typeface="Rambla"/>
                <a:ea typeface="Rambla"/>
                <a:cs typeface="Rambla"/>
                <a:sym typeface="Rambla"/>
              </a:rPr>
              <a:t>A significant number of local people, many of whom were neighbors of Yezidis, actively took part in the atrocities. Attackers were no strangers to victims and continued to interact on a daily basis with them until the day of reckoning.  Not only did they participate in lootings and shootings, but also enslaved Yezidi women and children for months and years.</a:t>
            </a:r>
            <a:endParaRPr sz="1400">
              <a:latin typeface="Rambla"/>
              <a:ea typeface="Rambla"/>
              <a:cs typeface="Rambla"/>
              <a:sym typeface="Rambla"/>
            </a:endParaRPr>
          </a:p>
          <a:p>
            <a:pPr indent="0" lvl="0" marL="0" rtl="0" algn="l">
              <a:lnSpc>
                <a:spcPct val="100000"/>
              </a:lnSpc>
              <a:spcBef>
                <a:spcPts val="0"/>
              </a:spcBef>
              <a:spcAft>
                <a:spcPts val="0"/>
              </a:spcAft>
              <a:buNone/>
            </a:pPr>
            <a:r>
              <a:t/>
            </a:r>
            <a:endParaRPr sz="1400">
              <a:latin typeface="Rambla"/>
              <a:ea typeface="Rambla"/>
              <a:cs typeface="Rambla"/>
              <a:sym typeface="Rambla"/>
            </a:endParaRPr>
          </a:p>
          <a:p>
            <a:pPr indent="0" lvl="0" marL="0" rtl="0" algn="l">
              <a:lnSpc>
                <a:spcPct val="100000"/>
              </a:lnSpc>
              <a:spcBef>
                <a:spcPts val="0"/>
              </a:spcBef>
              <a:spcAft>
                <a:spcPts val="0"/>
              </a:spcAft>
              <a:buNone/>
            </a:pPr>
            <a:r>
              <a:rPr lang="en-GB" sz="1400">
                <a:latin typeface="Rambla"/>
                <a:ea typeface="Rambla"/>
                <a:cs typeface="Rambla"/>
                <a:sym typeface="Rambla"/>
              </a:rPr>
              <a:t>The intimate nature of violence  highly complicates inter-communal reconciliation in the long run. Even if IS was completely expelled from the Sinjar area by early 2017, local perpetrators continued to live in the area. </a:t>
            </a:r>
            <a:endParaRPr sz="1400">
              <a:latin typeface="Rambla"/>
              <a:ea typeface="Rambla"/>
              <a:cs typeface="Rambla"/>
              <a:sym typeface="Rambla"/>
            </a:endParaRPr>
          </a:p>
          <a:p>
            <a:pPr indent="0" lvl="0" marL="0" rtl="0" algn="l">
              <a:lnSpc>
                <a:spcPct val="100000"/>
              </a:lnSpc>
              <a:spcBef>
                <a:spcPts val="0"/>
              </a:spcBef>
              <a:spcAft>
                <a:spcPts val="0"/>
              </a:spcAft>
              <a:buNone/>
            </a:pPr>
            <a:r>
              <a:t/>
            </a:r>
            <a:endParaRPr sz="1400">
              <a:latin typeface="Rambla"/>
              <a:ea typeface="Rambla"/>
              <a:cs typeface="Rambla"/>
              <a:sym typeface="Rambla"/>
            </a:endParaRPr>
          </a:p>
          <a:p>
            <a:pPr indent="0" lvl="0" marL="0" rtl="0" algn="l">
              <a:lnSpc>
                <a:spcPct val="100000"/>
              </a:lnSpc>
              <a:spcBef>
                <a:spcPts val="0"/>
              </a:spcBef>
              <a:spcAft>
                <a:spcPts val="0"/>
              </a:spcAft>
              <a:buNone/>
            </a:pPr>
            <a:r>
              <a:rPr lang="en-GB" sz="1400">
                <a:latin typeface="Rambla"/>
                <a:ea typeface="Rambla"/>
                <a:cs typeface="Rambla"/>
                <a:sym typeface="Rambla"/>
              </a:rPr>
              <a:t>We aim to make sense </a:t>
            </a:r>
            <a:r>
              <a:rPr lang="en-GB" sz="1400">
                <a:solidFill>
                  <a:srgbClr val="666666"/>
                </a:solidFill>
                <a:latin typeface="Rambla"/>
                <a:ea typeface="Rambla"/>
                <a:cs typeface="Rambla"/>
                <a:sym typeface="Rambla"/>
              </a:rPr>
              <a:t>of this intimate pattern of mass atrocities based on a code of religious difference.  </a:t>
            </a:r>
            <a:endParaRPr sz="1400">
              <a:solidFill>
                <a:srgbClr val="666666"/>
              </a:solidFill>
              <a:latin typeface="Rambla"/>
              <a:ea typeface="Rambla"/>
              <a:cs typeface="Rambla"/>
              <a:sym typeface="Rambla"/>
            </a:endParaRPr>
          </a:p>
          <a:p>
            <a:pPr indent="0" lvl="0" marL="0" rtl="0" algn="l">
              <a:lnSpc>
                <a:spcPct val="100000"/>
              </a:lnSpc>
              <a:spcBef>
                <a:spcPts val="0"/>
              </a:spcBef>
              <a:spcAft>
                <a:spcPts val="0"/>
              </a:spcAft>
              <a:buNone/>
            </a:pPr>
            <a:r>
              <a:t/>
            </a:r>
            <a:endParaRPr i="1" sz="1400">
              <a:solidFill>
                <a:srgbClr val="666666"/>
              </a:solidFill>
              <a:latin typeface="Rambla"/>
              <a:ea typeface="Rambla"/>
              <a:cs typeface="Rambla"/>
              <a:sym typeface="Rambla"/>
            </a:endParaRPr>
          </a:p>
          <a:p>
            <a:pPr indent="0" lvl="0" marL="0" rtl="0" algn="l">
              <a:lnSpc>
                <a:spcPct val="100000"/>
              </a:lnSpc>
              <a:spcBef>
                <a:spcPts val="0"/>
              </a:spcBef>
              <a:spcAft>
                <a:spcPts val="0"/>
              </a:spcAft>
              <a:buClr>
                <a:schemeClr val="dk1"/>
              </a:buClr>
              <a:buSzPts val="1100"/>
              <a:buFont typeface="Arial"/>
              <a:buNone/>
            </a:pPr>
            <a:r>
              <a:t/>
            </a:r>
            <a:endParaRPr sz="1400">
              <a:latin typeface="Rambla"/>
              <a:ea typeface="Rambla"/>
              <a:cs typeface="Rambla"/>
              <a:sym typeface="Rambl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980000"/>
                </a:solidFill>
                <a:latin typeface="Rambla"/>
                <a:ea typeface="Rambla"/>
                <a:cs typeface="Rambla"/>
                <a:sym typeface="Rambla"/>
              </a:rPr>
              <a:t>Findings - Interreligious &amp; Intimate Violence (continued)</a:t>
            </a:r>
            <a:endParaRPr sz="2400">
              <a:solidFill>
                <a:srgbClr val="980000"/>
              </a:solidFill>
              <a:latin typeface="Rambla"/>
              <a:ea typeface="Rambla"/>
              <a:cs typeface="Rambla"/>
              <a:sym typeface="Rambla"/>
            </a:endParaRPr>
          </a:p>
          <a:p>
            <a:pPr indent="0" lvl="0" marL="0" rtl="0" algn="l">
              <a:spcBef>
                <a:spcPts val="0"/>
              </a:spcBef>
              <a:spcAft>
                <a:spcPts val="0"/>
              </a:spcAft>
              <a:buNone/>
            </a:pPr>
            <a:r>
              <a:t/>
            </a:r>
            <a:endParaRPr/>
          </a:p>
        </p:txBody>
      </p:sp>
      <p:sp>
        <p:nvSpPr>
          <p:cNvPr id="150" name="Google Shape;150;p26"/>
          <p:cNvSpPr txBox="1"/>
          <p:nvPr>
            <p:ph idx="1" type="body"/>
          </p:nvPr>
        </p:nvSpPr>
        <p:spPr>
          <a:xfrm>
            <a:off x="311700" y="1152475"/>
            <a:ext cx="8520600" cy="3741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400">
              <a:latin typeface="Rambla"/>
              <a:ea typeface="Rambla"/>
              <a:cs typeface="Rambla"/>
              <a:sym typeface="Rambla"/>
            </a:endParaRPr>
          </a:p>
          <a:p>
            <a:pPr indent="0" lvl="0" marL="0" rtl="0" algn="l">
              <a:lnSpc>
                <a:spcPct val="100000"/>
              </a:lnSpc>
              <a:spcBef>
                <a:spcPts val="0"/>
              </a:spcBef>
              <a:spcAft>
                <a:spcPts val="0"/>
              </a:spcAft>
              <a:buNone/>
            </a:pPr>
            <a:r>
              <a:rPr lang="en-GB" sz="1400">
                <a:latin typeface="Rambla"/>
                <a:ea typeface="Rambla"/>
                <a:cs typeface="Rambla"/>
                <a:sym typeface="Rambla"/>
              </a:rPr>
              <a:t>The rise of Salafi-jihadism in northwestern Iraq since the 1990s was a catalyst that activated anti-Yezidi smears among large segments of the local Sunni population. When IS initiated its campaign of extermination against Yezidis in the summer of 2014, it capitalized on historical stereotypes about Yezidis that were widely available among the local people. Such stereotypes made mass execution, kidnapping, and conversion of the Yezidis justifiable in an environment of sectarian violence, which is post-2003 Iraq.</a:t>
            </a:r>
            <a:endParaRPr sz="1400">
              <a:latin typeface="Rambla"/>
              <a:ea typeface="Rambla"/>
              <a:cs typeface="Rambla"/>
              <a:sym typeface="Rambla"/>
            </a:endParaRPr>
          </a:p>
          <a:p>
            <a:pPr indent="0" lvl="0" marL="0" rtl="0" algn="l">
              <a:lnSpc>
                <a:spcPct val="100000"/>
              </a:lnSpc>
              <a:spcBef>
                <a:spcPts val="0"/>
              </a:spcBef>
              <a:spcAft>
                <a:spcPts val="0"/>
              </a:spcAft>
              <a:buNone/>
            </a:pPr>
            <a:r>
              <a:t/>
            </a:r>
            <a:endParaRPr sz="1400">
              <a:latin typeface="Rambla"/>
              <a:ea typeface="Rambla"/>
              <a:cs typeface="Rambla"/>
              <a:sym typeface="Rambla"/>
            </a:endParaRPr>
          </a:p>
          <a:p>
            <a:pPr indent="0" lvl="0" marL="0" rtl="0" algn="l">
              <a:lnSpc>
                <a:spcPct val="100000"/>
              </a:lnSpc>
              <a:spcBef>
                <a:spcPts val="0"/>
              </a:spcBef>
              <a:spcAft>
                <a:spcPts val="0"/>
              </a:spcAft>
              <a:buNone/>
            </a:pPr>
            <a:r>
              <a:rPr lang="en-GB" sz="1400">
                <a:highlight>
                  <a:srgbClr val="FFFFFF"/>
                </a:highlight>
                <a:latin typeface="Rambla"/>
                <a:ea typeface="Rambla"/>
                <a:cs typeface="Rambla"/>
                <a:sym typeface="Rambla"/>
              </a:rPr>
              <a:t>In northwestern Iraq, the 2003 invasion paved the way for the rise of Kurdish nationalism and provided some limited opportunities for Yezidis who were willing to join the Kurdish bandwagon. Yezidis became a crucial demographic bloc to the Kurdish claims over disputed territories in the Nineveh province, one of the most contested areas in the entire country. This political dynamic generated resentment among the Sunni Arabs and Turkomans who lost their privileged positions and incr</a:t>
            </a:r>
            <a:r>
              <a:rPr lang="en-GB" sz="1400">
                <a:latin typeface="Rambla"/>
                <a:ea typeface="Rambla"/>
                <a:cs typeface="Rambla"/>
                <a:sym typeface="Rambla"/>
              </a:rPr>
              <a:t>easingly perceived the Yezidis as the lackey of the Kurds</a:t>
            </a:r>
            <a:endParaRPr sz="1400">
              <a:highlight>
                <a:srgbClr val="FFFFFF"/>
              </a:highlight>
              <a:latin typeface="Rambla"/>
              <a:ea typeface="Rambla"/>
              <a:cs typeface="Rambla"/>
              <a:sym typeface="Rambla"/>
            </a:endParaRPr>
          </a:p>
          <a:p>
            <a:pPr indent="0" lvl="0" marL="0" rtl="0" algn="l">
              <a:lnSpc>
                <a:spcPct val="100000"/>
              </a:lnSpc>
              <a:spcBef>
                <a:spcPts val="1200"/>
              </a:spcBef>
              <a:spcAft>
                <a:spcPts val="0"/>
              </a:spcAft>
              <a:buNone/>
            </a:pPr>
            <a:r>
              <a:rPr lang="en-GB" sz="1400">
                <a:latin typeface="Rambla"/>
                <a:ea typeface="Rambla"/>
                <a:cs typeface="Rambla"/>
                <a:sym typeface="Rambla"/>
              </a:rPr>
              <a:t>In this context, religious hatred (i.e., antagonism against a group by virtue of its purported core beliefs and innate characteristics) and political resentfulness become a combustible combination generating mass violence targeting the Yezidis.</a:t>
            </a:r>
            <a:endParaRPr sz="1400">
              <a:latin typeface="Rambla"/>
              <a:ea typeface="Rambla"/>
              <a:cs typeface="Rambla"/>
              <a:sym typeface="Rambla"/>
            </a:endParaRPr>
          </a:p>
          <a:p>
            <a:pPr indent="0" lvl="0" marL="0" rtl="0" algn="l">
              <a:lnSpc>
                <a:spcPct val="100000"/>
              </a:lnSpc>
              <a:spcBef>
                <a:spcPts val="1200"/>
              </a:spcBef>
              <a:spcAft>
                <a:spcPts val="0"/>
              </a:spcAft>
              <a:buNone/>
            </a:pPr>
            <a:r>
              <a:t/>
            </a:r>
            <a:endParaRPr sz="1400">
              <a:solidFill>
                <a:schemeClr val="dk1"/>
              </a:solidFill>
              <a:highlight>
                <a:srgbClr val="FFFFFF"/>
              </a:highlight>
              <a:latin typeface="Rambla"/>
              <a:ea typeface="Rambla"/>
              <a:cs typeface="Rambla"/>
              <a:sym typeface="Rambla"/>
            </a:endParaRPr>
          </a:p>
          <a:p>
            <a:pPr indent="0" lvl="0" marL="0" rtl="0" algn="l">
              <a:lnSpc>
                <a:spcPct val="100000"/>
              </a:lnSpc>
              <a:spcBef>
                <a:spcPts val="0"/>
              </a:spcBef>
              <a:spcAft>
                <a:spcPts val="0"/>
              </a:spcAft>
              <a:buNone/>
            </a:pPr>
            <a:r>
              <a:t/>
            </a:r>
            <a:endParaRPr i="1" sz="1400">
              <a:solidFill>
                <a:srgbClr val="666666"/>
              </a:solidFill>
              <a:latin typeface="Rambla"/>
              <a:ea typeface="Rambla"/>
              <a:cs typeface="Rambla"/>
              <a:sym typeface="Rambla"/>
            </a:endParaRPr>
          </a:p>
          <a:p>
            <a:pPr indent="0" lvl="0" marL="0" rtl="0" algn="l">
              <a:lnSpc>
                <a:spcPct val="100000"/>
              </a:lnSpc>
              <a:spcBef>
                <a:spcPts val="0"/>
              </a:spcBef>
              <a:spcAft>
                <a:spcPts val="0"/>
              </a:spcAft>
              <a:buNone/>
            </a:pPr>
            <a:r>
              <a:t/>
            </a:r>
            <a:endParaRPr i="1" sz="1400">
              <a:solidFill>
                <a:srgbClr val="666666"/>
              </a:solidFill>
              <a:latin typeface="Rambla"/>
              <a:ea typeface="Rambla"/>
              <a:cs typeface="Rambla"/>
              <a:sym typeface="Rambla"/>
            </a:endParaRPr>
          </a:p>
          <a:p>
            <a:pPr indent="0" lvl="0" marL="0" rtl="0" algn="l">
              <a:lnSpc>
                <a:spcPct val="100000"/>
              </a:lnSpc>
              <a:spcBef>
                <a:spcPts val="0"/>
              </a:spcBef>
              <a:spcAft>
                <a:spcPts val="0"/>
              </a:spcAft>
              <a:buNone/>
            </a:pPr>
            <a:r>
              <a:t/>
            </a:r>
            <a:endParaRPr sz="1400">
              <a:latin typeface="Rambla"/>
              <a:ea typeface="Rambla"/>
              <a:cs typeface="Rambla"/>
              <a:sym typeface="Rambl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7"/>
          <p:cNvSpPr txBox="1"/>
          <p:nvPr>
            <p:ph type="title"/>
          </p:nvPr>
        </p:nvSpPr>
        <p:spPr>
          <a:xfrm>
            <a:off x="311700" y="2084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980000"/>
                </a:solidFill>
                <a:latin typeface="Rambla"/>
                <a:ea typeface="Rambla"/>
                <a:cs typeface="Rambla"/>
                <a:sym typeface="Rambla"/>
              </a:rPr>
              <a:t>Scholarly </a:t>
            </a:r>
            <a:r>
              <a:rPr lang="en-GB" sz="2400">
                <a:solidFill>
                  <a:srgbClr val="980000"/>
                </a:solidFill>
                <a:latin typeface="Rambla"/>
                <a:ea typeface="Rambla"/>
                <a:cs typeface="Rambla"/>
                <a:sym typeface="Rambla"/>
              </a:rPr>
              <a:t>Publications based on the Project -I </a:t>
            </a:r>
            <a:endParaRPr sz="2400">
              <a:solidFill>
                <a:srgbClr val="980000"/>
              </a:solidFill>
              <a:latin typeface="Rambla"/>
              <a:ea typeface="Rambla"/>
              <a:cs typeface="Rambla"/>
              <a:sym typeface="Rambla"/>
            </a:endParaRPr>
          </a:p>
        </p:txBody>
      </p:sp>
      <p:sp>
        <p:nvSpPr>
          <p:cNvPr id="156" name="Google Shape;156;p27"/>
          <p:cNvSpPr txBox="1"/>
          <p:nvPr>
            <p:ph idx="1" type="body"/>
          </p:nvPr>
        </p:nvSpPr>
        <p:spPr>
          <a:xfrm>
            <a:off x="311700" y="1152475"/>
            <a:ext cx="8520600" cy="3416400"/>
          </a:xfrm>
          <a:prstGeom prst="rect">
            <a:avLst/>
          </a:prstGeom>
          <a:effectLst>
            <a:reflection blurRad="0" dir="5400000" dist="95250" endA="0" endPos="24000" fadeDir="5400012" kx="0" rotWithShape="0" algn="bl" stA="80000" stPos="0" sy="-100000" ky="0"/>
          </a:effectLst>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57" name="Google Shape;157;p27">
            <a:hlinkClick r:id="rId3"/>
          </p:cNvPr>
          <p:cNvPicPr preferRelativeResize="0"/>
          <p:nvPr/>
        </p:nvPicPr>
        <p:blipFill>
          <a:blip r:embed="rId4">
            <a:alphaModFix/>
          </a:blip>
          <a:stretch>
            <a:fillRect/>
          </a:stretch>
        </p:blipFill>
        <p:spPr>
          <a:xfrm>
            <a:off x="311700" y="1263013"/>
            <a:ext cx="2029850" cy="3044775"/>
          </a:xfrm>
          <a:prstGeom prst="rect">
            <a:avLst/>
          </a:prstGeom>
          <a:noFill/>
          <a:ln>
            <a:noFill/>
          </a:ln>
          <a:effectLst>
            <a:outerShdw blurRad="57150" rotWithShape="0" algn="bl" dir="5400000" dist="19050">
              <a:srgbClr val="000000">
                <a:alpha val="50000"/>
              </a:srgbClr>
            </a:outerShdw>
            <a:reflection blurRad="0" dir="5400000" dist="38100" endA="0" endPos="10000" fadeDir="5400012" kx="0" rotWithShape="0" algn="bl" stPos="0" sy="-100000" ky="0"/>
          </a:effectLst>
        </p:spPr>
      </p:pic>
      <p:sp>
        <p:nvSpPr>
          <p:cNvPr id="158" name="Google Shape;158;p27"/>
          <p:cNvSpPr txBox="1"/>
          <p:nvPr/>
        </p:nvSpPr>
        <p:spPr>
          <a:xfrm>
            <a:off x="2460000" y="828925"/>
            <a:ext cx="63723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dk2"/>
                </a:solidFill>
                <a:latin typeface="Rambla"/>
                <a:ea typeface="Rambla"/>
                <a:cs typeface="Rambla"/>
                <a:sym typeface="Rambla"/>
              </a:rPr>
              <a:t>Güneş Murat Tezcür. Ed. (2021). </a:t>
            </a:r>
            <a:r>
              <a:rPr i="1" lang="en-GB" u="sng">
                <a:solidFill>
                  <a:schemeClr val="hlink"/>
                </a:solidFill>
                <a:highlight>
                  <a:srgbClr val="FFFFFF"/>
                </a:highlight>
                <a:latin typeface="Rambla"/>
                <a:ea typeface="Rambla"/>
                <a:cs typeface="Rambla"/>
                <a:sym typeface="Rambla"/>
                <a:hlinkClick r:id="rId5"/>
              </a:rPr>
              <a:t>Kurds and Yezidis in the Middle East: Shifting Identities, Borders, and the Experience of Minority Communities</a:t>
            </a:r>
            <a:r>
              <a:rPr lang="en-GB">
                <a:latin typeface="Rambla"/>
                <a:ea typeface="Rambla"/>
                <a:cs typeface="Rambla"/>
                <a:sym typeface="Rambla"/>
              </a:rPr>
              <a:t>. </a:t>
            </a:r>
            <a:r>
              <a:rPr lang="en-GB">
                <a:solidFill>
                  <a:schemeClr val="dk2"/>
                </a:solidFill>
                <a:latin typeface="Rambla"/>
                <a:ea typeface="Rambla"/>
                <a:cs typeface="Rambla"/>
                <a:sym typeface="Rambla"/>
              </a:rPr>
              <a:t>London: I. B. Tauris.</a:t>
            </a:r>
            <a:endParaRPr>
              <a:solidFill>
                <a:schemeClr val="dk2"/>
              </a:solidFill>
              <a:latin typeface="Rambla"/>
              <a:ea typeface="Rambla"/>
              <a:cs typeface="Rambla"/>
              <a:sym typeface="Rambla"/>
            </a:endParaRPr>
          </a:p>
          <a:p>
            <a:pPr indent="0" lvl="0" marL="0" rtl="0" algn="l">
              <a:spcBef>
                <a:spcPts val="0"/>
              </a:spcBef>
              <a:spcAft>
                <a:spcPts val="0"/>
              </a:spcAft>
              <a:buNone/>
            </a:pPr>
            <a:r>
              <a:t/>
            </a:r>
            <a:endParaRPr>
              <a:latin typeface="Rambla"/>
              <a:ea typeface="Rambla"/>
              <a:cs typeface="Rambla"/>
              <a:sym typeface="Rambla"/>
            </a:endParaRPr>
          </a:p>
          <a:p>
            <a:pPr indent="0" lvl="0" marL="0" rtl="0" algn="l">
              <a:spcBef>
                <a:spcPts val="0"/>
              </a:spcBef>
              <a:spcAft>
                <a:spcPts val="0"/>
              </a:spcAft>
              <a:buNone/>
            </a:pPr>
            <a:r>
              <a:rPr lang="en-GB">
                <a:solidFill>
                  <a:schemeClr val="dk2"/>
                </a:solidFill>
                <a:latin typeface="Rambla"/>
                <a:ea typeface="Rambla"/>
                <a:cs typeface="Rambla"/>
                <a:sym typeface="Rambla"/>
              </a:rPr>
              <a:t>This book diversifies the literature on Kurdish  and Yezidi Studies by offering close analyses of subjects which have not been adequately researched, and in particular, by highlighting the Kurds' relationship to the Yazidis. Case studies include: the political ideas of Ehmede Xani; Yezidi and Kurdish refugees in camps in Iraq; the perception of the Kurds by Armenians in the late Ottoman Empire and the Turks in modern Western Turkey; and the important connections and shared heritage of the Kurds and the Yazidis, especially in the aftermath of the 2014 ISIS attacks.</a:t>
            </a:r>
            <a:endParaRPr>
              <a:solidFill>
                <a:schemeClr val="dk2"/>
              </a:solidFill>
              <a:latin typeface="Rambla"/>
              <a:ea typeface="Rambla"/>
              <a:cs typeface="Rambla"/>
              <a:sym typeface="Rambla"/>
            </a:endParaRPr>
          </a:p>
          <a:p>
            <a:pPr indent="0" lvl="0" marL="0" rtl="0" algn="l">
              <a:spcBef>
                <a:spcPts val="0"/>
              </a:spcBef>
              <a:spcAft>
                <a:spcPts val="0"/>
              </a:spcAft>
              <a:buNone/>
            </a:pPr>
            <a:r>
              <a:t/>
            </a:r>
            <a:endParaRPr>
              <a:latin typeface="Rambla"/>
              <a:ea typeface="Rambla"/>
              <a:cs typeface="Rambla"/>
              <a:sym typeface="Rambla"/>
            </a:endParaRPr>
          </a:p>
          <a:p>
            <a:pPr indent="0" lvl="0" marL="0" rtl="0" algn="l">
              <a:spcBef>
                <a:spcPts val="0"/>
              </a:spcBef>
              <a:spcAft>
                <a:spcPts val="0"/>
              </a:spcAft>
              <a:buNone/>
            </a:pPr>
            <a:r>
              <a:rPr lang="en-GB">
                <a:solidFill>
                  <a:schemeClr val="dk2"/>
                </a:solidFill>
                <a:latin typeface="Rambla"/>
                <a:ea typeface="Rambla"/>
                <a:cs typeface="Rambla"/>
                <a:sym typeface="Rambla"/>
              </a:rPr>
              <a:t>The book includes two chapters based on the fieldwork conducted under this project: </a:t>
            </a:r>
            <a:endParaRPr>
              <a:solidFill>
                <a:schemeClr val="dk2"/>
              </a:solidFill>
              <a:latin typeface="Rambla"/>
              <a:ea typeface="Rambla"/>
              <a:cs typeface="Rambla"/>
              <a:sym typeface="Rambla"/>
            </a:endParaRPr>
          </a:p>
          <a:p>
            <a:pPr indent="0" lvl="0" marL="0" rtl="0" algn="l">
              <a:spcBef>
                <a:spcPts val="0"/>
              </a:spcBef>
              <a:spcAft>
                <a:spcPts val="0"/>
              </a:spcAft>
              <a:buNone/>
            </a:pPr>
            <a:r>
              <a:t/>
            </a:r>
            <a:endParaRPr>
              <a:latin typeface="Rambla"/>
              <a:ea typeface="Rambla"/>
              <a:cs typeface="Rambla"/>
              <a:sym typeface="Rambla"/>
            </a:endParaRPr>
          </a:p>
          <a:p>
            <a:pPr indent="-317500" lvl="0" marL="457200" rtl="0" algn="l">
              <a:spcBef>
                <a:spcPts val="0"/>
              </a:spcBef>
              <a:spcAft>
                <a:spcPts val="0"/>
              </a:spcAft>
              <a:buClr>
                <a:schemeClr val="dk2"/>
              </a:buClr>
              <a:buSzPts val="1400"/>
              <a:buFont typeface="Rambla"/>
              <a:buChar char="●"/>
            </a:pPr>
            <a:r>
              <a:rPr lang="en-GB">
                <a:solidFill>
                  <a:schemeClr val="dk2"/>
                </a:solidFill>
                <a:latin typeface="Rambla"/>
                <a:ea typeface="Rambla"/>
                <a:cs typeface="Rambla"/>
                <a:sym typeface="Rambla"/>
              </a:rPr>
              <a:t>Güneş Murat Tezcür, Zeynep Kaya, and Bayar Sevdeen. </a:t>
            </a:r>
            <a:r>
              <a:rPr i="1" lang="en-GB">
                <a:solidFill>
                  <a:schemeClr val="dk2"/>
                </a:solidFill>
                <a:latin typeface="Rambla"/>
                <a:ea typeface="Rambla"/>
                <a:cs typeface="Rambla"/>
                <a:sym typeface="Rambla"/>
              </a:rPr>
              <a:t>Survival, Coexistence, and Autonomy: Yezidi Political Identity after Genocide</a:t>
            </a:r>
            <a:r>
              <a:rPr lang="en-GB">
                <a:solidFill>
                  <a:schemeClr val="dk2"/>
                </a:solidFill>
                <a:latin typeface="Rambla"/>
                <a:ea typeface="Rambla"/>
                <a:cs typeface="Rambla"/>
                <a:sym typeface="Rambla"/>
              </a:rPr>
              <a:t>.</a:t>
            </a:r>
            <a:endParaRPr>
              <a:solidFill>
                <a:schemeClr val="dk2"/>
              </a:solidFill>
              <a:latin typeface="Rambla"/>
              <a:ea typeface="Rambla"/>
              <a:cs typeface="Rambla"/>
              <a:sym typeface="Rambla"/>
            </a:endParaRPr>
          </a:p>
          <a:p>
            <a:pPr indent="0" lvl="0" marL="0" rtl="0" algn="l">
              <a:spcBef>
                <a:spcPts val="0"/>
              </a:spcBef>
              <a:spcAft>
                <a:spcPts val="0"/>
              </a:spcAft>
              <a:buNone/>
            </a:pPr>
            <a:r>
              <a:t/>
            </a:r>
            <a:endParaRPr>
              <a:solidFill>
                <a:schemeClr val="dk2"/>
              </a:solidFill>
              <a:latin typeface="Rambla"/>
              <a:ea typeface="Rambla"/>
              <a:cs typeface="Rambla"/>
              <a:sym typeface="Rambla"/>
            </a:endParaRPr>
          </a:p>
          <a:p>
            <a:pPr indent="-317500" lvl="0" marL="457200" rtl="0" algn="l">
              <a:spcBef>
                <a:spcPts val="0"/>
              </a:spcBef>
              <a:spcAft>
                <a:spcPts val="0"/>
              </a:spcAft>
              <a:buClr>
                <a:schemeClr val="dk2"/>
              </a:buClr>
              <a:buSzPts val="1400"/>
              <a:buFont typeface="Rambla"/>
              <a:buChar char="●"/>
            </a:pPr>
            <a:r>
              <a:rPr lang="en-GB">
                <a:solidFill>
                  <a:schemeClr val="dk2"/>
                </a:solidFill>
                <a:latin typeface="Rambla"/>
                <a:ea typeface="Rambla"/>
                <a:cs typeface="Rambla"/>
                <a:sym typeface="Rambla"/>
              </a:rPr>
              <a:t>Tutku Ayhan, </a:t>
            </a:r>
            <a:r>
              <a:rPr i="1" lang="en-GB">
                <a:solidFill>
                  <a:schemeClr val="dk2"/>
                </a:solidFill>
                <a:latin typeface="Rambla"/>
                <a:ea typeface="Rambla"/>
                <a:cs typeface="Rambla"/>
                <a:sym typeface="Rambla"/>
              </a:rPr>
              <a:t>We are Yezidi, being otherwise never stopped our persecution': Yezidi Perceptions of Kurds and Kurdish Identity</a:t>
            </a:r>
            <a:endParaRPr>
              <a:solidFill>
                <a:schemeClr val="dk2"/>
              </a:solidFill>
              <a:latin typeface="Rambla"/>
              <a:ea typeface="Rambla"/>
              <a:cs typeface="Rambla"/>
              <a:sym typeface="Rambl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8"/>
          <p:cNvSpPr txBox="1"/>
          <p:nvPr>
            <p:ph type="title"/>
          </p:nvPr>
        </p:nvSpPr>
        <p:spPr>
          <a:xfrm>
            <a:off x="311700" y="2612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2400">
                <a:solidFill>
                  <a:srgbClr val="980000"/>
                </a:solidFill>
                <a:latin typeface="Rambla"/>
                <a:ea typeface="Rambla"/>
                <a:cs typeface="Rambla"/>
                <a:sym typeface="Rambla"/>
              </a:rPr>
              <a:t>Scholarly </a:t>
            </a:r>
            <a:r>
              <a:rPr lang="en-GB" sz="2400">
                <a:solidFill>
                  <a:srgbClr val="980000"/>
                </a:solidFill>
                <a:latin typeface="Rambla"/>
                <a:ea typeface="Rambla"/>
                <a:cs typeface="Rambla"/>
                <a:sym typeface="Rambla"/>
              </a:rPr>
              <a:t>Publications based on the Project - II </a:t>
            </a:r>
            <a:endParaRPr sz="2400">
              <a:solidFill>
                <a:srgbClr val="980000"/>
              </a:solidFill>
              <a:latin typeface="Rambla"/>
              <a:ea typeface="Rambla"/>
              <a:cs typeface="Rambla"/>
              <a:sym typeface="Rambla"/>
            </a:endParaRPr>
          </a:p>
          <a:p>
            <a:pPr indent="0" lvl="0" marL="0" rtl="0" algn="l">
              <a:spcBef>
                <a:spcPts val="0"/>
              </a:spcBef>
              <a:spcAft>
                <a:spcPts val="0"/>
              </a:spcAft>
              <a:buNone/>
            </a:pPr>
            <a:r>
              <a:t/>
            </a:r>
            <a:endParaRPr sz="1400">
              <a:solidFill>
                <a:srgbClr val="980000"/>
              </a:solidFill>
              <a:latin typeface="Rambla"/>
              <a:ea typeface="Rambla"/>
              <a:cs typeface="Rambla"/>
              <a:sym typeface="Rambla"/>
            </a:endParaRPr>
          </a:p>
        </p:txBody>
      </p:sp>
      <p:sp>
        <p:nvSpPr>
          <p:cNvPr id="164" name="Google Shape;164;p28"/>
          <p:cNvSpPr txBox="1"/>
          <p:nvPr>
            <p:ph idx="1" type="body"/>
          </p:nvPr>
        </p:nvSpPr>
        <p:spPr>
          <a:xfrm>
            <a:off x="311700" y="1045350"/>
            <a:ext cx="8520600" cy="3905700"/>
          </a:xfrm>
          <a:prstGeom prst="rect">
            <a:avLst/>
          </a:prstGeom>
        </p:spPr>
        <p:txBody>
          <a:bodyPr anchorCtr="0" anchor="t" bIns="91425" lIns="91425" spcFirstLastPara="1" rIns="91425" wrap="square" tIns="91425">
            <a:noAutofit/>
          </a:bodyPr>
          <a:lstStyle/>
          <a:p>
            <a:pPr indent="-256199" lvl="0" marL="179999" rtl="0" algn="l">
              <a:lnSpc>
                <a:spcPct val="100000"/>
              </a:lnSpc>
              <a:spcBef>
                <a:spcPts val="0"/>
              </a:spcBef>
              <a:spcAft>
                <a:spcPts val="0"/>
              </a:spcAft>
              <a:buSzPts val="1200"/>
              <a:buFont typeface="Rambla"/>
              <a:buChar char="●"/>
            </a:pPr>
            <a:r>
              <a:rPr lang="en-GB" sz="1200">
                <a:solidFill>
                  <a:schemeClr val="dk1"/>
                </a:solidFill>
                <a:latin typeface="Rambla"/>
                <a:ea typeface="Rambla"/>
                <a:cs typeface="Rambla"/>
                <a:sym typeface="Rambla"/>
              </a:rPr>
              <a:t>Ayhan, Tutku, &amp; Güneş Murat Tezcür. (2021). </a:t>
            </a:r>
            <a:r>
              <a:rPr lang="en-GB" sz="1200" u="sng">
                <a:solidFill>
                  <a:schemeClr val="hlink"/>
                </a:solidFill>
                <a:latin typeface="Rambla"/>
                <a:ea typeface="Rambla"/>
                <a:cs typeface="Rambla"/>
                <a:sym typeface="Rambla"/>
                <a:hlinkClick r:id="rId3"/>
              </a:rPr>
              <a:t>Overcoming “Intimate Hatreds:” Reflections on Violence against Yezidis</a:t>
            </a:r>
            <a:r>
              <a:rPr lang="en-GB" sz="1200">
                <a:latin typeface="Rambla"/>
                <a:ea typeface="Rambla"/>
                <a:cs typeface="Rambla"/>
                <a:sym typeface="Rambla"/>
              </a:rPr>
              <a:t>. </a:t>
            </a:r>
            <a:r>
              <a:rPr lang="en-GB" sz="1200">
                <a:solidFill>
                  <a:schemeClr val="dk1"/>
                </a:solidFill>
                <a:latin typeface="Rambla"/>
                <a:ea typeface="Rambla"/>
                <a:cs typeface="Rambla"/>
                <a:sym typeface="Rambla"/>
              </a:rPr>
              <a:t>In </a:t>
            </a:r>
            <a:r>
              <a:rPr i="1" lang="en-GB" sz="1200">
                <a:solidFill>
                  <a:schemeClr val="dk1"/>
                </a:solidFill>
                <a:latin typeface="Rambla"/>
                <a:ea typeface="Rambla"/>
                <a:cs typeface="Rambla"/>
                <a:sym typeface="Rambla"/>
              </a:rPr>
              <a:t>Conceptualizing Mass Violence: Representations, Recollections, and Reinterpretations</a:t>
            </a:r>
            <a:r>
              <a:rPr lang="en-GB" sz="1200">
                <a:solidFill>
                  <a:schemeClr val="dk1"/>
                </a:solidFill>
                <a:latin typeface="Rambla"/>
                <a:ea typeface="Rambla"/>
                <a:cs typeface="Rambla"/>
                <a:sym typeface="Rambla"/>
              </a:rPr>
              <a:t> eds. Navras J. Aafreedi and Priya Singh. New York: Routledge. </a:t>
            </a:r>
            <a:endParaRPr sz="1200">
              <a:solidFill>
                <a:schemeClr val="dk1"/>
              </a:solidFill>
              <a:latin typeface="Rambla"/>
              <a:ea typeface="Rambla"/>
              <a:cs typeface="Rambla"/>
              <a:sym typeface="Rambla"/>
            </a:endParaRPr>
          </a:p>
          <a:p>
            <a:pPr indent="0" lvl="0" marL="0" rtl="0" algn="l">
              <a:lnSpc>
                <a:spcPct val="100000"/>
              </a:lnSpc>
              <a:spcBef>
                <a:spcPts val="1600"/>
              </a:spcBef>
              <a:spcAft>
                <a:spcPts val="0"/>
              </a:spcAft>
              <a:buNone/>
            </a:pPr>
            <a:r>
              <a:rPr lang="en-GB" sz="1200">
                <a:latin typeface="Rambla"/>
                <a:ea typeface="Rambla"/>
                <a:cs typeface="Rambla"/>
                <a:sym typeface="Rambla"/>
              </a:rPr>
              <a:t>Yezidis have a long history of persecution at the hands of local and imperial rulers fostering a strong sense of “victimhood.” Given this historical context, how could we make sense of the IS violence? This chapter addresses this question on the basis of original archival and field research involving documents in primary languages and dozens of in-depth interviews with a diverse group of Yezidis. </a:t>
            </a:r>
            <a:endParaRPr sz="1200">
              <a:latin typeface="Rambla"/>
              <a:ea typeface="Rambla"/>
              <a:cs typeface="Rambla"/>
              <a:sym typeface="Rambla"/>
            </a:endParaRPr>
          </a:p>
          <a:p>
            <a:pPr indent="0" lvl="0" marL="0" rtl="0" algn="l">
              <a:lnSpc>
                <a:spcPct val="100000"/>
              </a:lnSpc>
              <a:spcBef>
                <a:spcPts val="0"/>
              </a:spcBef>
              <a:spcAft>
                <a:spcPts val="0"/>
              </a:spcAft>
              <a:buNone/>
            </a:pPr>
            <a:r>
              <a:t/>
            </a:r>
            <a:endParaRPr sz="1200">
              <a:solidFill>
                <a:schemeClr val="dk1"/>
              </a:solidFill>
              <a:latin typeface="Rambla"/>
              <a:ea typeface="Rambla"/>
              <a:cs typeface="Rambla"/>
              <a:sym typeface="Rambla"/>
            </a:endParaRPr>
          </a:p>
          <a:p>
            <a:pPr indent="-256199" lvl="0" marL="179999" rtl="0" algn="l">
              <a:lnSpc>
                <a:spcPct val="100000"/>
              </a:lnSpc>
              <a:spcBef>
                <a:spcPts val="0"/>
              </a:spcBef>
              <a:spcAft>
                <a:spcPts val="0"/>
              </a:spcAft>
              <a:buSzPts val="1200"/>
              <a:buFont typeface="Rambla"/>
              <a:buChar char="●"/>
            </a:pPr>
            <a:r>
              <a:rPr lang="en-GB" sz="1200">
                <a:solidFill>
                  <a:schemeClr val="dk1"/>
                </a:solidFill>
                <a:latin typeface="Rambla"/>
                <a:ea typeface="Rambla"/>
                <a:cs typeface="Rambla"/>
                <a:sym typeface="Rambla"/>
              </a:rPr>
              <a:t>Zeynep Kaya. (2020). </a:t>
            </a:r>
            <a:r>
              <a:rPr lang="en-GB" sz="1200" u="sng">
                <a:solidFill>
                  <a:schemeClr val="hlink"/>
                </a:solidFill>
                <a:highlight>
                  <a:srgbClr val="FFFFFF"/>
                </a:highlight>
                <a:latin typeface="Rambla"/>
                <a:ea typeface="Rambla"/>
                <a:cs typeface="Rambla"/>
                <a:sym typeface="Rambla"/>
                <a:hlinkClick r:id="rId4"/>
              </a:rPr>
              <a:t>Sexual Violence, Identity and Gender: ISIS and the Yezidis</a:t>
            </a:r>
            <a:r>
              <a:rPr lang="en-GB" sz="1200">
                <a:latin typeface="Rambla"/>
                <a:ea typeface="Rambla"/>
                <a:cs typeface="Rambla"/>
                <a:sym typeface="Rambla"/>
              </a:rPr>
              <a:t>. </a:t>
            </a:r>
            <a:r>
              <a:rPr i="1" lang="en-GB" sz="1200">
                <a:solidFill>
                  <a:schemeClr val="dk1"/>
                </a:solidFill>
                <a:latin typeface="Rambla"/>
                <a:ea typeface="Rambla"/>
                <a:cs typeface="Rambla"/>
                <a:sym typeface="Rambla"/>
              </a:rPr>
              <a:t>Conflict, Security &amp; Development</a:t>
            </a:r>
            <a:r>
              <a:rPr lang="en-GB" sz="1200">
                <a:solidFill>
                  <a:schemeClr val="dk1"/>
                </a:solidFill>
                <a:latin typeface="Rambla"/>
                <a:ea typeface="Rambla"/>
                <a:cs typeface="Rambla"/>
                <a:sym typeface="Rambla"/>
              </a:rPr>
              <a:t>, 5, 631-52. </a:t>
            </a:r>
            <a:endParaRPr sz="1200">
              <a:solidFill>
                <a:schemeClr val="dk1"/>
              </a:solidFill>
              <a:latin typeface="Rambla"/>
              <a:ea typeface="Rambla"/>
              <a:cs typeface="Rambla"/>
              <a:sym typeface="Rambla"/>
            </a:endParaRPr>
          </a:p>
          <a:p>
            <a:pPr indent="0" lvl="0" marL="0" rtl="0" algn="l">
              <a:lnSpc>
                <a:spcPct val="100000"/>
              </a:lnSpc>
              <a:spcBef>
                <a:spcPts val="1600"/>
              </a:spcBef>
              <a:spcAft>
                <a:spcPts val="0"/>
              </a:spcAft>
              <a:buNone/>
            </a:pPr>
            <a:r>
              <a:rPr lang="en-GB" sz="1200">
                <a:latin typeface="Rambla"/>
                <a:ea typeface="Rambla"/>
                <a:cs typeface="Rambla"/>
                <a:sym typeface="Rambla"/>
              </a:rPr>
              <a:t>The article focuses on ISIS’s sexual and gender-based violence against the Yezidis and contextualises this case within wider long-term gender- and identity-based structural inequalities that facilitate sexual violence in conflict. </a:t>
            </a:r>
            <a:endParaRPr sz="1200">
              <a:latin typeface="Rambla"/>
              <a:ea typeface="Rambla"/>
              <a:cs typeface="Rambla"/>
              <a:sym typeface="Rambla"/>
            </a:endParaRPr>
          </a:p>
          <a:p>
            <a:pPr indent="-256199" lvl="0" marL="179999" rtl="0" algn="l">
              <a:lnSpc>
                <a:spcPct val="100000"/>
              </a:lnSpc>
              <a:spcBef>
                <a:spcPts val="1600"/>
              </a:spcBef>
              <a:spcAft>
                <a:spcPts val="0"/>
              </a:spcAft>
              <a:buSzPts val="1200"/>
              <a:buFont typeface="Rambla"/>
              <a:buChar char="●"/>
            </a:pPr>
            <a:r>
              <a:rPr lang="en-GB" sz="1200">
                <a:solidFill>
                  <a:schemeClr val="dk1"/>
                </a:solidFill>
                <a:latin typeface="Rambla"/>
                <a:ea typeface="Rambla"/>
                <a:cs typeface="Rambla"/>
                <a:sym typeface="Rambla"/>
              </a:rPr>
              <a:t>Zeynep Kaya. (2019, November).</a:t>
            </a:r>
            <a:r>
              <a:rPr lang="en-GB" sz="1200">
                <a:latin typeface="Rambla"/>
                <a:ea typeface="Rambla"/>
                <a:cs typeface="Rambla"/>
                <a:sym typeface="Rambla"/>
              </a:rPr>
              <a:t> </a:t>
            </a:r>
            <a:r>
              <a:rPr lang="en-GB" sz="1200" u="sng">
                <a:solidFill>
                  <a:schemeClr val="hlink"/>
                </a:solidFill>
                <a:highlight>
                  <a:srgbClr val="FFFFFF"/>
                </a:highlight>
                <a:latin typeface="Rambla"/>
                <a:ea typeface="Rambla"/>
                <a:cs typeface="Rambla"/>
                <a:sym typeface="Rambla"/>
                <a:hlinkClick r:id="rId5"/>
              </a:rPr>
              <a:t>Iraq’s Yazidis and ISIS: The Causes and Consequences of Sexual Violence in Conflict</a:t>
            </a:r>
            <a:r>
              <a:rPr lang="en-GB" sz="1200">
                <a:latin typeface="Rambla"/>
                <a:ea typeface="Rambla"/>
                <a:cs typeface="Rambla"/>
                <a:sym typeface="Rambla"/>
              </a:rPr>
              <a:t>. </a:t>
            </a:r>
            <a:r>
              <a:rPr lang="en-GB" sz="1200">
                <a:solidFill>
                  <a:schemeClr val="dk1"/>
                </a:solidFill>
                <a:latin typeface="Rambla"/>
                <a:ea typeface="Rambla"/>
                <a:cs typeface="Rambla"/>
                <a:sym typeface="Rambla"/>
              </a:rPr>
              <a:t>London School of Economics Middle East Centre Report.</a:t>
            </a:r>
            <a:endParaRPr sz="1200">
              <a:solidFill>
                <a:schemeClr val="dk1"/>
              </a:solidFill>
              <a:latin typeface="Rambla"/>
              <a:ea typeface="Rambla"/>
              <a:cs typeface="Rambla"/>
              <a:sym typeface="Rambla"/>
            </a:endParaRPr>
          </a:p>
          <a:p>
            <a:pPr indent="0" lvl="0" marL="0" rtl="0" algn="l">
              <a:lnSpc>
                <a:spcPct val="100000"/>
              </a:lnSpc>
              <a:spcBef>
                <a:spcPts val="1600"/>
              </a:spcBef>
              <a:spcAft>
                <a:spcPts val="1600"/>
              </a:spcAft>
              <a:buNone/>
            </a:pPr>
            <a:r>
              <a:rPr lang="en-GB" sz="1200">
                <a:latin typeface="Rambla"/>
                <a:ea typeface="Rambla"/>
                <a:cs typeface="Rambla"/>
                <a:sym typeface="Rambla"/>
              </a:rPr>
              <a:t>Preventing sexual violence in conflict is not possible without tackling the underlying structural factors that foster this form of violence. ISIS’s attacks on the Yazidis showed again that gender (and gendered violence) is a key component of the politics of violence and cannot be reduced simply to an outcome of conflict. </a:t>
            </a:r>
            <a:endParaRPr sz="1200">
              <a:latin typeface="Rambla"/>
              <a:ea typeface="Rambla"/>
              <a:cs typeface="Rambla"/>
              <a:sym typeface="Rambl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2400">
                <a:solidFill>
                  <a:srgbClr val="980000"/>
                </a:solidFill>
                <a:latin typeface="Rambla"/>
                <a:ea typeface="Rambla"/>
                <a:cs typeface="Rambla"/>
                <a:sym typeface="Rambla"/>
              </a:rPr>
              <a:t>Scholarly Publications based on the Project - III (in progress) </a:t>
            </a:r>
            <a:endParaRPr sz="2400">
              <a:solidFill>
                <a:srgbClr val="980000"/>
              </a:solidFill>
              <a:latin typeface="Rambla"/>
              <a:ea typeface="Rambla"/>
              <a:cs typeface="Rambla"/>
              <a:sym typeface="Rambla"/>
            </a:endParaRPr>
          </a:p>
          <a:p>
            <a:pPr indent="0" lvl="0" marL="0" rtl="0" algn="l">
              <a:spcBef>
                <a:spcPts val="0"/>
              </a:spcBef>
              <a:spcAft>
                <a:spcPts val="0"/>
              </a:spcAft>
              <a:buNone/>
            </a:pPr>
            <a:r>
              <a:t/>
            </a:r>
            <a:endParaRPr/>
          </a:p>
        </p:txBody>
      </p:sp>
      <p:sp>
        <p:nvSpPr>
          <p:cNvPr id="170" name="Google Shape;170;p29"/>
          <p:cNvSpPr txBox="1"/>
          <p:nvPr>
            <p:ph idx="1" type="body"/>
          </p:nvPr>
        </p:nvSpPr>
        <p:spPr>
          <a:xfrm>
            <a:off x="311700" y="1152475"/>
            <a:ext cx="5489400" cy="374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Rambla"/>
                <a:ea typeface="Rambla"/>
                <a:cs typeface="Rambla"/>
                <a:sym typeface="Rambla"/>
              </a:rPr>
              <a:t>A book manuscript titled </a:t>
            </a:r>
            <a:r>
              <a:rPr i="1" lang="en-GB">
                <a:latin typeface="Rambla"/>
                <a:ea typeface="Rambla"/>
                <a:cs typeface="Rambla"/>
                <a:sym typeface="Rambla"/>
              </a:rPr>
              <a:t>Liminal Minorities: Religion and Violence</a:t>
            </a:r>
            <a:r>
              <a:rPr lang="en-GB">
                <a:latin typeface="Rambla"/>
                <a:ea typeface="Rambla"/>
                <a:cs typeface="Rambla"/>
                <a:sym typeface="Rambla"/>
              </a:rPr>
              <a:t> completed by Tezcür</a:t>
            </a:r>
            <a:endParaRPr>
              <a:latin typeface="Rambla"/>
              <a:ea typeface="Rambla"/>
              <a:cs typeface="Rambla"/>
              <a:sym typeface="Rambla"/>
            </a:endParaRPr>
          </a:p>
          <a:p>
            <a:pPr indent="0" lvl="0" marL="0" rtl="0" algn="l">
              <a:spcBef>
                <a:spcPts val="1600"/>
              </a:spcBef>
              <a:spcAft>
                <a:spcPts val="0"/>
              </a:spcAft>
              <a:buNone/>
            </a:pPr>
            <a:r>
              <a:rPr lang="en-GB" sz="1400">
                <a:latin typeface="Rambla"/>
                <a:ea typeface="Rambla"/>
                <a:cs typeface="Rambla"/>
                <a:sym typeface="Rambla"/>
              </a:rPr>
              <a:t>Liminal Minorities are </a:t>
            </a:r>
            <a:r>
              <a:rPr i="1" lang="en-GB" sz="1400">
                <a:latin typeface="Rambla"/>
                <a:ea typeface="Rambla"/>
                <a:cs typeface="Rambla"/>
                <a:sym typeface="Rambla"/>
              </a:rPr>
              <a:t>groups whose core religious beliefs and practices remain ambivalent, ill-defined, and stigmatized in the eyes of elite and ordinary members of a dominant group</a:t>
            </a:r>
            <a:r>
              <a:rPr lang="en-GB" sz="1400">
                <a:latin typeface="Rambla"/>
                <a:ea typeface="Rambla"/>
                <a:cs typeface="Rambla"/>
                <a:sym typeface="Rambla"/>
              </a:rPr>
              <a:t>. They tend to lack official and theological recognition from a dominant religious group. They are also subject of widespread stigmatization, which reflects social, political, or economic power asymmetries. </a:t>
            </a:r>
            <a:endParaRPr sz="1400">
              <a:latin typeface="Rambla"/>
              <a:ea typeface="Rambla"/>
              <a:cs typeface="Rambla"/>
              <a:sym typeface="Rambla"/>
            </a:endParaRPr>
          </a:p>
          <a:p>
            <a:pPr indent="0" lvl="0" marL="0" rtl="0" algn="l">
              <a:spcBef>
                <a:spcPts val="1600"/>
              </a:spcBef>
              <a:spcAft>
                <a:spcPts val="0"/>
              </a:spcAft>
              <a:buNone/>
            </a:pPr>
            <a:r>
              <a:rPr lang="en-GB" sz="1400">
                <a:solidFill>
                  <a:srgbClr val="4D5156"/>
                </a:solidFill>
                <a:latin typeface="Rambla"/>
                <a:ea typeface="Rambla"/>
                <a:cs typeface="Rambla"/>
                <a:sym typeface="Rambla"/>
              </a:rPr>
              <a:t>Religious beliefs demeaning members of liminal minorities  contribute to their dehumanization. Consequently, these groups  remain vulnerable to religiously sanctioned extreme forms of violence and certain repertoires of violence including sexual attacks. </a:t>
            </a:r>
            <a:endParaRPr sz="1400">
              <a:solidFill>
                <a:srgbClr val="4D5156"/>
              </a:solidFill>
              <a:latin typeface="Rambla"/>
              <a:ea typeface="Rambla"/>
              <a:cs typeface="Rambla"/>
              <a:sym typeface="Rambla"/>
            </a:endParaRPr>
          </a:p>
          <a:p>
            <a:pPr indent="0" lvl="0" marL="0" rtl="0" algn="l">
              <a:spcBef>
                <a:spcPts val="1600"/>
              </a:spcBef>
              <a:spcAft>
                <a:spcPts val="0"/>
              </a:spcAft>
              <a:buNone/>
            </a:pPr>
            <a:r>
              <a:t/>
            </a:r>
            <a:endParaRPr sz="1400">
              <a:solidFill>
                <a:srgbClr val="4D5156"/>
              </a:solidFill>
              <a:latin typeface="Rambla"/>
              <a:ea typeface="Rambla"/>
              <a:cs typeface="Rambla"/>
              <a:sym typeface="Rambla"/>
            </a:endParaRPr>
          </a:p>
          <a:p>
            <a:pPr indent="0" lvl="0" marL="0" rtl="0" algn="l">
              <a:lnSpc>
                <a:spcPct val="100000"/>
              </a:lnSpc>
              <a:spcBef>
                <a:spcPts val="1600"/>
              </a:spcBef>
              <a:spcAft>
                <a:spcPts val="0"/>
              </a:spcAft>
              <a:buNone/>
            </a:pPr>
            <a:r>
              <a:t/>
            </a:r>
            <a:endParaRPr sz="1500">
              <a:solidFill>
                <a:srgbClr val="666666"/>
              </a:solidFill>
              <a:latin typeface="Georgia"/>
              <a:ea typeface="Georgia"/>
              <a:cs typeface="Georgia"/>
              <a:sym typeface="Georgia"/>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71" name="Google Shape;171;p29"/>
          <p:cNvPicPr preferRelativeResize="0"/>
          <p:nvPr/>
        </p:nvPicPr>
        <p:blipFill>
          <a:blip r:embed="rId3">
            <a:alphaModFix/>
          </a:blip>
          <a:stretch>
            <a:fillRect/>
          </a:stretch>
        </p:blipFill>
        <p:spPr>
          <a:xfrm>
            <a:off x="6089700" y="1685925"/>
            <a:ext cx="3000000" cy="2057401"/>
          </a:xfrm>
          <a:prstGeom prst="rect">
            <a:avLst/>
          </a:prstGeom>
          <a:noFill/>
          <a:ln>
            <a:noFill/>
          </a:ln>
          <a:effectLst>
            <a:outerShdw blurRad="57150" rotWithShape="0" algn="bl" dir="5400000" dist="19050">
              <a:srgbClr val="000000">
                <a:alpha val="50000"/>
              </a:srgbClr>
            </a:outerShdw>
            <a:reflection blurRad="0" dir="5400000" dist="47625" endA="0" endPos="10000" fadeDir="5400012" kx="0" rotWithShape="0" algn="bl" stA="50000" stPos="0" sy="-100000" ky="0"/>
          </a:effectLst>
        </p:spPr>
      </p:pic>
      <p:sp>
        <p:nvSpPr>
          <p:cNvPr id="172" name="Google Shape;172;p29"/>
          <p:cNvSpPr txBox="1"/>
          <p:nvPr/>
        </p:nvSpPr>
        <p:spPr>
          <a:xfrm>
            <a:off x="6139800" y="3861725"/>
            <a:ext cx="2899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solidFill>
                  <a:srgbClr val="666666"/>
                </a:solidFill>
                <a:latin typeface="Rambla"/>
                <a:ea typeface="Rambla"/>
                <a:cs typeface="Rambla"/>
                <a:sym typeface="Rambla"/>
              </a:rPr>
              <a:t>Yezidis in Lalish</a:t>
            </a:r>
            <a:endParaRPr>
              <a:solidFill>
                <a:srgbClr val="666666"/>
              </a:solidFill>
              <a:latin typeface="Rambla"/>
              <a:ea typeface="Rambla"/>
              <a:cs typeface="Rambla"/>
              <a:sym typeface="Rambl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0"/>
          <p:cNvSpPr txBox="1"/>
          <p:nvPr>
            <p:ph type="title"/>
          </p:nvPr>
        </p:nvSpPr>
        <p:spPr>
          <a:xfrm>
            <a:off x="311700" y="2418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980000"/>
                </a:solidFill>
                <a:latin typeface="Rambla"/>
                <a:ea typeface="Rambla"/>
                <a:cs typeface="Rambla"/>
                <a:sym typeface="Rambla"/>
              </a:rPr>
              <a:t>Yezidis as a Liminal Minority &amp;  Politics of Recognition </a:t>
            </a:r>
            <a:endParaRPr sz="2400">
              <a:solidFill>
                <a:srgbClr val="980000"/>
              </a:solidFill>
              <a:latin typeface="Rambla"/>
              <a:ea typeface="Rambla"/>
              <a:cs typeface="Rambla"/>
              <a:sym typeface="Rambla"/>
            </a:endParaRPr>
          </a:p>
        </p:txBody>
      </p:sp>
      <p:sp>
        <p:nvSpPr>
          <p:cNvPr id="178" name="Google Shape;178;p30"/>
          <p:cNvSpPr txBox="1"/>
          <p:nvPr>
            <p:ph idx="1" type="body"/>
          </p:nvPr>
        </p:nvSpPr>
        <p:spPr>
          <a:xfrm>
            <a:off x="249925" y="1024100"/>
            <a:ext cx="5511900" cy="3685800"/>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None/>
            </a:pPr>
            <a:r>
              <a:rPr lang="en-GB" sz="1400">
                <a:latin typeface="Rambla"/>
                <a:ea typeface="Rambla"/>
                <a:cs typeface="Rambla"/>
                <a:sym typeface="Rambla"/>
              </a:rPr>
              <a:t>Religious liminality is primarily about how </a:t>
            </a:r>
            <a:r>
              <a:rPr i="1" lang="en-GB" sz="1400">
                <a:latin typeface="Rambla"/>
                <a:ea typeface="Rambla"/>
                <a:cs typeface="Rambla"/>
                <a:sym typeface="Rambla"/>
              </a:rPr>
              <a:t>mainstream</a:t>
            </a:r>
            <a:r>
              <a:rPr lang="en-GB" sz="1400">
                <a:latin typeface="Rambla"/>
                <a:ea typeface="Rambla"/>
                <a:cs typeface="Rambla"/>
                <a:sym typeface="Rambla"/>
              </a:rPr>
              <a:t> religious tradition,  and not just niche and extremist interpretations, constructs a “deviant” group. Consequently, the antidote against violence targeting these groups is “less about pacifying ‘deviants’ and more about changing the central values” of a religious community.</a:t>
            </a:r>
            <a:endParaRPr sz="1400">
              <a:latin typeface="Rambla"/>
              <a:ea typeface="Rambla"/>
              <a:cs typeface="Rambla"/>
              <a:sym typeface="Rambla"/>
            </a:endParaRPr>
          </a:p>
          <a:p>
            <a:pPr indent="0" lvl="0" marL="0" rtl="0" algn="l">
              <a:lnSpc>
                <a:spcPct val="100000"/>
              </a:lnSpc>
              <a:spcBef>
                <a:spcPts val="1200"/>
              </a:spcBef>
              <a:spcAft>
                <a:spcPts val="0"/>
              </a:spcAft>
              <a:buNone/>
            </a:pPr>
            <a:r>
              <a:rPr lang="en-GB" sz="1400">
                <a:latin typeface="Rambla"/>
                <a:ea typeface="Rambla"/>
                <a:cs typeface="Rambla"/>
                <a:sym typeface="Rambla"/>
              </a:rPr>
              <a:t>Other liminal minorities include Alevis in Turkey, Baha’is in Iran, and Ahmadis in Indonesia and Pakistan.</a:t>
            </a:r>
            <a:endParaRPr sz="1400">
              <a:latin typeface="Rambla"/>
              <a:ea typeface="Rambla"/>
              <a:cs typeface="Rambla"/>
              <a:sym typeface="Rambla"/>
            </a:endParaRPr>
          </a:p>
          <a:p>
            <a:pPr indent="0" lvl="0" marL="0" rtl="0" algn="l">
              <a:lnSpc>
                <a:spcPct val="100000"/>
              </a:lnSpc>
              <a:spcBef>
                <a:spcPts val="1200"/>
              </a:spcBef>
              <a:spcAft>
                <a:spcPts val="0"/>
              </a:spcAft>
              <a:buNone/>
            </a:pPr>
            <a:r>
              <a:rPr lang="en-GB" sz="1400">
                <a:latin typeface="Rambla"/>
                <a:ea typeface="Rambla"/>
                <a:cs typeface="Rambla"/>
                <a:sym typeface="Rambla"/>
              </a:rPr>
              <a:t>A paradoxical and relatively positive consequence of IS’ genocidal campaign was the unprecedented international attention the Yezidis has attracted. The genocidal violence led to t</a:t>
            </a:r>
            <a:r>
              <a:rPr lang="en-GB" sz="1400">
                <a:latin typeface="Rambla"/>
                <a:ea typeface="Rambla"/>
                <a:cs typeface="Rambla"/>
                <a:sym typeface="Rambla"/>
              </a:rPr>
              <a:t>he global recognition of Yezidis as a persecuted religious minority </a:t>
            </a:r>
            <a:r>
              <a:rPr i="1" lang="en-GB" sz="1400">
                <a:latin typeface="Rambla"/>
                <a:ea typeface="Rambla"/>
                <a:cs typeface="Rambla"/>
                <a:sym typeface="Rambla"/>
              </a:rPr>
              <a:t>par excellence </a:t>
            </a:r>
            <a:r>
              <a:rPr lang="en-GB" sz="1400">
                <a:latin typeface="Rambla"/>
                <a:ea typeface="Rambla"/>
                <a:cs typeface="Rambla"/>
                <a:sym typeface="Rambla"/>
              </a:rPr>
              <a:t>deserving dignity and protection. It remains to be seen if </a:t>
            </a:r>
            <a:r>
              <a:rPr lang="en-GB" sz="1400">
                <a:latin typeface="Rambla"/>
                <a:ea typeface="Rambla"/>
                <a:cs typeface="Rambla"/>
                <a:sym typeface="Rambla"/>
              </a:rPr>
              <a:t>this global recognition and widespread sympathy would mean a less precarious existence for Yezidis remaining in Iraq. </a:t>
            </a:r>
            <a:endParaRPr sz="1400">
              <a:latin typeface="Rambla"/>
              <a:ea typeface="Rambla"/>
              <a:cs typeface="Rambla"/>
              <a:sym typeface="Rambla"/>
            </a:endParaRPr>
          </a:p>
          <a:p>
            <a:pPr indent="0" lvl="0" marL="0" rtl="0" algn="l">
              <a:spcBef>
                <a:spcPts val="0"/>
              </a:spcBef>
              <a:spcAft>
                <a:spcPts val="0"/>
              </a:spcAft>
              <a:buClr>
                <a:schemeClr val="dk1"/>
              </a:buClr>
              <a:buSzPts val="1100"/>
              <a:buFont typeface="Arial"/>
              <a:buNone/>
            </a:pPr>
            <a:r>
              <a:t/>
            </a:r>
            <a:endParaRPr sz="1600">
              <a:solidFill>
                <a:srgbClr val="666666"/>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t/>
            </a:r>
            <a:endParaRPr sz="1600">
              <a:solidFill>
                <a:srgbClr val="666666"/>
              </a:solidFill>
              <a:latin typeface="Georgia"/>
              <a:ea typeface="Georgia"/>
              <a:cs typeface="Georgia"/>
              <a:sym typeface="Georgia"/>
            </a:endParaRPr>
          </a:p>
          <a:p>
            <a:pPr indent="0" lvl="0" marL="0" rtl="0" algn="l">
              <a:spcBef>
                <a:spcPts val="0"/>
              </a:spcBef>
              <a:spcAft>
                <a:spcPts val="1600"/>
              </a:spcAft>
              <a:buNone/>
            </a:pPr>
            <a:r>
              <a:t/>
            </a:r>
            <a:endParaRPr/>
          </a:p>
        </p:txBody>
      </p:sp>
      <p:pic>
        <p:nvPicPr>
          <p:cNvPr id="179" name="Google Shape;179;p30"/>
          <p:cNvPicPr preferRelativeResize="0"/>
          <p:nvPr/>
        </p:nvPicPr>
        <p:blipFill>
          <a:blip r:embed="rId3">
            <a:alphaModFix/>
          </a:blip>
          <a:stretch>
            <a:fillRect/>
          </a:stretch>
        </p:blipFill>
        <p:spPr>
          <a:xfrm>
            <a:off x="6063449" y="1653375"/>
            <a:ext cx="2700001" cy="1980001"/>
          </a:xfrm>
          <a:prstGeom prst="rect">
            <a:avLst/>
          </a:prstGeom>
          <a:noFill/>
          <a:ln>
            <a:noFill/>
          </a:ln>
          <a:effectLst>
            <a:outerShdw blurRad="571500" rotWithShape="0" algn="bl" dir="5400000" dist="19050">
              <a:srgbClr val="000000">
                <a:alpha val="50000"/>
              </a:srgbClr>
            </a:outerShdw>
          </a:effectLst>
        </p:spPr>
      </p:pic>
      <p:sp>
        <p:nvSpPr>
          <p:cNvPr id="180" name="Google Shape;180;p30"/>
          <p:cNvSpPr txBox="1"/>
          <p:nvPr/>
        </p:nvSpPr>
        <p:spPr>
          <a:xfrm>
            <a:off x="6063450" y="3633375"/>
            <a:ext cx="2769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Rambla"/>
                <a:ea typeface="Rambla"/>
                <a:cs typeface="Rambla"/>
                <a:sym typeface="Rambla"/>
              </a:rPr>
              <a:t>Tezcür having a meeting with Baba Sheikh, Yezidi religious leader, who passed away in 2020. </a:t>
            </a:r>
            <a:endParaRPr>
              <a:latin typeface="Rambla"/>
              <a:ea typeface="Rambla"/>
              <a:cs typeface="Rambla"/>
              <a:sym typeface="Rambl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195100"/>
            <a:ext cx="5920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980000"/>
                </a:solidFill>
                <a:latin typeface="Rambla"/>
                <a:ea typeface="Rambla"/>
                <a:cs typeface="Rambla"/>
                <a:sym typeface="Rambla"/>
              </a:rPr>
              <a:t>Project Description</a:t>
            </a:r>
            <a:endParaRPr sz="2400">
              <a:solidFill>
                <a:srgbClr val="980000"/>
              </a:solidFill>
              <a:latin typeface="Rambla"/>
              <a:ea typeface="Rambla"/>
              <a:cs typeface="Rambla"/>
              <a:sym typeface="Rambla"/>
            </a:endParaRPr>
          </a:p>
        </p:txBody>
      </p:sp>
      <p:sp>
        <p:nvSpPr>
          <p:cNvPr id="62" name="Google Shape;62;p14"/>
          <p:cNvSpPr txBox="1"/>
          <p:nvPr>
            <p:ph idx="1" type="body"/>
          </p:nvPr>
        </p:nvSpPr>
        <p:spPr>
          <a:xfrm>
            <a:off x="311700" y="821925"/>
            <a:ext cx="6160500" cy="399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400">
                <a:solidFill>
                  <a:srgbClr val="666666"/>
                </a:solidFill>
                <a:highlight>
                  <a:srgbClr val="FFFFFF"/>
                </a:highlight>
                <a:latin typeface="Rambla"/>
                <a:ea typeface="Rambla"/>
                <a:cs typeface="Rambla"/>
                <a:sym typeface="Rambla"/>
              </a:rPr>
              <a:t>In 2014, the Yezidis- a monotheistic religious community with historical roots in the Sinjar area of northern Iraq – became the target of the self-styled  Islamic State (IS). Thousands of Yezidis were executed and large numbers of women and children were taken hostages and subsequently sold as slaves. The IS assault has pushed the already marginalized  community to the brink of survival. Most of Sinjar remains inhabitable and many surviving Yezidis continue their existence as displaced people and refugees in Iraqi Kurdistan and Western countries.</a:t>
            </a:r>
            <a:endParaRPr sz="1400">
              <a:solidFill>
                <a:srgbClr val="666666"/>
              </a:solidFill>
              <a:highlight>
                <a:srgbClr val="FFFFFF"/>
              </a:highlight>
              <a:latin typeface="Rambla"/>
              <a:ea typeface="Rambla"/>
              <a:cs typeface="Rambla"/>
              <a:sym typeface="Rambla"/>
            </a:endParaRPr>
          </a:p>
          <a:p>
            <a:pPr indent="0" lvl="0" marL="0" rtl="0" algn="l">
              <a:spcBef>
                <a:spcPts val="1600"/>
              </a:spcBef>
              <a:spcAft>
                <a:spcPts val="0"/>
              </a:spcAft>
              <a:buNone/>
            </a:pPr>
            <a:r>
              <a:rPr lang="en-GB" sz="1400">
                <a:solidFill>
                  <a:srgbClr val="666666"/>
                </a:solidFill>
                <a:highlight>
                  <a:srgbClr val="FFFFFF"/>
                </a:highlight>
                <a:latin typeface="Rambla"/>
                <a:ea typeface="Rambla"/>
                <a:cs typeface="Rambla"/>
                <a:sym typeface="Rambla"/>
              </a:rPr>
              <a:t>This international collaborative project has brought together scholars from the United States, Iraqi Kurdistan, and the United Kingdom to offer a unique social science perspective on the Yezidi religious community in the wake of genocidal violence.  The research team conducted more than a hundred of in-depth interviews with Yezidis in Dohuk province of Iraqi Kurdistan to analyze the group’s experience. The project aims to advance the study of a persecuted religious minority by adopting cutting-edge social science perspectives. </a:t>
            </a:r>
            <a:endParaRPr sz="1400">
              <a:solidFill>
                <a:srgbClr val="666666"/>
              </a:solidFill>
              <a:highlight>
                <a:srgbClr val="FFFFFF"/>
              </a:highlight>
              <a:latin typeface="Rambla"/>
              <a:ea typeface="Rambla"/>
              <a:cs typeface="Rambla"/>
              <a:sym typeface="Rambla"/>
            </a:endParaRPr>
          </a:p>
          <a:p>
            <a:pPr indent="0" lvl="0" marL="0" rtl="0" algn="l">
              <a:spcBef>
                <a:spcPts val="1600"/>
              </a:spcBef>
              <a:spcAft>
                <a:spcPts val="0"/>
              </a:spcAft>
              <a:buNone/>
            </a:pPr>
            <a:r>
              <a:t/>
            </a:r>
            <a:endParaRPr sz="1400">
              <a:solidFill>
                <a:srgbClr val="222222"/>
              </a:solidFill>
              <a:highlight>
                <a:srgbClr val="FFFFFF"/>
              </a:highlight>
              <a:latin typeface="Rambla"/>
              <a:ea typeface="Rambla"/>
              <a:cs typeface="Rambla"/>
              <a:sym typeface="Rambla"/>
            </a:endParaRPr>
          </a:p>
          <a:p>
            <a:pPr indent="0" lvl="0" marL="0" rtl="0" algn="l">
              <a:spcBef>
                <a:spcPts val="1600"/>
              </a:spcBef>
              <a:spcAft>
                <a:spcPts val="0"/>
              </a:spcAft>
              <a:buNone/>
            </a:pPr>
            <a:r>
              <a:t/>
            </a:r>
            <a:endParaRPr sz="1050">
              <a:solidFill>
                <a:srgbClr val="222222"/>
              </a:solidFill>
              <a:highlight>
                <a:srgbClr val="FFFFFF"/>
              </a:highlight>
              <a:latin typeface="Helvetica Neue"/>
              <a:ea typeface="Helvetica Neue"/>
              <a:cs typeface="Helvetica Neue"/>
              <a:sym typeface="Helvetica Neue"/>
            </a:endParaRPr>
          </a:p>
          <a:p>
            <a:pPr indent="0" lvl="0" marL="0" rtl="0" algn="l">
              <a:spcBef>
                <a:spcPts val="1600"/>
              </a:spcBef>
              <a:spcAft>
                <a:spcPts val="0"/>
              </a:spcAft>
              <a:buNone/>
            </a:pPr>
            <a:r>
              <a:t/>
            </a:r>
            <a:endParaRPr sz="1050">
              <a:solidFill>
                <a:srgbClr val="222222"/>
              </a:solidFill>
              <a:highlight>
                <a:srgbClr val="FFFFFF"/>
              </a:highlight>
              <a:latin typeface="Helvetica Neue"/>
              <a:ea typeface="Helvetica Neue"/>
              <a:cs typeface="Helvetica Neue"/>
              <a:sym typeface="Helvetica Neue"/>
            </a:endParaRPr>
          </a:p>
          <a:p>
            <a:pPr indent="0" lvl="0" marL="0" rtl="0" algn="l">
              <a:spcBef>
                <a:spcPts val="1600"/>
              </a:spcBef>
              <a:spcAft>
                <a:spcPts val="0"/>
              </a:spcAft>
              <a:buNone/>
            </a:pPr>
            <a:r>
              <a:t/>
            </a:r>
            <a:endParaRPr sz="1400">
              <a:solidFill>
                <a:srgbClr val="222222"/>
              </a:solidFill>
              <a:highlight>
                <a:srgbClr val="FFFFFF"/>
              </a:highlight>
              <a:latin typeface="Rambla"/>
              <a:ea typeface="Rambla"/>
              <a:cs typeface="Rambla"/>
              <a:sym typeface="Rambla"/>
            </a:endParaRPr>
          </a:p>
          <a:p>
            <a:pPr indent="0" lvl="0" marL="0" rtl="0" algn="l">
              <a:spcBef>
                <a:spcPts val="1600"/>
              </a:spcBef>
              <a:spcAft>
                <a:spcPts val="1600"/>
              </a:spcAft>
              <a:buClr>
                <a:schemeClr val="dk1"/>
              </a:buClr>
              <a:buSzPts val="1100"/>
              <a:buFont typeface="Arial"/>
              <a:buNone/>
            </a:pPr>
            <a:r>
              <a:t/>
            </a:r>
            <a:endParaRPr/>
          </a:p>
        </p:txBody>
      </p:sp>
      <p:pic>
        <p:nvPicPr>
          <p:cNvPr id="63" name="Google Shape;63;p14"/>
          <p:cNvPicPr preferRelativeResize="0"/>
          <p:nvPr/>
        </p:nvPicPr>
        <p:blipFill>
          <a:blip r:embed="rId3">
            <a:alphaModFix/>
          </a:blip>
          <a:stretch>
            <a:fillRect/>
          </a:stretch>
        </p:blipFill>
        <p:spPr>
          <a:xfrm>
            <a:off x="6643163" y="625188"/>
            <a:ext cx="2360178" cy="3630025"/>
          </a:xfrm>
          <a:prstGeom prst="rect">
            <a:avLst/>
          </a:prstGeom>
          <a:noFill/>
          <a:ln>
            <a:noFill/>
          </a:ln>
          <a:effectLst>
            <a:outerShdw blurRad="442913" rotWithShape="0" algn="bl" dir="5400000" dist="76200">
              <a:srgbClr val="000000">
                <a:alpha val="50000"/>
              </a:srgbClr>
            </a:outerShdw>
            <a:reflection blurRad="0" dir="5400000" dist="38100" endA="0" endPos="9000" fadeDir="5400012" kx="0" rotWithShape="0" algn="bl" stA="70000" stPos="0" sy="-100000" ky="0"/>
          </a:effectLst>
        </p:spPr>
      </p:pic>
      <p:sp>
        <p:nvSpPr>
          <p:cNvPr id="64" name="Google Shape;64;p14"/>
          <p:cNvSpPr txBox="1"/>
          <p:nvPr/>
        </p:nvSpPr>
        <p:spPr>
          <a:xfrm>
            <a:off x="6731413" y="4465675"/>
            <a:ext cx="2183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solidFill>
                  <a:srgbClr val="4D5156"/>
                </a:solidFill>
                <a:latin typeface="Rambla"/>
                <a:ea typeface="Rambla"/>
                <a:cs typeface="Rambla"/>
                <a:sym typeface="Rambla"/>
              </a:rPr>
              <a:t>Lalish Temple - the Holiest place in Yezidi religion  </a:t>
            </a:r>
            <a:endParaRPr>
              <a:solidFill>
                <a:srgbClr val="4D5156"/>
              </a:solidFill>
              <a:latin typeface="Rambla"/>
              <a:ea typeface="Rambla"/>
              <a:cs typeface="Rambla"/>
              <a:sym typeface="Rambl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 name="Shape 68"/>
        <p:cNvGrpSpPr/>
        <p:nvPr/>
      </p:nvGrpSpPr>
      <p:grpSpPr>
        <a:xfrm>
          <a:off x="0" y="0"/>
          <a:ext cx="0" cy="0"/>
          <a:chOff x="0" y="0"/>
          <a:chExt cx="0" cy="0"/>
        </a:xfrm>
      </p:grpSpPr>
      <p:sp>
        <p:nvSpPr>
          <p:cNvPr id="69" name="Google Shape;69;p15"/>
          <p:cNvSpPr txBox="1"/>
          <p:nvPr>
            <p:ph type="title"/>
          </p:nvPr>
        </p:nvSpPr>
        <p:spPr>
          <a:xfrm>
            <a:off x="311700" y="2595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400" u="sng">
                <a:solidFill>
                  <a:schemeClr val="accent6"/>
                </a:solidFill>
                <a:latin typeface="Rambla"/>
                <a:ea typeface="Rambla"/>
                <a:cs typeface="Rambla"/>
                <a:sym typeface="Rambla"/>
              </a:rPr>
              <a:t>Research  Questions</a:t>
            </a:r>
            <a:endParaRPr sz="2400" u="sng">
              <a:solidFill>
                <a:schemeClr val="accent6"/>
              </a:solidFill>
              <a:latin typeface="Rambla"/>
              <a:ea typeface="Rambla"/>
              <a:cs typeface="Rambla"/>
              <a:sym typeface="Rambla"/>
            </a:endParaRPr>
          </a:p>
        </p:txBody>
      </p:sp>
      <p:sp>
        <p:nvSpPr>
          <p:cNvPr id="70" name="Google Shape;70;p15"/>
          <p:cNvSpPr txBox="1"/>
          <p:nvPr>
            <p:ph idx="1" type="body"/>
          </p:nvPr>
        </p:nvSpPr>
        <p:spPr>
          <a:xfrm>
            <a:off x="311700" y="1065925"/>
            <a:ext cx="8520600" cy="360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chemeClr val="accent6"/>
                </a:solidFill>
                <a:latin typeface="Rambla"/>
                <a:ea typeface="Rambla"/>
                <a:cs typeface="Rambla"/>
                <a:sym typeface="Rambla"/>
              </a:rPr>
              <a:t>How has Yezidi political identity evolved in the wake of genocidal violence? </a:t>
            </a:r>
            <a:endParaRPr sz="2400">
              <a:solidFill>
                <a:schemeClr val="accent6"/>
              </a:solidFill>
              <a:latin typeface="Rambla"/>
              <a:ea typeface="Rambla"/>
              <a:cs typeface="Rambla"/>
              <a:sym typeface="Rambla"/>
            </a:endParaRPr>
          </a:p>
          <a:p>
            <a:pPr indent="0" lvl="0" marL="0" rtl="0" algn="ctr">
              <a:spcBef>
                <a:spcPts val="1600"/>
              </a:spcBef>
              <a:spcAft>
                <a:spcPts val="0"/>
              </a:spcAft>
              <a:buNone/>
            </a:pPr>
            <a:r>
              <a:rPr lang="en-GB" sz="2400">
                <a:solidFill>
                  <a:schemeClr val="accent6"/>
                </a:solidFill>
                <a:latin typeface="Rambla"/>
                <a:ea typeface="Rambla"/>
                <a:cs typeface="Rambla"/>
                <a:sym typeface="Rambla"/>
              </a:rPr>
              <a:t>How do Yezidi women cope with the experience of sexual violence and displacement?</a:t>
            </a:r>
            <a:endParaRPr sz="2400">
              <a:solidFill>
                <a:schemeClr val="accent6"/>
              </a:solidFill>
              <a:latin typeface="Rambla"/>
              <a:ea typeface="Rambla"/>
              <a:cs typeface="Rambla"/>
              <a:sym typeface="Rambla"/>
            </a:endParaRPr>
          </a:p>
          <a:p>
            <a:pPr indent="0" lvl="0" marL="0" rtl="0" algn="ctr">
              <a:spcBef>
                <a:spcPts val="1600"/>
              </a:spcBef>
              <a:spcAft>
                <a:spcPts val="0"/>
              </a:spcAft>
              <a:buClr>
                <a:schemeClr val="dk1"/>
              </a:buClr>
              <a:buSzPts val="1100"/>
              <a:buFont typeface="Arial"/>
              <a:buNone/>
            </a:pPr>
            <a:r>
              <a:rPr lang="en-GB" sz="2400">
                <a:solidFill>
                  <a:schemeClr val="accent6"/>
                </a:solidFill>
                <a:latin typeface="Rambla"/>
                <a:ea typeface="Rambla"/>
                <a:cs typeface="Rambla"/>
                <a:sym typeface="Rambla"/>
              </a:rPr>
              <a:t>What factors led to the collapse of interreligious coexistence between Sunni Muslims and Yezidis  ?</a:t>
            </a:r>
            <a:endParaRPr sz="2400">
              <a:solidFill>
                <a:schemeClr val="accent6"/>
              </a:solidFill>
              <a:latin typeface="Rambla"/>
              <a:ea typeface="Rambla"/>
              <a:cs typeface="Rambla"/>
              <a:sym typeface="Rambla"/>
            </a:endParaRPr>
          </a:p>
          <a:p>
            <a:pPr indent="0" lvl="0" marL="0" rtl="0" algn="ctr">
              <a:spcBef>
                <a:spcPts val="1600"/>
              </a:spcBef>
              <a:spcAft>
                <a:spcPts val="0"/>
              </a:spcAft>
              <a:buNone/>
            </a:pPr>
            <a:r>
              <a:t/>
            </a:r>
            <a:endParaRPr sz="2400">
              <a:solidFill>
                <a:schemeClr val="accent6"/>
              </a:solidFill>
              <a:latin typeface="Rambla"/>
              <a:ea typeface="Rambla"/>
              <a:cs typeface="Rambla"/>
              <a:sym typeface="Rambla"/>
            </a:endParaRPr>
          </a:p>
          <a:p>
            <a:pPr indent="0" lvl="0" marL="0" rtl="0" algn="l">
              <a:spcBef>
                <a:spcPts val="1600"/>
              </a:spcBef>
              <a:spcAft>
                <a:spcPts val="0"/>
              </a:spcAft>
              <a:buNone/>
            </a:pPr>
            <a:r>
              <a:t/>
            </a:r>
            <a:endParaRPr sz="2400">
              <a:latin typeface="Rambla"/>
              <a:ea typeface="Rambla"/>
              <a:cs typeface="Rambla"/>
              <a:sym typeface="Rambla"/>
            </a:endParaRPr>
          </a:p>
          <a:p>
            <a:pPr indent="0" lvl="0" marL="0" rtl="0" algn="l">
              <a:spcBef>
                <a:spcPts val="1600"/>
              </a:spcBef>
              <a:spcAft>
                <a:spcPts val="1600"/>
              </a:spcAft>
              <a:buNone/>
            </a:pPr>
            <a:r>
              <a:t/>
            </a:r>
            <a:endParaRPr sz="2400">
              <a:latin typeface="Rambla"/>
              <a:ea typeface="Rambla"/>
              <a:cs typeface="Rambla"/>
              <a:sym typeface="Rambl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2308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en-GB" sz="2400">
                <a:solidFill>
                  <a:srgbClr val="980000"/>
                </a:solidFill>
                <a:latin typeface="Rambla"/>
                <a:ea typeface="Rambla"/>
                <a:cs typeface="Rambla"/>
                <a:sym typeface="Rambla"/>
              </a:rPr>
              <a:t>Historical Context: The Yezidi Experience </a:t>
            </a:r>
            <a:endParaRPr i="1" sz="2400">
              <a:latin typeface="Georgia"/>
              <a:ea typeface="Georgia"/>
              <a:cs typeface="Georgia"/>
              <a:sym typeface="Georgia"/>
            </a:endParaRPr>
          </a:p>
          <a:p>
            <a:pPr indent="0" lvl="0" marL="0" rtl="0" algn="l">
              <a:spcBef>
                <a:spcPts val="0"/>
              </a:spcBef>
              <a:spcAft>
                <a:spcPts val="0"/>
              </a:spcAft>
              <a:buNone/>
            </a:pPr>
            <a:r>
              <a:t/>
            </a:r>
            <a:endParaRPr/>
          </a:p>
        </p:txBody>
      </p:sp>
      <p:sp>
        <p:nvSpPr>
          <p:cNvPr id="76" name="Google Shape;76;p16"/>
          <p:cNvSpPr txBox="1"/>
          <p:nvPr>
            <p:ph idx="1" type="body"/>
          </p:nvPr>
        </p:nvSpPr>
        <p:spPr>
          <a:xfrm>
            <a:off x="90300" y="1012925"/>
            <a:ext cx="6026700" cy="3841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400">
                <a:latin typeface="Rambla"/>
                <a:ea typeface="Rambla"/>
                <a:cs typeface="Rambla"/>
                <a:sym typeface="Rambla"/>
              </a:rPr>
              <a:t>Sheik Adi (b. in 1075), a well-known Muslim scholar, reorganized Yezidism and established a hierarchical clerical order, in a way similar to monolithic religions</a:t>
            </a:r>
            <a:endParaRPr sz="1400">
              <a:latin typeface="Rambla"/>
              <a:ea typeface="Rambla"/>
              <a:cs typeface="Rambla"/>
              <a:sym typeface="Rambla"/>
            </a:endParaRPr>
          </a:p>
          <a:p>
            <a:pPr indent="0" lvl="0" marL="0" rtl="0" algn="l">
              <a:lnSpc>
                <a:spcPct val="100000"/>
              </a:lnSpc>
              <a:spcBef>
                <a:spcPts val="0"/>
              </a:spcBef>
              <a:spcAft>
                <a:spcPts val="0"/>
              </a:spcAft>
              <a:buNone/>
            </a:pPr>
            <a:r>
              <a:t/>
            </a:r>
            <a:endParaRPr sz="1400">
              <a:latin typeface="Rambla"/>
              <a:ea typeface="Rambla"/>
              <a:cs typeface="Rambla"/>
              <a:sym typeface="Rambla"/>
            </a:endParaRPr>
          </a:p>
          <a:p>
            <a:pPr indent="-448900" lvl="0" marL="360000" rtl="0" algn="l">
              <a:lnSpc>
                <a:spcPct val="100000"/>
              </a:lnSpc>
              <a:spcBef>
                <a:spcPts val="0"/>
              </a:spcBef>
              <a:spcAft>
                <a:spcPts val="0"/>
              </a:spcAft>
              <a:buSzPts val="1400"/>
              <a:buFont typeface="Rambla"/>
              <a:buChar char="●"/>
            </a:pPr>
            <a:r>
              <a:rPr lang="en-GB" sz="1400" u="sng">
                <a:solidFill>
                  <a:srgbClr val="666666"/>
                </a:solidFill>
                <a:latin typeface="Rambla"/>
                <a:ea typeface="Rambla"/>
                <a:cs typeface="Rambla"/>
                <a:sym typeface="Rambla"/>
              </a:rPr>
              <a:t>Yezidis during the Ottoman times </a:t>
            </a:r>
            <a:endParaRPr sz="1400">
              <a:latin typeface="Rambla"/>
              <a:ea typeface="Rambla"/>
              <a:cs typeface="Rambla"/>
              <a:sym typeface="Rambla"/>
            </a:endParaRPr>
          </a:p>
          <a:p>
            <a:pPr indent="-448900" lvl="1" marL="540000" rtl="0" algn="l">
              <a:lnSpc>
                <a:spcPct val="100000"/>
              </a:lnSpc>
              <a:spcBef>
                <a:spcPts val="0"/>
              </a:spcBef>
              <a:spcAft>
                <a:spcPts val="0"/>
              </a:spcAft>
              <a:buSzPts val="1400"/>
              <a:buFont typeface="Rambla"/>
              <a:buChar char="○"/>
            </a:pPr>
            <a:r>
              <a:rPr lang="en-GB">
                <a:latin typeface="Rambla"/>
                <a:ea typeface="Rambla"/>
                <a:cs typeface="Rambla"/>
                <a:sym typeface="Rambla"/>
              </a:rPr>
              <a:t>An unrecognized and persecuted religious community since the 16th century (lacking the status of “People of the Book”)</a:t>
            </a:r>
            <a:endParaRPr>
              <a:latin typeface="Rambla"/>
              <a:ea typeface="Rambla"/>
              <a:cs typeface="Rambla"/>
              <a:sym typeface="Rambla"/>
            </a:endParaRPr>
          </a:p>
          <a:p>
            <a:pPr indent="-448900" lvl="1" marL="540000" rtl="0" algn="l">
              <a:lnSpc>
                <a:spcPct val="100000"/>
              </a:lnSpc>
              <a:spcBef>
                <a:spcPts val="0"/>
              </a:spcBef>
              <a:spcAft>
                <a:spcPts val="0"/>
              </a:spcAft>
              <a:buClr>
                <a:srgbClr val="666666"/>
              </a:buClr>
              <a:buSzPts val="1400"/>
              <a:buFont typeface="Rambla"/>
              <a:buChar char="○"/>
            </a:pPr>
            <a:r>
              <a:rPr lang="en-GB">
                <a:solidFill>
                  <a:srgbClr val="666666"/>
                </a:solidFill>
                <a:latin typeface="Rambla"/>
                <a:ea typeface="Rambla"/>
                <a:cs typeface="Rambla"/>
                <a:sym typeface="Rambla"/>
              </a:rPr>
              <a:t>Ottoman expeditions to Sinjar motivated by security concerns as well as religious stigmatization </a:t>
            </a:r>
            <a:endParaRPr>
              <a:solidFill>
                <a:srgbClr val="666666"/>
              </a:solidFill>
              <a:latin typeface="Rambla"/>
              <a:ea typeface="Rambla"/>
              <a:cs typeface="Rambla"/>
              <a:sym typeface="Rambla"/>
            </a:endParaRPr>
          </a:p>
          <a:p>
            <a:pPr indent="-268899" lvl="0" marL="179999" rtl="0" algn="l">
              <a:lnSpc>
                <a:spcPct val="100000"/>
              </a:lnSpc>
              <a:spcBef>
                <a:spcPts val="0"/>
              </a:spcBef>
              <a:spcAft>
                <a:spcPts val="0"/>
              </a:spcAft>
              <a:buClr>
                <a:srgbClr val="666666"/>
              </a:buClr>
              <a:buSzPts val="1400"/>
              <a:buFont typeface="Rambla"/>
              <a:buChar char="●"/>
            </a:pPr>
            <a:r>
              <a:rPr lang="en-GB" sz="1400" u="sng">
                <a:solidFill>
                  <a:srgbClr val="666666"/>
                </a:solidFill>
                <a:latin typeface="Rambla"/>
                <a:ea typeface="Rambla"/>
                <a:cs typeface="Rambla"/>
                <a:sym typeface="Rambla"/>
              </a:rPr>
              <a:t>Yezidis in Iraq until 2003 </a:t>
            </a:r>
            <a:endParaRPr sz="1400" u="sng">
              <a:solidFill>
                <a:srgbClr val="666666"/>
              </a:solidFill>
              <a:latin typeface="Rambla"/>
              <a:ea typeface="Rambla"/>
              <a:cs typeface="Rambla"/>
              <a:sym typeface="Rambla"/>
            </a:endParaRPr>
          </a:p>
          <a:p>
            <a:pPr indent="-448900" lvl="1" marL="540000" rtl="0" algn="l">
              <a:lnSpc>
                <a:spcPct val="100000"/>
              </a:lnSpc>
              <a:spcBef>
                <a:spcPts val="0"/>
              </a:spcBef>
              <a:spcAft>
                <a:spcPts val="0"/>
              </a:spcAft>
              <a:buClr>
                <a:srgbClr val="666666"/>
              </a:buClr>
              <a:buSzPts val="1400"/>
              <a:buFont typeface="Rambla"/>
              <a:buChar char="○"/>
            </a:pPr>
            <a:r>
              <a:rPr lang="en-GB">
                <a:solidFill>
                  <a:srgbClr val="666666"/>
                </a:solidFill>
                <a:latin typeface="Rambla"/>
                <a:ea typeface="Rambla"/>
                <a:cs typeface="Rambla"/>
                <a:sym typeface="Rambla"/>
              </a:rPr>
              <a:t>Remaining a peripheral community but not subject to mass killings until the end of the Saddam era</a:t>
            </a:r>
            <a:endParaRPr>
              <a:solidFill>
                <a:srgbClr val="666666"/>
              </a:solidFill>
              <a:latin typeface="Rambla"/>
              <a:ea typeface="Rambla"/>
              <a:cs typeface="Rambla"/>
              <a:sym typeface="Rambla"/>
            </a:endParaRPr>
          </a:p>
          <a:p>
            <a:pPr indent="-268899" lvl="0" marL="179999" rtl="0" algn="l">
              <a:lnSpc>
                <a:spcPct val="100000"/>
              </a:lnSpc>
              <a:spcBef>
                <a:spcPts val="0"/>
              </a:spcBef>
              <a:spcAft>
                <a:spcPts val="0"/>
              </a:spcAft>
              <a:buClr>
                <a:srgbClr val="666666"/>
              </a:buClr>
              <a:buSzPts val="1400"/>
              <a:buFont typeface="Rambla"/>
              <a:buChar char="●"/>
            </a:pPr>
            <a:r>
              <a:rPr lang="en-GB" sz="1400" u="sng">
                <a:solidFill>
                  <a:srgbClr val="666666"/>
                </a:solidFill>
                <a:latin typeface="Rambla"/>
                <a:ea typeface="Rambla"/>
                <a:cs typeface="Rambla"/>
                <a:sym typeface="Rambla"/>
              </a:rPr>
              <a:t>Yezidis in  post-Saddam Iraq </a:t>
            </a:r>
            <a:endParaRPr sz="1400" u="sng">
              <a:solidFill>
                <a:srgbClr val="666666"/>
              </a:solidFill>
              <a:latin typeface="Rambla"/>
              <a:ea typeface="Rambla"/>
              <a:cs typeface="Rambla"/>
              <a:sym typeface="Rambla"/>
            </a:endParaRPr>
          </a:p>
          <a:p>
            <a:pPr indent="-448900" lvl="1" marL="540000" rtl="0" algn="l">
              <a:lnSpc>
                <a:spcPct val="100000"/>
              </a:lnSpc>
              <a:spcBef>
                <a:spcPts val="0"/>
              </a:spcBef>
              <a:spcAft>
                <a:spcPts val="0"/>
              </a:spcAft>
              <a:buClr>
                <a:srgbClr val="666666"/>
              </a:buClr>
              <a:buSzPts val="1400"/>
              <a:buFont typeface="Rambla"/>
              <a:buChar char="○"/>
            </a:pPr>
            <a:r>
              <a:rPr lang="en-GB">
                <a:solidFill>
                  <a:srgbClr val="666666"/>
                </a:solidFill>
                <a:latin typeface="Rambla"/>
                <a:ea typeface="Rambla"/>
                <a:cs typeface="Rambla"/>
                <a:sym typeface="Rambla"/>
              </a:rPr>
              <a:t>Targets of mass violence in an environmental of fierce sectarian polarization: t</a:t>
            </a:r>
            <a:r>
              <a:rPr lang="en-GB">
                <a:solidFill>
                  <a:srgbClr val="666666"/>
                </a:solidFill>
                <a:latin typeface="Rambla"/>
                <a:ea typeface="Rambla"/>
                <a:cs typeface="Rambla"/>
                <a:sym typeface="Rambla"/>
              </a:rPr>
              <a:t>he 2007 suicide attacks in Sinjar </a:t>
            </a:r>
            <a:r>
              <a:rPr lang="en-GB">
                <a:solidFill>
                  <a:srgbClr val="666666"/>
                </a:solidFill>
                <a:latin typeface="Rambla"/>
                <a:ea typeface="Rambla"/>
                <a:cs typeface="Rambla"/>
                <a:sym typeface="Rambla"/>
              </a:rPr>
              <a:t>&amp; </a:t>
            </a:r>
            <a:r>
              <a:rPr lang="en-GB">
                <a:solidFill>
                  <a:srgbClr val="666666"/>
                </a:solidFill>
                <a:latin typeface="Rambla"/>
                <a:ea typeface="Rambla"/>
                <a:cs typeface="Rambla"/>
                <a:sym typeface="Rambla"/>
              </a:rPr>
              <a:t>the 2014 genocidal campaign in Sinjar </a:t>
            </a:r>
            <a:endParaRPr>
              <a:solidFill>
                <a:srgbClr val="666666"/>
              </a:solidFill>
              <a:latin typeface="Rambla"/>
              <a:ea typeface="Rambla"/>
              <a:cs typeface="Rambla"/>
              <a:sym typeface="Rambla"/>
            </a:endParaRPr>
          </a:p>
          <a:p>
            <a:pPr indent="-448900" lvl="1" marL="540000" rtl="0" algn="l">
              <a:lnSpc>
                <a:spcPct val="100000"/>
              </a:lnSpc>
              <a:spcBef>
                <a:spcPts val="0"/>
              </a:spcBef>
              <a:spcAft>
                <a:spcPts val="0"/>
              </a:spcAft>
              <a:buClr>
                <a:srgbClr val="666666"/>
              </a:buClr>
              <a:buSzPts val="1400"/>
              <a:buFont typeface="Rambla"/>
              <a:buChar char="○"/>
            </a:pPr>
            <a:r>
              <a:rPr lang="en-GB">
                <a:solidFill>
                  <a:srgbClr val="666666"/>
                </a:solidFill>
                <a:latin typeface="Rambla"/>
                <a:ea typeface="Rambla"/>
                <a:cs typeface="Rambla"/>
                <a:sym typeface="Rambla"/>
              </a:rPr>
              <a:t>Yezidis - a pawn in the Kurdish-Arab territorial struggle over the disputed territories </a:t>
            </a:r>
            <a:r>
              <a:rPr lang="en-GB">
                <a:latin typeface="Rambla"/>
                <a:ea typeface="Rambla"/>
                <a:cs typeface="Rambla"/>
                <a:sym typeface="Rambla"/>
              </a:rPr>
              <a:t> in northern Iraq</a:t>
            </a:r>
            <a:endParaRPr>
              <a:latin typeface="Rambla"/>
              <a:ea typeface="Rambla"/>
              <a:cs typeface="Rambla"/>
              <a:sym typeface="Rambla"/>
            </a:endParaRPr>
          </a:p>
          <a:p>
            <a:pPr indent="0" lvl="0" marL="0" rtl="0" algn="l">
              <a:spcBef>
                <a:spcPts val="1600"/>
              </a:spcBef>
              <a:spcAft>
                <a:spcPts val="0"/>
              </a:spcAft>
              <a:buNone/>
            </a:pPr>
            <a:r>
              <a:t/>
            </a:r>
            <a:endParaRPr sz="1400">
              <a:latin typeface="Georgia"/>
              <a:ea typeface="Georgia"/>
              <a:cs typeface="Georgia"/>
              <a:sym typeface="Georgia"/>
            </a:endParaRPr>
          </a:p>
          <a:p>
            <a:pPr indent="0" lvl="0" marL="0" rtl="0" algn="l">
              <a:spcBef>
                <a:spcPts val="1600"/>
              </a:spcBef>
              <a:spcAft>
                <a:spcPts val="1600"/>
              </a:spcAft>
              <a:buNone/>
            </a:pPr>
            <a:r>
              <a:t/>
            </a:r>
            <a:endParaRPr/>
          </a:p>
        </p:txBody>
      </p:sp>
      <p:pic>
        <p:nvPicPr>
          <p:cNvPr id="77" name="Google Shape;77;p16"/>
          <p:cNvPicPr preferRelativeResize="0"/>
          <p:nvPr/>
        </p:nvPicPr>
        <p:blipFill>
          <a:blip r:embed="rId3">
            <a:alphaModFix/>
          </a:blip>
          <a:stretch>
            <a:fillRect/>
          </a:stretch>
        </p:blipFill>
        <p:spPr>
          <a:xfrm>
            <a:off x="6231316" y="1942600"/>
            <a:ext cx="2743199" cy="1600199"/>
          </a:xfrm>
          <a:prstGeom prst="rect">
            <a:avLst/>
          </a:prstGeom>
          <a:noFill/>
          <a:ln>
            <a:noFill/>
          </a:ln>
          <a:effectLst>
            <a:outerShdw blurRad="285750" rotWithShape="0" algn="bl" dir="5400000" dist="19050">
              <a:srgbClr val="000000">
                <a:alpha val="50000"/>
              </a:srgbClr>
            </a:outerShdw>
            <a:reflection blurRad="0" dir="5400000" dist="47625" endA="0" endPos="10000" fadeDir="5400012" kx="0" rotWithShape="0" algn="bl" stA="50000" stPos="0" sy="-100000" ky="0"/>
          </a:effectLst>
        </p:spPr>
      </p:pic>
      <p:sp>
        <p:nvSpPr>
          <p:cNvPr id="78" name="Google Shape;78;p16"/>
          <p:cNvSpPr txBox="1"/>
          <p:nvPr/>
        </p:nvSpPr>
        <p:spPr>
          <a:xfrm>
            <a:off x="6628375" y="3634900"/>
            <a:ext cx="1949100" cy="35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dk2"/>
                </a:solidFill>
                <a:latin typeface="Rambla"/>
                <a:ea typeface="Rambla"/>
                <a:cs typeface="Rambla"/>
                <a:sym typeface="Rambla"/>
              </a:rPr>
              <a:t>Lalish Temple</a:t>
            </a:r>
            <a:endParaRPr>
              <a:solidFill>
                <a:schemeClr val="dk2"/>
              </a:solidFill>
              <a:latin typeface="Rambla"/>
              <a:ea typeface="Rambla"/>
              <a:cs typeface="Rambla"/>
              <a:sym typeface="Rambl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2608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GB" sz="2400">
                <a:solidFill>
                  <a:srgbClr val="980000"/>
                </a:solidFill>
                <a:latin typeface="Rambla"/>
                <a:ea typeface="Rambla"/>
                <a:cs typeface="Rambla"/>
                <a:sym typeface="Rambla"/>
              </a:rPr>
              <a:t>Historical</a:t>
            </a:r>
            <a:r>
              <a:rPr i="1" lang="en-GB" sz="2400">
                <a:solidFill>
                  <a:srgbClr val="980000"/>
                </a:solidFill>
                <a:latin typeface="Rambla"/>
                <a:ea typeface="Rambla"/>
                <a:cs typeface="Rambla"/>
                <a:sym typeface="Rambla"/>
              </a:rPr>
              <a:t> Context: The IS Assault</a:t>
            </a:r>
            <a:r>
              <a:rPr i="1" lang="en-GB" sz="2400">
                <a:solidFill>
                  <a:srgbClr val="980000"/>
                </a:solidFill>
                <a:latin typeface="Rambla"/>
                <a:ea typeface="Rambla"/>
                <a:cs typeface="Rambla"/>
                <a:sym typeface="Rambla"/>
              </a:rPr>
              <a:t> on Sinjar in August 2014</a:t>
            </a:r>
            <a:endParaRPr i="1" sz="2400">
              <a:solidFill>
                <a:srgbClr val="980000"/>
              </a:solidFill>
              <a:latin typeface="Rambla"/>
              <a:ea typeface="Rambla"/>
              <a:cs typeface="Rambla"/>
              <a:sym typeface="Rambla"/>
            </a:endParaRPr>
          </a:p>
        </p:txBody>
      </p:sp>
      <p:sp>
        <p:nvSpPr>
          <p:cNvPr id="84" name="Google Shape;84;p17"/>
          <p:cNvSpPr txBox="1"/>
          <p:nvPr>
            <p:ph idx="1" type="body"/>
          </p:nvPr>
        </p:nvSpPr>
        <p:spPr>
          <a:xfrm>
            <a:off x="171000" y="942000"/>
            <a:ext cx="4209000" cy="390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latin typeface="Georgia"/>
              <a:ea typeface="Georgia"/>
              <a:cs typeface="Georgia"/>
              <a:sym typeface="Georgia"/>
            </a:endParaRPr>
          </a:p>
          <a:p>
            <a:pPr indent="-317500" lvl="0" marL="457200" rtl="0" algn="l">
              <a:spcBef>
                <a:spcPts val="1600"/>
              </a:spcBef>
              <a:spcAft>
                <a:spcPts val="0"/>
              </a:spcAft>
              <a:buClr>
                <a:srgbClr val="666666"/>
              </a:buClr>
              <a:buSzPts val="1400"/>
              <a:buFont typeface="Rambla"/>
              <a:buChar char="●"/>
            </a:pPr>
            <a:r>
              <a:rPr lang="en-GB" sz="1400">
                <a:solidFill>
                  <a:srgbClr val="666666"/>
                </a:solidFill>
                <a:latin typeface="Rambla"/>
                <a:ea typeface="Rambla"/>
                <a:cs typeface="Rambla"/>
                <a:sym typeface="Rambla"/>
              </a:rPr>
              <a:t>The fall of Mosul and Tal Afar to the IS in June 2014 and the  vulnerability of Yezidis in Sinjar.</a:t>
            </a:r>
            <a:endParaRPr sz="1400">
              <a:solidFill>
                <a:srgbClr val="666666"/>
              </a:solidFill>
              <a:latin typeface="Rambla"/>
              <a:ea typeface="Rambla"/>
              <a:cs typeface="Rambla"/>
              <a:sym typeface="Rambla"/>
            </a:endParaRPr>
          </a:p>
          <a:p>
            <a:pPr indent="-317500" lvl="0" marL="457200" rtl="0" algn="l">
              <a:spcBef>
                <a:spcPts val="0"/>
              </a:spcBef>
              <a:spcAft>
                <a:spcPts val="0"/>
              </a:spcAft>
              <a:buClr>
                <a:srgbClr val="666666"/>
              </a:buClr>
              <a:buSzPts val="1400"/>
              <a:buFont typeface="Rambla"/>
              <a:buChar char="●"/>
            </a:pPr>
            <a:r>
              <a:rPr lang="en-GB" sz="1400">
                <a:solidFill>
                  <a:srgbClr val="666666"/>
                </a:solidFill>
                <a:latin typeface="Rambla"/>
                <a:ea typeface="Rambla"/>
                <a:cs typeface="Rambla"/>
                <a:sym typeface="Rambla"/>
              </a:rPr>
              <a:t>The IS assault, the Kurdish Peshmerga flight,  and Yezidi desperateness.   </a:t>
            </a:r>
            <a:endParaRPr sz="1400">
              <a:solidFill>
                <a:srgbClr val="666666"/>
              </a:solidFill>
              <a:latin typeface="Rambla"/>
              <a:ea typeface="Rambla"/>
              <a:cs typeface="Rambla"/>
              <a:sym typeface="Rambla"/>
            </a:endParaRPr>
          </a:p>
          <a:p>
            <a:pPr indent="-317500" lvl="0" marL="457200" rtl="0" algn="l">
              <a:spcBef>
                <a:spcPts val="0"/>
              </a:spcBef>
              <a:spcAft>
                <a:spcPts val="0"/>
              </a:spcAft>
              <a:buClr>
                <a:srgbClr val="666666"/>
              </a:buClr>
              <a:buSzPts val="1400"/>
              <a:buFont typeface="Rambla"/>
              <a:buChar char="●"/>
            </a:pPr>
            <a:r>
              <a:rPr lang="en-GB" sz="1400">
                <a:solidFill>
                  <a:srgbClr val="666666"/>
                </a:solidFill>
                <a:latin typeface="Rambla"/>
                <a:ea typeface="Rambla"/>
                <a:cs typeface="Rambla"/>
                <a:sym typeface="Rambla"/>
              </a:rPr>
              <a:t>Some Yezidis taking refugee on Mt. Sinjar; </a:t>
            </a:r>
            <a:r>
              <a:rPr lang="en-GB" sz="1400">
                <a:solidFill>
                  <a:srgbClr val="666666"/>
                </a:solidFill>
                <a:latin typeface="Rambla"/>
                <a:ea typeface="Rambla"/>
                <a:cs typeface="Rambla"/>
                <a:sym typeface="Rambla"/>
              </a:rPr>
              <a:t>many others captured or killed</a:t>
            </a:r>
            <a:endParaRPr sz="1400">
              <a:solidFill>
                <a:srgbClr val="666666"/>
              </a:solidFill>
              <a:latin typeface="Rambla"/>
              <a:ea typeface="Rambla"/>
              <a:cs typeface="Rambla"/>
              <a:sym typeface="Rambla"/>
            </a:endParaRPr>
          </a:p>
          <a:p>
            <a:pPr indent="-317500" lvl="0" marL="457200" rtl="0" algn="l">
              <a:spcBef>
                <a:spcPts val="0"/>
              </a:spcBef>
              <a:spcAft>
                <a:spcPts val="0"/>
              </a:spcAft>
              <a:buClr>
                <a:srgbClr val="666666"/>
              </a:buClr>
              <a:buSzPts val="1400"/>
              <a:buFont typeface="Rambla"/>
              <a:buChar char="●"/>
            </a:pPr>
            <a:r>
              <a:rPr lang="en-GB" sz="1400">
                <a:solidFill>
                  <a:srgbClr val="666666"/>
                </a:solidFill>
                <a:latin typeface="Rambla"/>
                <a:ea typeface="Rambla"/>
                <a:cs typeface="Rambla"/>
                <a:sym typeface="Rambla"/>
              </a:rPr>
              <a:t>The intimate nature of violence: neighbors and </a:t>
            </a:r>
            <a:r>
              <a:rPr i="1" lang="en-GB" sz="1400">
                <a:solidFill>
                  <a:srgbClr val="666666"/>
                </a:solidFill>
                <a:latin typeface="Rambla"/>
                <a:ea typeface="Rambla"/>
                <a:cs typeface="Rambla"/>
                <a:sym typeface="Rambla"/>
              </a:rPr>
              <a:t>kreef</a:t>
            </a:r>
            <a:r>
              <a:rPr lang="en-GB" sz="1400">
                <a:solidFill>
                  <a:srgbClr val="666666"/>
                </a:solidFill>
                <a:latin typeface="Rambla"/>
                <a:ea typeface="Rambla"/>
                <a:cs typeface="Rambla"/>
                <a:sym typeface="Rambla"/>
              </a:rPr>
              <a:t> as murderers, enslavers, and looters.</a:t>
            </a:r>
            <a:endParaRPr sz="1400">
              <a:solidFill>
                <a:srgbClr val="666666"/>
              </a:solidFill>
              <a:latin typeface="Rambla"/>
              <a:ea typeface="Rambla"/>
              <a:cs typeface="Rambla"/>
              <a:sym typeface="Rambla"/>
            </a:endParaRPr>
          </a:p>
          <a:p>
            <a:pPr indent="-317500" lvl="0" marL="457200" rtl="0" algn="l">
              <a:spcBef>
                <a:spcPts val="0"/>
              </a:spcBef>
              <a:spcAft>
                <a:spcPts val="0"/>
              </a:spcAft>
              <a:buClr>
                <a:srgbClr val="666666"/>
              </a:buClr>
              <a:buSzPts val="1400"/>
              <a:buFont typeface="Rambla"/>
              <a:buChar char="●"/>
            </a:pPr>
            <a:r>
              <a:rPr lang="en-GB" sz="1400">
                <a:solidFill>
                  <a:srgbClr val="666666"/>
                </a:solidFill>
                <a:latin typeface="Rambla"/>
                <a:ea typeface="Rambla"/>
                <a:cs typeface="Rambla"/>
                <a:sym typeface="Rambla"/>
              </a:rPr>
              <a:t>Extreme practices including sexual slavery explicitly justified on religious grounds.</a:t>
            </a:r>
            <a:endParaRPr sz="1400">
              <a:solidFill>
                <a:srgbClr val="666666"/>
              </a:solidFill>
              <a:latin typeface="Rambla"/>
              <a:ea typeface="Rambla"/>
              <a:cs typeface="Rambla"/>
              <a:sym typeface="Rambla"/>
            </a:endParaRPr>
          </a:p>
          <a:p>
            <a:pPr indent="-317500" lvl="0" marL="457200" rtl="0" algn="l">
              <a:spcBef>
                <a:spcPts val="0"/>
              </a:spcBef>
              <a:spcAft>
                <a:spcPts val="0"/>
              </a:spcAft>
              <a:buClr>
                <a:srgbClr val="666666"/>
              </a:buClr>
              <a:buSzPts val="1400"/>
              <a:buFont typeface="Rambla"/>
              <a:buChar char="●"/>
            </a:pPr>
            <a:r>
              <a:rPr lang="en-GB" sz="1400">
                <a:solidFill>
                  <a:srgbClr val="666666"/>
                </a:solidFill>
                <a:latin typeface="Rambla"/>
                <a:ea typeface="Rambla"/>
                <a:cs typeface="Rambla"/>
                <a:sym typeface="Rambla"/>
              </a:rPr>
              <a:t>Many Yezidis being displaced to camps in Iraqi Kurdistan.</a:t>
            </a:r>
            <a:endParaRPr sz="1400">
              <a:solidFill>
                <a:srgbClr val="666666"/>
              </a:solidFill>
              <a:latin typeface="Rambla"/>
              <a:ea typeface="Rambla"/>
              <a:cs typeface="Rambla"/>
              <a:sym typeface="Rambla"/>
            </a:endParaRPr>
          </a:p>
          <a:p>
            <a:pPr indent="0" lvl="0" marL="0" rtl="0" algn="l">
              <a:spcBef>
                <a:spcPts val="1600"/>
              </a:spcBef>
              <a:spcAft>
                <a:spcPts val="0"/>
              </a:spcAft>
              <a:buNone/>
            </a:pPr>
            <a:r>
              <a:t/>
            </a:r>
            <a:endParaRPr sz="1400">
              <a:latin typeface="Georgia"/>
              <a:ea typeface="Georgia"/>
              <a:cs typeface="Georgia"/>
              <a:sym typeface="Georgia"/>
            </a:endParaRPr>
          </a:p>
          <a:p>
            <a:pPr indent="0" lvl="0" marL="0" rtl="0" algn="l">
              <a:spcBef>
                <a:spcPts val="1600"/>
              </a:spcBef>
              <a:spcAft>
                <a:spcPts val="0"/>
              </a:spcAft>
              <a:buNone/>
            </a:pPr>
            <a:r>
              <a:t/>
            </a:r>
            <a:endParaRPr sz="1400">
              <a:latin typeface="Georgia"/>
              <a:ea typeface="Georgia"/>
              <a:cs typeface="Georgia"/>
              <a:sym typeface="Georgia"/>
            </a:endParaRPr>
          </a:p>
          <a:p>
            <a:pPr indent="0" lvl="0" marL="0" rtl="0" algn="l">
              <a:spcBef>
                <a:spcPts val="1600"/>
              </a:spcBef>
              <a:spcAft>
                <a:spcPts val="1600"/>
              </a:spcAft>
              <a:buNone/>
            </a:pPr>
            <a:r>
              <a:t/>
            </a:r>
            <a:endParaRPr sz="1400">
              <a:latin typeface="Georgia"/>
              <a:ea typeface="Georgia"/>
              <a:cs typeface="Georgia"/>
              <a:sym typeface="Georgia"/>
            </a:endParaRPr>
          </a:p>
        </p:txBody>
      </p:sp>
      <p:pic>
        <p:nvPicPr>
          <p:cNvPr id="85" name="Google Shape;85;p17"/>
          <p:cNvPicPr preferRelativeResize="0"/>
          <p:nvPr/>
        </p:nvPicPr>
        <p:blipFill>
          <a:blip r:embed="rId3">
            <a:alphaModFix/>
          </a:blip>
          <a:stretch>
            <a:fillRect/>
          </a:stretch>
        </p:blipFill>
        <p:spPr>
          <a:xfrm>
            <a:off x="4439750" y="1208775"/>
            <a:ext cx="4571997" cy="3200403"/>
          </a:xfrm>
          <a:prstGeom prst="rect">
            <a:avLst/>
          </a:prstGeom>
          <a:noFill/>
          <a:ln>
            <a:noFill/>
          </a:ln>
          <a:effectLst>
            <a:outerShdw blurRad="157163" rotWithShape="0" algn="bl" dir="5400000" dist="85725">
              <a:srgbClr val="000000">
                <a:alpha val="50000"/>
              </a:srgbClr>
            </a:outerShdw>
          </a:effectLst>
        </p:spPr>
      </p:pic>
      <p:sp>
        <p:nvSpPr>
          <p:cNvPr id="86" name="Google Shape;86;p17"/>
          <p:cNvSpPr txBox="1"/>
          <p:nvPr/>
        </p:nvSpPr>
        <p:spPr>
          <a:xfrm>
            <a:off x="5396100" y="4673875"/>
            <a:ext cx="3000000" cy="38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rgbClr val="666666"/>
                </a:solidFill>
                <a:latin typeface="Rambla"/>
                <a:ea typeface="Rambla"/>
                <a:cs typeface="Rambla"/>
                <a:sym typeface="Rambla"/>
              </a:rPr>
              <a:t>Sinjar, August 2014</a:t>
            </a:r>
            <a:endParaRPr>
              <a:solidFill>
                <a:srgbClr val="666666"/>
              </a:solidFill>
              <a:latin typeface="Rambla"/>
              <a:ea typeface="Rambla"/>
              <a:cs typeface="Rambla"/>
              <a:sym typeface="Rambl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type="title"/>
          </p:nvPr>
        </p:nvSpPr>
        <p:spPr>
          <a:xfrm>
            <a:off x="311700" y="2345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980000"/>
                </a:solidFill>
                <a:latin typeface="Rambla"/>
                <a:ea typeface="Rambla"/>
                <a:cs typeface="Rambla"/>
                <a:sym typeface="Rambla"/>
              </a:rPr>
              <a:t>An Overview of the Fieldwork</a:t>
            </a:r>
            <a:endParaRPr sz="2400">
              <a:solidFill>
                <a:srgbClr val="980000"/>
              </a:solidFill>
              <a:latin typeface="Rambla"/>
              <a:ea typeface="Rambla"/>
              <a:cs typeface="Rambla"/>
              <a:sym typeface="Rambla"/>
            </a:endParaRPr>
          </a:p>
        </p:txBody>
      </p:sp>
      <p:sp>
        <p:nvSpPr>
          <p:cNvPr id="92" name="Google Shape;92;p18"/>
          <p:cNvSpPr txBox="1"/>
          <p:nvPr>
            <p:ph idx="1" type="body"/>
          </p:nvPr>
        </p:nvSpPr>
        <p:spPr>
          <a:xfrm>
            <a:off x="311700" y="1062875"/>
            <a:ext cx="6055800" cy="3962100"/>
          </a:xfrm>
          <a:prstGeom prst="rect">
            <a:avLst/>
          </a:prstGeom>
        </p:spPr>
        <p:txBody>
          <a:bodyPr anchorCtr="0" anchor="t" bIns="91425" lIns="91425" spcFirstLastPara="1" rIns="91425" wrap="square" tIns="91425">
            <a:noAutofit/>
          </a:bodyPr>
          <a:lstStyle/>
          <a:p>
            <a:pPr indent="-358899" lvl="0" marL="269999" rtl="0" algn="l">
              <a:lnSpc>
                <a:spcPct val="150000"/>
              </a:lnSpc>
              <a:spcBef>
                <a:spcPts val="0"/>
              </a:spcBef>
              <a:spcAft>
                <a:spcPts val="0"/>
              </a:spcAft>
              <a:buSzPts val="1400"/>
              <a:buFont typeface="Rambla"/>
              <a:buChar char="●"/>
            </a:pPr>
            <a:r>
              <a:rPr lang="en-GB" sz="1400">
                <a:latin typeface="Rambla"/>
                <a:ea typeface="Rambla"/>
                <a:cs typeface="Rambla"/>
                <a:sym typeface="Rambla"/>
              </a:rPr>
              <a:t>A</a:t>
            </a:r>
            <a:r>
              <a:rPr lang="en-GB" sz="1400">
                <a:solidFill>
                  <a:srgbClr val="4D5156"/>
                </a:solidFill>
                <a:latin typeface="Rambla"/>
                <a:ea typeface="Rambla"/>
                <a:cs typeface="Rambla"/>
                <a:sym typeface="Rambla"/>
              </a:rPr>
              <a:t> teamwork effort involving Tezcür, Kaya, Sevdeen, Tutku Ayhan (PhD Candidate at UCF) and research assistants</a:t>
            </a:r>
            <a:endParaRPr sz="1400">
              <a:solidFill>
                <a:srgbClr val="4D5156"/>
              </a:solidFill>
              <a:latin typeface="Rambla"/>
              <a:ea typeface="Rambla"/>
              <a:cs typeface="Rambla"/>
              <a:sym typeface="Rambla"/>
            </a:endParaRPr>
          </a:p>
          <a:p>
            <a:pPr indent="-358899" lvl="0" marL="269999" rtl="0" algn="l">
              <a:lnSpc>
                <a:spcPct val="150000"/>
              </a:lnSpc>
              <a:spcBef>
                <a:spcPts val="0"/>
              </a:spcBef>
              <a:spcAft>
                <a:spcPts val="0"/>
              </a:spcAft>
              <a:buClr>
                <a:srgbClr val="4D5156"/>
              </a:buClr>
              <a:buSzPts val="1400"/>
              <a:buFont typeface="Rambla"/>
              <a:buChar char="●"/>
            </a:pPr>
            <a:r>
              <a:rPr lang="en-GB" sz="1400">
                <a:solidFill>
                  <a:srgbClr val="4D5156"/>
                </a:solidFill>
                <a:latin typeface="Rambla"/>
                <a:ea typeface="Rambla"/>
                <a:cs typeface="Rambla"/>
                <a:sym typeface="Rambla"/>
              </a:rPr>
              <a:t>Four categories of in-depth interviews (n=~110): </a:t>
            </a:r>
            <a:endParaRPr sz="1400">
              <a:solidFill>
                <a:srgbClr val="4D5156"/>
              </a:solidFill>
              <a:latin typeface="Rambla"/>
              <a:ea typeface="Rambla"/>
              <a:cs typeface="Rambla"/>
              <a:sym typeface="Rambla"/>
            </a:endParaRPr>
          </a:p>
          <a:p>
            <a:pPr indent="-268900" lvl="1" marL="360000" rtl="0" algn="l">
              <a:lnSpc>
                <a:spcPct val="150000"/>
              </a:lnSpc>
              <a:spcBef>
                <a:spcPts val="0"/>
              </a:spcBef>
              <a:spcAft>
                <a:spcPts val="0"/>
              </a:spcAft>
              <a:buClr>
                <a:srgbClr val="4D5156"/>
              </a:buClr>
              <a:buSzPts val="1400"/>
              <a:buFont typeface="Rambla"/>
              <a:buChar char="○"/>
            </a:pPr>
            <a:r>
              <a:rPr lang="en-GB">
                <a:solidFill>
                  <a:srgbClr val="4D5156"/>
                </a:solidFill>
                <a:latin typeface="Rambla"/>
                <a:ea typeface="Rambla"/>
                <a:cs typeface="Rambla"/>
                <a:sym typeface="Rambla"/>
              </a:rPr>
              <a:t> Displaced Yezidis (survivors), non-displaced Yezidis, Yezidi leaders, and non-Yezidi politicians, activists, aid workers, intellectuals. </a:t>
            </a:r>
            <a:endParaRPr>
              <a:solidFill>
                <a:srgbClr val="4D5156"/>
              </a:solidFill>
              <a:latin typeface="Rambla"/>
              <a:ea typeface="Rambla"/>
              <a:cs typeface="Rambla"/>
              <a:sym typeface="Rambla"/>
            </a:endParaRPr>
          </a:p>
          <a:p>
            <a:pPr indent="-358899" lvl="0" marL="269999" rtl="0" algn="l">
              <a:lnSpc>
                <a:spcPct val="150000"/>
              </a:lnSpc>
              <a:spcBef>
                <a:spcPts val="0"/>
              </a:spcBef>
              <a:spcAft>
                <a:spcPts val="0"/>
              </a:spcAft>
              <a:buClr>
                <a:srgbClr val="4D5156"/>
              </a:buClr>
              <a:buSzPts val="1400"/>
              <a:buFont typeface="Rambla"/>
              <a:buChar char="●"/>
            </a:pPr>
            <a:r>
              <a:rPr lang="en-GB" sz="1400">
                <a:solidFill>
                  <a:srgbClr val="4D5156"/>
                </a:solidFill>
                <a:latin typeface="Rambla"/>
                <a:ea typeface="Rambla"/>
                <a:cs typeface="Rambla"/>
                <a:sym typeface="Rambla"/>
              </a:rPr>
              <a:t>Primary </a:t>
            </a:r>
            <a:r>
              <a:rPr lang="en-GB" sz="1400">
                <a:solidFill>
                  <a:srgbClr val="4D5156"/>
                </a:solidFill>
                <a:latin typeface="Rambla"/>
                <a:ea typeface="Rambla"/>
                <a:cs typeface="Rambla"/>
                <a:sym typeface="Rambla"/>
              </a:rPr>
              <a:t>research</a:t>
            </a:r>
            <a:r>
              <a:rPr lang="en-GB" sz="1400">
                <a:solidFill>
                  <a:srgbClr val="4D5156"/>
                </a:solidFill>
                <a:latin typeface="Rambla"/>
                <a:ea typeface="Rambla"/>
                <a:cs typeface="Rambla"/>
                <a:sym typeface="Rambla"/>
              </a:rPr>
              <a:t> site:</a:t>
            </a:r>
            <a:r>
              <a:rPr lang="en-GB" sz="1400">
                <a:solidFill>
                  <a:srgbClr val="4D5156"/>
                </a:solidFill>
                <a:latin typeface="Rambla"/>
                <a:ea typeface="Rambla"/>
                <a:cs typeface="Rambla"/>
                <a:sym typeface="Rambla"/>
              </a:rPr>
              <a:t> Duhok province of Iraqi Kurdistan (September 2017, May-June 2018, May-June 2019)</a:t>
            </a:r>
            <a:endParaRPr sz="1400">
              <a:solidFill>
                <a:srgbClr val="4D5156"/>
              </a:solidFill>
              <a:latin typeface="Rambla"/>
              <a:ea typeface="Rambla"/>
              <a:cs typeface="Rambla"/>
              <a:sym typeface="Rambla"/>
            </a:endParaRPr>
          </a:p>
          <a:p>
            <a:pPr indent="-268900" lvl="1" marL="360000" rtl="0" algn="l">
              <a:lnSpc>
                <a:spcPct val="150000"/>
              </a:lnSpc>
              <a:spcBef>
                <a:spcPts val="0"/>
              </a:spcBef>
              <a:spcAft>
                <a:spcPts val="0"/>
              </a:spcAft>
              <a:buClr>
                <a:srgbClr val="4D5156"/>
              </a:buClr>
              <a:buSzPts val="1400"/>
              <a:buFont typeface="Rambla"/>
              <a:buChar char="○"/>
            </a:pPr>
            <a:r>
              <a:rPr lang="en-GB">
                <a:solidFill>
                  <a:srgbClr val="4D5156"/>
                </a:solidFill>
                <a:latin typeface="Rambla"/>
                <a:ea typeface="Rambla"/>
                <a:cs typeface="Rambla"/>
                <a:sym typeface="Rambla"/>
              </a:rPr>
              <a:t>Four</a:t>
            </a:r>
            <a:r>
              <a:rPr lang="en-GB">
                <a:solidFill>
                  <a:srgbClr val="4D5156"/>
                </a:solidFill>
                <a:latin typeface="Rambla"/>
                <a:ea typeface="Rambla"/>
                <a:cs typeface="Rambla"/>
                <a:sym typeface="Rambla"/>
              </a:rPr>
              <a:t> IDP camps: Mam Rash, Khanke, Sharya and Qadya.</a:t>
            </a:r>
            <a:endParaRPr>
              <a:solidFill>
                <a:srgbClr val="4D5156"/>
              </a:solidFill>
              <a:latin typeface="Rambla"/>
              <a:ea typeface="Rambla"/>
              <a:cs typeface="Rambla"/>
              <a:sym typeface="Rambla"/>
            </a:endParaRPr>
          </a:p>
          <a:p>
            <a:pPr indent="-358899" lvl="0" marL="269999" rtl="0" algn="l">
              <a:lnSpc>
                <a:spcPct val="150000"/>
              </a:lnSpc>
              <a:spcBef>
                <a:spcPts val="0"/>
              </a:spcBef>
              <a:spcAft>
                <a:spcPts val="0"/>
              </a:spcAft>
              <a:buClr>
                <a:srgbClr val="4D5156"/>
              </a:buClr>
              <a:buSzPts val="1400"/>
              <a:buFont typeface="Rambla"/>
              <a:buChar char="●"/>
            </a:pPr>
            <a:r>
              <a:rPr lang="en-GB" sz="1400">
                <a:solidFill>
                  <a:srgbClr val="4D5156"/>
                </a:solidFill>
                <a:latin typeface="Rambla"/>
                <a:ea typeface="Rambla"/>
                <a:cs typeface="Rambla"/>
                <a:sym typeface="Rambla"/>
              </a:rPr>
              <a:t>Sampling techniques to diversity the  interviewee pool</a:t>
            </a:r>
            <a:endParaRPr sz="1400">
              <a:solidFill>
                <a:srgbClr val="4D5156"/>
              </a:solidFill>
              <a:latin typeface="Rambla"/>
              <a:ea typeface="Rambla"/>
              <a:cs typeface="Rambla"/>
              <a:sym typeface="Rambla"/>
            </a:endParaRPr>
          </a:p>
          <a:p>
            <a:pPr indent="-358899" lvl="0" marL="269999" rtl="0" algn="l">
              <a:lnSpc>
                <a:spcPct val="150000"/>
              </a:lnSpc>
              <a:spcBef>
                <a:spcPts val="0"/>
              </a:spcBef>
              <a:spcAft>
                <a:spcPts val="0"/>
              </a:spcAft>
              <a:buClr>
                <a:srgbClr val="4D5156"/>
              </a:buClr>
              <a:buSzPts val="1400"/>
              <a:buFont typeface="Rambla"/>
              <a:buChar char="●"/>
            </a:pPr>
            <a:r>
              <a:rPr lang="en-GB" sz="1400">
                <a:solidFill>
                  <a:srgbClr val="4D5156"/>
                </a:solidFill>
                <a:latin typeface="Rambla"/>
                <a:ea typeface="Rambla"/>
                <a:cs typeface="Rambla"/>
                <a:sym typeface="Rambla"/>
              </a:rPr>
              <a:t>Intersec</a:t>
            </a:r>
            <a:r>
              <a:rPr lang="en-GB" sz="1400">
                <a:solidFill>
                  <a:srgbClr val="4D5156"/>
                </a:solidFill>
                <a:latin typeface="Rambla"/>
                <a:ea typeface="Rambla"/>
                <a:cs typeface="Rambla"/>
                <a:sym typeface="Rambla"/>
              </a:rPr>
              <a:t>tionality &amp; positionality - with utmost concern for ethical issues </a:t>
            </a:r>
            <a:endParaRPr sz="1400">
              <a:solidFill>
                <a:srgbClr val="4D5156"/>
              </a:solidFill>
              <a:latin typeface="Rambla"/>
              <a:ea typeface="Rambla"/>
              <a:cs typeface="Rambla"/>
              <a:sym typeface="Rambla"/>
            </a:endParaRPr>
          </a:p>
        </p:txBody>
      </p:sp>
      <p:pic>
        <p:nvPicPr>
          <p:cNvPr id="93" name="Google Shape;93;p18"/>
          <p:cNvPicPr preferRelativeResize="0"/>
          <p:nvPr/>
        </p:nvPicPr>
        <p:blipFill>
          <a:blip r:embed="rId3">
            <a:alphaModFix/>
          </a:blip>
          <a:stretch>
            <a:fillRect/>
          </a:stretch>
        </p:blipFill>
        <p:spPr>
          <a:xfrm>
            <a:off x="6565200" y="1295350"/>
            <a:ext cx="2398652" cy="2951454"/>
          </a:xfrm>
          <a:prstGeom prst="rect">
            <a:avLst/>
          </a:prstGeom>
          <a:noFill/>
          <a:ln>
            <a:noFill/>
          </a:ln>
          <a:effectLst>
            <a:outerShdw blurRad="714375" rotWithShape="0" algn="bl" dir="5400000" dist="228600">
              <a:srgbClr val="000000">
                <a:alpha val="62000"/>
              </a:srgbClr>
            </a:outerShdw>
            <a:reflection blurRad="0" dir="5400000" dist="38100" endA="0" endPos="6000" fadeDir="5400012" kx="0" rotWithShape="0" algn="bl" stA="90000" stPos="0" sy="-100000" ky="0"/>
          </a:effectLst>
        </p:spPr>
      </p:pic>
      <p:sp>
        <p:nvSpPr>
          <p:cNvPr id="94" name="Google Shape;94;p18"/>
          <p:cNvSpPr txBox="1"/>
          <p:nvPr/>
        </p:nvSpPr>
        <p:spPr>
          <a:xfrm>
            <a:off x="6565200" y="4433150"/>
            <a:ext cx="2398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solidFill>
                  <a:srgbClr val="4D5156"/>
                </a:solidFill>
                <a:latin typeface="Rambla"/>
                <a:ea typeface="Rambla"/>
                <a:cs typeface="Rambla"/>
                <a:sym typeface="Rambla"/>
              </a:rPr>
              <a:t>A Yezidi camp, May 2018</a:t>
            </a:r>
            <a:endParaRPr>
              <a:solidFill>
                <a:srgbClr val="4D5156"/>
              </a:solidFill>
              <a:latin typeface="Rambla"/>
              <a:ea typeface="Rambla"/>
              <a:cs typeface="Rambla"/>
              <a:sym typeface="Rambl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284300"/>
            <a:ext cx="8520600" cy="58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980000"/>
                </a:solidFill>
                <a:latin typeface="Rambla"/>
                <a:ea typeface="Rambla"/>
                <a:cs typeface="Rambla"/>
                <a:sym typeface="Rambla"/>
              </a:rPr>
              <a:t>Navigating the Challenges of </a:t>
            </a:r>
            <a:r>
              <a:rPr lang="en-GB" sz="2400">
                <a:solidFill>
                  <a:srgbClr val="980000"/>
                </a:solidFill>
                <a:latin typeface="Rambla"/>
                <a:ea typeface="Rambla"/>
                <a:cs typeface="Rambla"/>
                <a:sym typeface="Rambla"/>
              </a:rPr>
              <a:t>Talking to Survivors</a:t>
            </a:r>
            <a:endParaRPr sz="2400">
              <a:solidFill>
                <a:srgbClr val="980000"/>
              </a:solidFill>
              <a:latin typeface="Rambla"/>
              <a:ea typeface="Rambla"/>
              <a:cs typeface="Rambla"/>
              <a:sym typeface="Rambla"/>
            </a:endParaRPr>
          </a:p>
        </p:txBody>
      </p:sp>
      <p:sp>
        <p:nvSpPr>
          <p:cNvPr id="100" name="Google Shape;100;p19"/>
          <p:cNvSpPr txBox="1"/>
          <p:nvPr>
            <p:ph idx="1" type="body"/>
          </p:nvPr>
        </p:nvSpPr>
        <p:spPr>
          <a:xfrm>
            <a:off x="311700" y="865025"/>
            <a:ext cx="8594100" cy="28566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GB" sz="1400">
                <a:solidFill>
                  <a:srgbClr val="4D5156"/>
                </a:solidFill>
                <a:latin typeface="Rambla"/>
                <a:ea typeface="Rambla"/>
                <a:cs typeface="Rambla"/>
                <a:sym typeface="Rambla"/>
              </a:rPr>
              <a:t>A media discourse of victimhood that minimize the agency of Yezidis and the diversity of their experiences </a:t>
            </a:r>
            <a:endParaRPr sz="1400">
              <a:solidFill>
                <a:srgbClr val="4D5156"/>
              </a:solidFill>
              <a:latin typeface="Rambla"/>
              <a:ea typeface="Rambla"/>
              <a:cs typeface="Rambla"/>
              <a:sym typeface="Rambla"/>
            </a:endParaRPr>
          </a:p>
          <a:p>
            <a:pPr indent="0" lvl="0" marL="0" rtl="0" algn="just">
              <a:lnSpc>
                <a:spcPct val="100000"/>
              </a:lnSpc>
              <a:spcBef>
                <a:spcPts val="0"/>
              </a:spcBef>
              <a:spcAft>
                <a:spcPts val="0"/>
              </a:spcAft>
              <a:buNone/>
            </a:pPr>
            <a:r>
              <a:t/>
            </a:r>
            <a:endParaRPr sz="1400">
              <a:solidFill>
                <a:srgbClr val="4D5156"/>
              </a:solidFill>
              <a:latin typeface="Rambla"/>
              <a:ea typeface="Rambla"/>
              <a:cs typeface="Rambla"/>
              <a:sym typeface="Rambla"/>
            </a:endParaRPr>
          </a:p>
          <a:p>
            <a:pPr indent="0" lvl="0" marL="0" rtl="0" algn="just">
              <a:lnSpc>
                <a:spcPct val="100000"/>
              </a:lnSpc>
              <a:spcBef>
                <a:spcPts val="0"/>
              </a:spcBef>
              <a:spcAft>
                <a:spcPts val="0"/>
              </a:spcAft>
              <a:buNone/>
            </a:pPr>
            <a:r>
              <a:rPr lang="en-GB" sz="1400">
                <a:solidFill>
                  <a:srgbClr val="4D5156"/>
                </a:solidFill>
                <a:latin typeface="Rambla"/>
                <a:ea typeface="Rambla"/>
                <a:cs typeface="Rambla"/>
                <a:sym typeface="Rambla"/>
              </a:rPr>
              <a:t>Objectification of some survivors as “</a:t>
            </a:r>
            <a:r>
              <a:rPr lang="en-GB" sz="1400">
                <a:solidFill>
                  <a:srgbClr val="4D5156"/>
                </a:solidFill>
                <a:highlight>
                  <a:srgbClr val="FFFFFF"/>
                </a:highlight>
                <a:latin typeface="Rambla"/>
                <a:ea typeface="Rambla"/>
                <a:cs typeface="Rambla"/>
                <a:sym typeface="Rambla"/>
              </a:rPr>
              <a:t>former sex slaves”</a:t>
            </a:r>
            <a:endParaRPr sz="1400">
              <a:solidFill>
                <a:srgbClr val="4D5156"/>
              </a:solidFill>
              <a:latin typeface="Rambla"/>
              <a:ea typeface="Rambla"/>
              <a:cs typeface="Rambla"/>
              <a:sym typeface="Rambla"/>
            </a:endParaRPr>
          </a:p>
          <a:p>
            <a:pPr indent="0" lvl="0" marL="0" rtl="0" algn="just">
              <a:lnSpc>
                <a:spcPct val="100000"/>
              </a:lnSpc>
              <a:spcBef>
                <a:spcPts val="0"/>
              </a:spcBef>
              <a:spcAft>
                <a:spcPts val="0"/>
              </a:spcAft>
              <a:buNone/>
            </a:pPr>
            <a:r>
              <a:t/>
            </a:r>
            <a:endParaRPr sz="1400">
              <a:solidFill>
                <a:srgbClr val="4D5156"/>
              </a:solidFill>
              <a:latin typeface="Rambla"/>
              <a:ea typeface="Rambla"/>
              <a:cs typeface="Rambla"/>
              <a:sym typeface="Rambla"/>
            </a:endParaRPr>
          </a:p>
          <a:p>
            <a:pPr indent="0" lvl="0" marL="0" rtl="0" algn="l">
              <a:spcBef>
                <a:spcPts val="0"/>
              </a:spcBef>
              <a:spcAft>
                <a:spcPts val="0"/>
              </a:spcAft>
              <a:buNone/>
            </a:pPr>
            <a:r>
              <a:rPr lang="en-GB" sz="1400">
                <a:solidFill>
                  <a:srgbClr val="4D5156"/>
                </a:solidFill>
                <a:latin typeface="Rambla"/>
                <a:ea typeface="Rambla"/>
                <a:cs typeface="Rambla"/>
                <a:sym typeface="Rambla"/>
              </a:rPr>
              <a:t>Abusive practices pursued by various actors when interviewing Yezidi survivors (i.e., instrumentalizing Yezidi suffering for private goals and gains)</a:t>
            </a:r>
            <a:endParaRPr sz="1400">
              <a:solidFill>
                <a:srgbClr val="4D5156"/>
              </a:solidFill>
              <a:latin typeface="Rambla"/>
              <a:ea typeface="Rambla"/>
              <a:cs typeface="Rambla"/>
              <a:sym typeface="Rambla"/>
            </a:endParaRPr>
          </a:p>
          <a:p>
            <a:pPr indent="0" lvl="0" marL="0" rtl="0" algn="l">
              <a:spcBef>
                <a:spcPts val="1600"/>
              </a:spcBef>
              <a:spcAft>
                <a:spcPts val="0"/>
              </a:spcAft>
              <a:buClr>
                <a:schemeClr val="dk1"/>
              </a:buClr>
              <a:buSzPts val="1100"/>
              <a:buFont typeface="Arial"/>
              <a:buNone/>
            </a:pPr>
            <a:r>
              <a:rPr lang="en-GB" sz="1400">
                <a:solidFill>
                  <a:srgbClr val="4D5156"/>
                </a:solidFill>
                <a:latin typeface="Rambla"/>
                <a:ea typeface="Rambla"/>
                <a:cs typeface="Rambla"/>
                <a:sym typeface="Rambla"/>
              </a:rPr>
              <a:t>In the light of these issues, we adopted an </a:t>
            </a:r>
            <a:r>
              <a:rPr lang="en-GB" sz="1400">
                <a:solidFill>
                  <a:srgbClr val="4D5156"/>
                </a:solidFill>
                <a:latin typeface="Rambla"/>
                <a:ea typeface="Rambla"/>
                <a:cs typeface="Rambla"/>
                <a:sym typeface="Rambla"/>
              </a:rPr>
              <a:t>Intersectionality approach that gives explicit attention to intra-group differences and diversity. Moreover, w</a:t>
            </a:r>
            <a:r>
              <a:rPr lang="en-GB" sz="1400">
                <a:solidFill>
                  <a:srgbClr val="4D5156"/>
                </a:solidFill>
                <a:latin typeface="Rambla"/>
                <a:ea typeface="Rambla"/>
                <a:cs typeface="Rambla"/>
                <a:sym typeface="Rambla"/>
              </a:rPr>
              <a:t>e aimed to </a:t>
            </a:r>
            <a:r>
              <a:rPr lang="en-GB" sz="1400">
                <a:solidFill>
                  <a:srgbClr val="4D5156"/>
                </a:solidFill>
                <a:latin typeface="Rambla"/>
                <a:ea typeface="Rambla"/>
                <a:cs typeface="Rambla"/>
                <a:sym typeface="Rambla"/>
              </a:rPr>
              <a:t>minimize risks for our interviewers. As such, we eschewed </a:t>
            </a:r>
            <a:r>
              <a:rPr lang="en-GB" sz="1400">
                <a:solidFill>
                  <a:srgbClr val="4D5156"/>
                </a:solidFill>
                <a:latin typeface="Rambla"/>
                <a:ea typeface="Rambla"/>
                <a:cs typeface="Rambla"/>
                <a:sym typeface="Rambla"/>
              </a:rPr>
              <a:t> a focus on the ordeal of the survivors, employed </a:t>
            </a:r>
            <a:r>
              <a:rPr lang="en-GB" sz="1400">
                <a:solidFill>
                  <a:srgbClr val="4D5156"/>
                </a:solidFill>
                <a:latin typeface="Rambla"/>
                <a:ea typeface="Rambla"/>
                <a:cs typeface="Rambla"/>
                <a:sym typeface="Rambla"/>
              </a:rPr>
              <a:t>gender-matching, used consent form as an asset, and emphasized the </a:t>
            </a:r>
            <a:r>
              <a:rPr lang="en-GB" sz="1400">
                <a:solidFill>
                  <a:srgbClr val="4D5156"/>
                </a:solidFill>
                <a:latin typeface="Rambla"/>
                <a:ea typeface="Rambla"/>
                <a:cs typeface="Rambla"/>
                <a:sym typeface="Rambla"/>
              </a:rPr>
              <a:t>voluntary</a:t>
            </a:r>
            <a:r>
              <a:rPr lang="en-GB" sz="1400">
                <a:solidFill>
                  <a:srgbClr val="4D5156"/>
                </a:solidFill>
                <a:latin typeface="Rambla"/>
                <a:ea typeface="Rambla"/>
                <a:cs typeface="Rambla"/>
                <a:sym typeface="Rambla"/>
              </a:rPr>
              <a:t> nature of the interviews. Finally, we espoused </a:t>
            </a:r>
            <a:r>
              <a:rPr lang="en-GB" sz="1400">
                <a:latin typeface="Rambla"/>
                <a:ea typeface="Rambla"/>
                <a:cs typeface="Rambla"/>
                <a:sym typeface="Rambla"/>
              </a:rPr>
              <a:t>t</a:t>
            </a:r>
            <a:r>
              <a:rPr lang="en-GB" sz="1400">
                <a:latin typeface="Rambla"/>
                <a:ea typeface="Rambla"/>
                <a:cs typeface="Rambla"/>
                <a:sym typeface="Rambla"/>
              </a:rPr>
              <a:t>he notion of reciprocity - sharing our findings with the local community and not taking away the original materials. </a:t>
            </a:r>
            <a:endParaRPr sz="1400">
              <a:latin typeface="Rambla"/>
              <a:ea typeface="Rambla"/>
              <a:cs typeface="Rambla"/>
              <a:sym typeface="Rambla"/>
            </a:endParaRPr>
          </a:p>
          <a:p>
            <a:pPr indent="0" lvl="0" marL="0" rtl="0" algn="l">
              <a:spcBef>
                <a:spcPts val="1600"/>
              </a:spcBef>
              <a:spcAft>
                <a:spcPts val="0"/>
              </a:spcAft>
              <a:buClr>
                <a:schemeClr val="dk1"/>
              </a:buClr>
              <a:buSzPts val="1100"/>
              <a:buFont typeface="Arial"/>
              <a:buNone/>
            </a:pPr>
            <a:r>
              <a:t/>
            </a:r>
            <a:endParaRPr sz="1400">
              <a:solidFill>
                <a:srgbClr val="4D5156"/>
              </a:solidFill>
              <a:latin typeface="Rambla"/>
              <a:ea typeface="Rambla"/>
              <a:cs typeface="Rambla"/>
              <a:sym typeface="Rambla"/>
            </a:endParaRPr>
          </a:p>
          <a:p>
            <a:pPr indent="0" lvl="0" marL="0" rtl="0" algn="l">
              <a:spcBef>
                <a:spcPts val="1600"/>
              </a:spcBef>
              <a:spcAft>
                <a:spcPts val="0"/>
              </a:spcAft>
              <a:buNone/>
            </a:pPr>
            <a:r>
              <a:t/>
            </a:r>
            <a:endParaRPr>
              <a:latin typeface="Rambla"/>
              <a:ea typeface="Rambla"/>
              <a:cs typeface="Rambla"/>
              <a:sym typeface="Rambla"/>
            </a:endParaRPr>
          </a:p>
          <a:p>
            <a:pPr indent="0" lvl="0" marL="0" rtl="0" algn="l">
              <a:spcBef>
                <a:spcPts val="1600"/>
              </a:spcBef>
              <a:spcAft>
                <a:spcPts val="1600"/>
              </a:spcAft>
              <a:buNone/>
            </a:pPr>
            <a:r>
              <a:rPr lang="en-GB">
                <a:latin typeface="Rambla"/>
                <a:ea typeface="Rambla"/>
                <a:cs typeface="Rambla"/>
                <a:sym typeface="Rambla"/>
              </a:rPr>
              <a:t> </a:t>
            </a:r>
            <a:endParaRPr>
              <a:latin typeface="Rambla"/>
              <a:ea typeface="Rambla"/>
              <a:cs typeface="Rambla"/>
              <a:sym typeface="Rambla"/>
            </a:endParaRPr>
          </a:p>
        </p:txBody>
      </p:sp>
      <p:pic>
        <p:nvPicPr>
          <p:cNvPr id="101" name="Google Shape;101;p19"/>
          <p:cNvPicPr preferRelativeResize="0"/>
          <p:nvPr/>
        </p:nvPicPr>
        <p:blipFill rotWithShape="1">
          <a:blip r:embed="rId3">
            <a:alphaModFix/>
          </a:blip>
          <a:srcRect b="0" l="0" r="0" t="0"/>
          <a:stretch/>
        </p:blipFill>
        <p:spPr>
          <a:xfrm>
            <a:off x="8184776" y="4098885"/>
            <a:ext cx="959224" cy="1044615"/>
          </a:xfrm>
          <a:prstGeom prst="rect">
            <a:avLst/>
          </a:prstGeom>
          <a:noFill/>
          <a:ln>
            <a:noFill/>
          </a:ln>
        </p:spPr>
      </p:pic>
      <p:pic>
        <p:nvPicPr>
          <p:cNvPr id="102" name="Google Shape;102;p19"/>
          <p:cNvPicPr preferRelativeResize="0"/>
          <p:nvPr/>
        </p:nvPicPr>
        <p:blipFill>
          <a:blip r:embed="rId4">
            <a:alphaModFix/>
          </a:blip>
          <a:stretch>
            <a:fillRect/>
          </a:stretch>
        </p:blipFill>
        <p:spPr>
          <a:xfrm>
            <a:off x="0" y="3721625"/>
            <a:ext cx="9144003" cy="1421875"/>
          </a:xfrm>
          <a:prstGeom prst="rect">
            <a:avLst/>
          </a:prstGeom>
          <a:noFill/>
          <a:ln>
            <a:noFill/>
          </a:ln>
          <a:effectLst>
            <a:outerShdw blurRad="600075" rotWithShape="0" algn="bl" dir="5220000" dist="190500">
              <a:srgbClr val="6AA84F">
                <a:alpha val="50000"/>
              </a:srgbClr>
            </a:outerShdw>
            <a:reflection blurRad="0" dir="5400000" dist="323850" endA="0" endPos="24000" fadeDir="5400012" kx="0" rotWithShape="0" algn="bl" stA="90000" stPos="0" sy="-100000" ky="0"/>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0"/>
          <p:cNvSpPr txBox="1"/>
          <p:nvPr>
            <p:ph type="title"/>
          </p:nvPr>
        </p:nvSpPr>
        <p:spPr>
          <a:xfrm>
            <a:off x="222550" y="2356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2400">
                <a:solidFill>
                  <a:srgbClr val="980000"/>
                </a:solidFill>
                <a:latin typeface="Rambla"/>
                <a:ea typeface="Rambla"/>
                <a:cs typeface="Rambla"/>
                <a:sym typeface="Rambla"/>
              </a:rPr>
              <a:t>Navigating Power Hierarchies </a:t>
            </a:r>
            <a:endParaRPr sz="2400">
              <a:solidFill>
                <a:srgbClr val="980000"/>
              </a:solidFill>
              <a:latin typeface="Rambla"/>
              <a:ea typeface="Rambla"/>
              <a:cs typeface="Rambla"/>
              <a:sym typeface="Rambla"/>
            </a:endParaRPr>
          </a:p>
          <a:p>
            <a:pPr indent="0" lvl="0" marL="0" rtl="0" algn="ctr">
              <a:spcBef>
                <a:spcPts val="0"/>
              </a:spcBef>
              <a:spcAft>
                <a:spcPts val="0"/>
              </a:spcAft>
              <a:buNone/>
            </a:pPr>
            <a:r>
              <a:t/>
            </a:r>
            <a:endParaRPr sz="3000">
              <a:latin typeface="Rambla"/>
              <a:ea typeface="Rambla"/>
              <a:cs typeface="Rambla"/>
              <a:sym typeface="Rambla"/>
            </a:endParaRPr>
          </a:p>
        </p:txBody>
      </p:sp>
      <p:sp>
        <p:nvSpPr>
          <p:cNvPr id="108" name="Google Shape;108;p20"/>
          <p:cNvSpPr txBox="1"/>
          <p:nvPr>
            <p:ph idx="1" type="body"/>
          </p:nvPr>
        </p:nvSpPr>
        <p:spPr>
          <a:xfrm>
            <a:off x="364325" y="1175550"/>
            <a:ext cx="56211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4D5156"/>
              </a:buClr>
              <a:buSzPts val="1400"/>
              <a:buFont typeface="Rambla"/>
              <a:buChar char="●"/>
            </a:pPr>
            <a:r>
              <a:rPr lang="en-GB" sz="1400">
                <a:solidFill>
                  <a:srgbClr val="4D5156"/>
                </a:solidFill>
                <a:latin typeface="Rambla"/>
                <a:ea typeface="Rambla"/>
                <a:cs typeface="Rambla"/>
                <a:sym typeface="Rambla"/>
              </a:rPr>
              <a:t>Yazidis’ precarious existence and dependency on outsiders for survival (</a:t>
            </a:r>
            <a:r>
              <a:rPr lang="en-GB" sz="1400">
                <a:solidFill>
                  <a:srgbClr val="4D5156"/>
                </a:solidFill>
                <a:latin typeface="Rambla"/>
                <a:ea typeface="Rambla"/>
                <a:cs typeface="Rambla"/>
                <a:sym typeface="Rambla"/>
              </a:rPr>
              <a:t>i.e., </a:t>
            </a:r>
            <a:r>
              <a:rPr lang="en-GB" sz="1400">
                <a:solidFill>
                  <a:srgbClr val="4D5156"/>
                </a:solidFill>
                <a:latin typeface="Rambla"/>
                <a:ea typeface="Rambla"/>
                <a:cs typeface="Rambla"/>
                <a:sym typeface="Rambla"/>
              </a:rPr>
              <a:t>We </a:t>
            </a:r>
            <a:r>
              <a:rPr lang="en-GB" sz="1400">
                <a:solidFill>
                  <a:srgbClr val="4D5156"/>
                </a:solidFill>
                <a:highlight>
                  <a:srgbClr val="FFFFFF"/>
                </a:highlight>
                <a:latin typeface="Rambla"/>
                <a:ea typeface="Rambla"/>
                <a:cs typeface="Rambla"/>
                <a:sym typeface="Rambla"/>
              </a:rPr>
              <a:t>refrained asking direct questions to displaced Yazidis residing in KRG controlled camps about the camp services and authorities)</a:t>
            </a:r>
            <a:endParaRPr sz="1400">
              <a:solidFill>
                <a:srgbClr val="4D5156"/>
              </a:solidFill>
              <a:highlight>
                <a:srgbClr val="FFFFFF"/>
              </a:highlight>
              <a:latin typeface="Rambla"/>
              <a:ea typeface="Rambla"/>
              <a:cs typeface="Rambla"/>
              <a:sym typeface="Rambla"/>
            </a:endParaRPr>
          </a:p>
          <a:p>
            <a:pPr indent="0" lvl="0" marL="457200" rtl="0" algn="l">
              <a:spcBef>
                <a:spcPts val="1600"/>
              </a:spcBef>
              <a:spcAft>
                <a:spcPts val="0"/>
              </a:spcAft>
              <a:buNone/>
            </a:pPr>
            <a:r>
              <a:t/>
            </a:r>
            <a:endParaRPr sz="1400">
              <a:solidFill>
                <a:srgbClr val="4D5156"/>
              </a:solidFill>
              <a:highlight>
                <a:srgbClr val="FFFFFF"/>
              </a:highlight>
              <a:latin typeface="Rambla"/>
              <a:ea typeface="Rambla"/>
              <a:cs typeface="Rambla"/>
              <a:sym typeface="Rambla"/>
            </a:endParaRPr>
          </a:p>
          <a:p>
            <a:pPr indent="-317500" lvl="0" marL="457200" rtl="0" algn="l">
              <a:spcBef>
                <a:spcPts val="1600"/>
              </a:spcBef>
              <a:spcAft>
                <a:spcPts val="0"/>
              </a:spcAft>
              <a:buClr>
                <a:srgbClr val="4D5156"/>
              </a:buClr>
              <a:buSzPts val="1400"/>
              <a:buFont typeface="Rambla"/>
              <a:buChar char="●"/>
            </a:pPr>
            <a:r>
              <a:rPr lang="en-GB" sz="1400">
                <a:solidFill>
                  <a:srgbClr val="4D5156"/>
                </a:solidFill>
                <a:latin typeface="Rambla"/>
                <a:ea typeface="Rambla"/>
                <a:cs typeface="Rambla"/>
                <a:sym typeface="Rambla"/>
              </a:rPr>
              <a:t>Widespread m</a:t>
            </a:r>
            <a:r>
              <a:rPr lang="en-GB" sz="1400">
                <a:solidFill>
                  <a:srgbClr val="4D5156"/>
                </a:solidFill>
                <a:latin typeface="Rambla"/>
                <a:ea typeface="Rambla"/>
                <a:cs typeface="Rambla"/>
                <a:sym typeface="Rambla"/>
              </a:rPr>
              <a:t>istrust of Sunni Muslims among Yezidis (i.e., It is more difficult to establish rapport with the community as a practicting Muslim). </a:t>
            </a:r>
            <a:endParaRPr sz="1400">
              <a:solidFill>
                <a:srgbClr val="4D5156"/>
              </a:solidFill>
              <a:latin typeface="Rambla"/>
              <a:ea typeface="Rambla"/>
              <a:cs typeface="Rambla"/>
              <a:sym typeface="Rambla"/>
            </a:endParaRPr>
          </a:p>
          <a:p>
            <a:pPr indent="0" lvl="0" marL="0" rtl="0" algn="l">
              <a:spcBef>
                <a:spcPts val="1600"/>
              </a:spcBef>
              <a:spcAft>
                <a:spcPts val="0"/>
              </a:spcAft>
              <a:buClr>
                <a:schemeClr val="dk1"/>
              </a:buClr>
              <a:buSzPts val="1100"/>
              <a:buFont typeface="Arial"/>
              <a:buNone/>
            </a:pPr>
            <a:r>
              <a:t/>
            </a:r>
            <a:endParaRPr>
              <a:latin typeface="Rambla"/>
              <a:ea typeface="Rambla"/>
              <a:cs typeface="Rambla"/>
              <a:sym typeface="Rambla"/>
            </a:endParaRPr>
          </a:p>
          <a:p>
            <a:pPr indent="0" lvl="0" marL="0" rtl="0" algn="ctr">
              <a:spcBef>
                <a:spcPts val="1600"/>
              </a:spcBef>
              <a:spcAft>
                <a:spcPts val="0"/>
              </a:spcAft>
              <a:buClr>
                <a:schemeClr val="dk1"/>
              </a:buClr>
              <a:buSzPts val="1100"/>
              <a:buFont typeface="Arial"/>
              <a:buNone/>
            </a:pPr>
            <a:r>
              <a:t/>
            </a:r>
            <a:endParaRPr>
              <a:latin typeface="Rambla"/>
              <a:ea typeface="Rambla"/>
              <a:cs typeface="Rambla"/>
              <a:sym typeface="Rambla"/>
            </a:endParaRPr>
          </a:p>
          <a:p>
            <a:pPr indent="0" lvl="0" marL="0" rtl="0" algn="ctr">
              <a:spcBef>
                <a:spcPts val="1600"/>
              </a:spcBef>
              <a:spcAft>
                <a:spcPts val="0"/>
              </a:spcAft>
              <a:buNone/>
            </a:pPr>
            <a:r>
              <a:t/>
            </a:r>
            <a:endParaRPr>
              <a:latin typeface="Rambla"/>
              <a:ea typeface="Rambla"/>
              <a:cs typeface="Rambla"/>
              <a:sym typeface="Rambla"/>
            </a:endParaRPr>
          </a:p>
          <a:p>
            <a:pPr indent="0" lvl="0" marL="0" rtl="0" algn="ctr">
              <a:spcBef>
                <a:spcPts val="1600"/>
              </a:spcBef>
              <a:spcAft>
                <a:spcPts val="1600"/>
              </a:spcAft>
              <a:buNone/>
            </a:pPr>
            <a:r>
              <a:t/>
            </a:r>
            <a:endParaRPr>
              <a:latin typeface="Rambla"/>
              <a:ea typeface="Rambla"/>
              <a:cs typeface="Rambla"/>
              <a:sym typeface="Rambla"/>
            </a:endParaRPr>
          </a:p>
        </p:txBody>
      </p:sp>
      <p:pic>
        <p:nvPicPr>
          <p:cNvPr id="109" name="Google Shape;109;p20"/>
          <p:cNvPicPr preferRelativeResize="0"/>
          <p:nvPr/>
        </p:nvPicPr>
        <p:blipFill>
          <a:blip r:embed="rId3">
            <a:alphaModFix/>
          </a:blip>
          <a:stretch>
            <a:fillRect/>
          </a:stretch>
        </p:blipFill>
        <p:spPr>
          <a:xfrm>
            <a:off x="6209025" y="1569050"/>
            <a:ext cx="2783776" cy="2340000"/>
          </a:xfrm>
          <a:prstGeom prst="rect">
            <a:avLst/>
          </a:prstGeom>
          <a:noFill/>
          <a:ln>
            <a:noFill/>
          </a:ln>
          <a:effectLst>
            <a:outerShdw blurRad="571500" rotWithShape="0" algn="bl" dir="5400000" dist="180975">
              <a:srgbClr val="000000">
                <a:alpha val="64999"/>
              </a:srgbClr>
            </a:outerShdw>
          </a:effectLst>
        </p:spPr>
      </p:pic>
      <p:sp>
        <p:nvSpPr>
          <p:cNvPr id="110" name="Google Shape;110;p20"/>
          <p:cNvSpPr txBox="1"/>
          <p:nvPr/>
        </p:nvSpPr>
        <p:spPr>
          <a:xfrm>
            <a:off x="6209100" y="3909050"/>
            <a:ext cx="2783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Rambla"/>
                <a:ea typeface="Rambla"/>
                <a:cs typeface="Rambla"/>
                <a:sym typeface="Rambla"/>
              </a:rPr>
              <a:t>Yezidi males waiting in front of an office in a camp</a:t>
            </a:r>
            <a:endParaRPr>
              <a:latin typeface="Rambla"/>
              <a:ea typeface="Rambla"/>
              <a:cs typeface="Rambla"/>
              <a:sym typeface="Rambl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1"/>
          <p:cNvSpPr txBox="1"/>
          <p:nvPr>
            <p:ph type="title"/>
          </p:nvPr>
        </p:nvSpPr>
        <p:spPr>
          <a:xfrm>
            <a:off x="311700" y="1040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980000"/>
                </a:solidFill>
                <a:latin typeface="Rambla"/>
                <a:ea typeface="Rambla"/>
                <a:cs typeface="Rambla"/>
                <a:sym typeface="Rambla"/>
              </a:rPr>
              <a:t>Reflective Thoughts on the Fieldwork </a:t>
            </a:r>
            <a:endParaRPr sz="2400">
              <a:solidFill>
                <a:srgbClr val="980000"/>
              </a:solidFill>
              <a:latin typeface="Rambla"/>
              <a:ea typeface="Rambla"/>
              <a:cs typeface="Rambla"/>
              <a:sym typeface="Rambla"/>
            </a:endParaRPr>
          </a:p>
        </p:txBody>
      </p:sp>
      <p:sp>
        <p:nvSpPr>
          <p:cNvPr id="116" name="Google Shape;116;p21"/>
          <p:cNvSpPr txBox="1"/>
          <p:nvPr>
            <p:ph idx="1" type="body"/>
          </p:nvPr>
        </p:nvSpPr>
        <p:spPr>
          <a:xfrm>
            <a:off x="3597975" y="676775"/>
            <a:ext cx="5546100" cy="434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400">
                <a:solidFill>
                  <a:srgbClr val="4D5156"/>
                </a:solidFill>
                <a:latin typeface="Rambla"/>
                <a:ea typeface="Rambla"/>
                <a:cs typeface="Rambla"/>
                <a:sym typeface="Rambla"/>
              </a:rPr>
              <a:t>Making </a:t>
            </a:r>
            <a:r>
              <a:rPr lang="en-GB" sz="1400">
                <a:solidFill>
                  <a:srgbClr val="4D5156"/>
                </a:solidFill>
                <a:latin typeface="Rambla"/>
                <a:ea typeface="Rambla"/>
                <a:cs typeface="Rambla"/>
                <a:sym typeface="Rambla"/>
              </a:rPr>
              <a:t>ethical decisions </a:t>
            </a:r>
            <a:r>
              <a:rPr lang="en-GB" sz="1400">
                <a:solidFill>
                  <a:srgbClr val="4D5156"/>
                </a:solidFill>
                <a:latin typeface="Rambla"/>
                <a:ea typeface="Rambla"/>
                <a:cs typeface="Rambla"/>
                <a:sym typeface="Rambla"/>
              </a:rPr>
              <a:t>on-the-spot: There was an expectation of tangible benefit among some respondents. Yet paying individuals after interviewing them leads to unintended and undesirable consequences. Instead making a donation to a local NGO  is a more sensible way to support the community. </a:t>
            </a:r>
            <a:endParaRPr sz="1400">
              <a:solidFill>
                <a:srgbClr val="4D5156"/>
              </a:solidFill>
              <a:latin typeface="Rambla"/>
              <a:ea typeface="Rambla"/>
              <a:cs typeface="Rambla"/>
              <a:sym typeface="Rambla"/>
            </a:endParaRPr>
          </a:p>
          <a:p>
            <a:pPr indent="0" lvl="0" marL="0" rtl="0" algn="l">
              <a:spcBef>
                <a:spcPts val="1600"/>
              </a:spcBef>
              <a:spcAft>
                <a:spcPts val="0"/>
              </a:spcAft>
              <a:buNone/>
            </a:pPr>
            <a:r>
              <a:rPr lang="en-GB" sz="1400">
                <a:solidFill>
                  <a:srgbClr val="4D5156"/>
                </a:solidFill>
                <a:latin typeface="Rambla"/>
                <a:ea typeface="Rambla"/>
                <a:cs typeface="Rambla"/>
                <a:sym typeface="Rambla"/>
              </a:rPr>
              <a:t>Superficialness of ‘no-harm’ principle: </a:t>
            </a:r>
            <a:r>
              <a:rPr lang="en-GB" sz="1400">
                <a:solidFill>
                  <a:srgbClr val="4D5156"/>
                </a:solidFill>
                <a:latin typeface="Rambla"/>
                <a:ea typeface="Rambla"/>
                <a:cs typeface="Rambla"/>
                <a:sym typeface="Rambla"/>
              </a:rPr>
              <a:t>The politics of victimhood generates incentives for the community to bring survivors to the forefront so that they can share their painful stories to receive international sympathy for the Yazidis. This dynamic may not only undermine the notion of individual informed consent, but also lead to retraumatization of survivors. Hence, it is essential to adopt a self-reflexive position that seeks constant </a:t>
            </a:r>
            <a:r>
              <a:rPr lang="en-GB" sz="1400">
                <a:solidFill>
                  <a:srgbClr val="4D5156"/>
                </a:solidFill>
                <a:latin typeface="Rambla"/>
                <a:ea typeface="Rambla"/>
                <a:cs typeface="Rambla"/>
                <a:sym typeface="Rambla"/>
              </a:rPr>
              <a:t>empathy</a:t>
            </a:r>
            <a:r>
              <a:rPr lang="en-GB" sz="1400">
                <a:solidFill>
                  <a:srgbClr val="4D5156"/>
                </a:solidFill>
                <a:latin typeface="Rambla"/>
                <a:ea typeface="Rambla"/>
                <a:cs typeface="Rambla"/>
                <a:sym typeface="Rambla"/>
              </a:rPr>
              <a:t> with the survivors. </a:t>
            </a:r>
            <a:endParaRPr>
              <a:solidFill>
                <a:srgbClr val="4D5156"/>
              </a:solidFill>
              <a:latin typeface="Rambla"/>
              <a:ea typeface="Rambla"/>
              <a:cs typeface="Rambla"/>
              <a:sym typeface="Rambla"/>
            </a:endParaRPr>
          </a:p>
          <a:p>
            <a:pPr indent="0" lvl="0" marL="0" rtl="0" algn="l">
              <a:spcBef>
                <a:spcPts val="1600"/>
              </a:spcBef>
              <a:spcAft>
                <a:spcPts val="1600"/>
              </a:spcAft>
              <a:buNone/>
            </a:pPr>
            <a:r>
              <a:rPr lang="en-GB" sz="1400">
                <a:solidFill>
                  <a:srgbClr val="4D5156"/>
                </a:solidFill>
                <a:latin typeface="Rambla"/>
                <a:ea typeface="Rambla"/>
                <a:cs typeface="Rambla"/>
                <a:sym typeface="Rambla"/>
              </a:rPr>
              <a:t>How to develop a more engaged and responsible role as researchers? - We strive to give representation to the voices of the community  so that “the world” knows and </a:t>
            </a:r>
            <a:r>
              <a:rPr lang="en-GB" sz="1400">
                <a:solidFill>
                  <a:srgbClr val="4D5156"/>
                </a:solidFill>
                <a:latin typeface="Rambla"/>
                <a:ea typeface="Rambla"/>
                <a:cs typeface="Rambla"/>
                <a:sym typeface="Rambla"/>
              </a:rPr>
              <a:t>learns </a:t>
            </a:r>
            <a:r>
              <a:rPr lang="en-GB" sz="1400">
                <a:solidFill>
                  <a:srgbClr val="4D5156"/>
                </a:solidFill>
                <a:latin typeface="Rambla"/>
                <a:ea typeface="Rambla"/>
                <a:cs typeface="Rambla"/>
                <a:sym typeface="Rambla"/>
              </a:rPr>
              <a:t>about their experiences.</a:t>
            </a:r>
            <a:endParaRPr sz="1400">
              <a:solidFill>
                <a:srgbClr val="4D5156"/>
              </a:solidFill>
              <a:latin typeface="Rambla"/>
              <a:ea typeface="Rambla"/>
              <a:cs typeface="Rambla"/>
              <a:sym typeface="Rambla"/>
            </a:endParaRPr>
          </a:p>
        </p:txBody>
      </p:sp>
      <p:pic>
        <p:nvPicPr>
          <p:cNvPr id="117" name="Google Shape;117;p21"/>
          <p:cNvPicPr preferRelativeResize="0"/>
          <p:nvPr/>
        </p:nvPicPr>
        <p:blipFill>
          <a:blip r:embed="rId3">
            <a:alphaModFix/>
          </a:blip>
          <a:stretch>
            <a:fillRect/>
          </a:stretch>
        </p:blipFill>
        <p:spPr>
          <a:xfrm>
            <a:off x="123650" y="778938"/>
            <a:ext cx="3189949" cy="3585627"/>
          </a:xfrm>
          <a:prstGeom prst="rect">
            <a:avLst/>
          </a:prstGeom>
          <a:noFill/>
          <a:ln>
            <a:noFill/>
          </a:ln>
          <a:effectLst>
            <a:outerShdw blurRad="900113" rotWithShape="0" algn="bl" dir="5400000" dist="238125">
              <a:srgbClr val="888888">
                <a:alpha val="90000"/>
              </a:srgbClr>
            </a:outerShdw>
          </a:effectLst>
        </p:spPr>
      </p:pic>
      <p:sp>
        <p:nvSpPr>
          <p:cNvPr id="118" name="Google Shape;118;p21"/>
          <p:cNvSpPr txBox="1"/>
          <p:nvPr/>
        </p:nvSpPr>
        <p:spPr>
          <a:xfrm>
            <a:off x="218625" y="446675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200">
                <a:solidFill>
                  <a:srgbClr val="666666"/>
                </a:solidFill>
                <a:latin typeface="Georgia"/>
                <a:ea typeface="Georgia"/>
                <a:cs typeface="Georgia"/>
                <a:sym typeface="Georgia"/>
              </a:rPr>
              <a:t>Yezidis of Kocho - </a:t>
            </a:r>
            <a:endParaRPr sz="1200">
              <a:solidFill>
                <a:srgbClr val="666666"/>
              </a:solidFill>
              <a:latin typeface="Georgia"/>
              <a:ea typeface="Georgia"/>
              <a:cs typeface="Georgia"/>
              <a:sym typeface="Georgia"/>
            </a:endParaRPr>
          </a:p>
          <a:p>
            <a:pPr indent="0" lvl="0" marL="0" rtl="0" algn="ctr">
              <a:spcBef>
                <a:spcPts val="0"/>
              </a:spcBef>
              <a:spcAft>
                <a:spcPts val="0"/>
              </a:spcAft>
              <a:buNone/>
            </a:pPr>
            <a:r>
              <a:rPr lang="en-GB" sz="1200">
                <a:solidFill>
                  <a:srgbClr val="666666"/>
                </a:solidFill>
                <a:latin typeface="Georgia"/>
                <a:ea typeface="Georgia"/>
                <a:cs typeface="Georgia"/>
                <a:sym typeface="Georgia"/>
              </a:rPr>
              <a:t>murdered on August 15, 2014</a:t>
            </a:r>
            <a:endParaRPr sz="1200">
              <a:solidFill>
                <a:srgbClr val="666666"/>
              </a:solidFill>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