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57" r:id="rId3"/>
    <p:sldId id="273" r:id="rId4"/>
    <p:sldId id="258" r:id="rId5"/>
    <p:sldId id="260" r:id="rId6"/>
    <p:sldId id="261" r:id="rId7"/>
    <p:sldId id="293" r:id="rId8"/>
    <p:sldId id="263" r:id="rId9"/>
    <p:sldId id="294" r:id="rId10"/>
    <p:sldId id="266" r:id="rId11"/>
    <p:sldId id="301" r:id="rId12"/>
    <p:sldId id="290" r:id="rId13"/>
    <p:sldId id="295" r:id="rId14"/>
    <p:sldId id="296" r:id="rId15"/>
    <p:sldId id="297" r:id="rId16"/>
    <p:sldId id="298" r:id="rId17"/>
    <p:sldId id="300" r:id="rId18"/>
    <p:sldId id="299"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98"/>
  </p:normalViewPr>
  <p:slideViewPr>
    <p:cSldViewPr snapToObjects="1">
      <p:cViewPr varScale="1">
        <p:scale>
          <a:sx n="93" d="100"/>
          <a:sy n="93" d="100"/>
        </p:scale>
        <p:origin x="216"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E65B-0729-F54B-9EFB-33C878468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D6D36-3AED-1E42-A7EB-4D6EE0E00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D767D9-C410-8A41-A401-B4BF9F830B80}"/>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5" name="Footer Placeholder 4">
            <a:extLst>
              <a:ext uri="{FF2B5EF4-FFF2-40B4-BE49-F238E27FC236}">
                <a16:creationId xmlns:a16="http://schemas.microsoft.com/office/drawing/2014/main" id="{7EE68050-B767-C040-AC4A-FB1759674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E300E-0EF1-8B4E-BF15-DB37988BA560}"/>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161598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67EA-B60D-5943-BFBF-F795B2609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8A009-062D-7A47-9FB8-D003A1CB32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FB3CF-0AE8-C542-BEF0-96D6CD1813E3}"/>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5" name="Footer Placeholder 4">
            <a:extLst>
              <a:ext uri="{FF2B5EF4-FFF2-40B4-BE49-F238E27FC236}">
                <a16:creationId xmlns:a16="http://schemas.microsoft.com/office/drawing/2014/main" id="{E83EB7D2-CC30-A146-87D9-CA2CF7E02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1F1D2-A897-CE4C-AC21-678C94238EB4}"/>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237808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F10B70-C671-CB40-847D-0852FAB87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67FB17-DA76-F044-B011-7C6958ABC5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26379-70C1-D040-A06F-50F31F1B730E}"/>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5" name="Footer Placeholder 4">
            <a:extLst>
              <a:ext uri="{FF2B5EF4-FFF2-40B4-BE49-F238E27FC236}">
                <a16:creationId xmlns:a16="http://schemas.microsoft.com/office/drawing/2014/main" id="{A91C16F3-20CD-1442-807E-401E9BBC6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9965A-D488-7746-804D-96CFF26C60A8}"/>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156354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16AE-6449-9240-814F-F8AC04986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ED323-33BF-2246-9E1A-0B95BAD8BB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E7434-6DB3-EE40-BA7F-467CF50F700F}"/>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5" name="Footer Placeholder 4">
            <a:extLst>
              <a:ext uri="{FF2B5EF4-FFF2-40B4-BE49-F238E27FC236}">
                <a16:creationId xmlns:a16="http://schemas.microsoft.com/office/drawing/2014/main" id="{178163E9-B72C-0144-85DA-CBB439A20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DE994-CDE3-0A46-93BC-F0E1237A3877}"/>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418937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B41B-CDA4-1C4F-B8E4-8245542A1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6A3B6-42C5-F149-90A9-D8D3436FE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966EBA-653C-AA40-BC12-A623B579838C}"/>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5" name="Footer Placeholder 4">
            <a:extLst>
              <a:ext uri="{FF2B5EF4-FFF2-40B4-BE49-F238E27FC236}">
                <a16:creationId xmlns:a16="http://schemas.microsoft.com/office/drawing/2014/main" id="{EF8B8E54-1D5E-CD4B-9616-50391A0B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16124-9E05-BC45-B38E-E9624FC0C61B}"/>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184604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2E82-DFA5-594A-B537-A96699581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398C94-3CD6-664F-9293-31E404F909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2CB004-17B2-2D4F-89BE-31EC5FA36D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B9D700-BBF7-2B46-B026-B4211E759CDF}"/>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6" name="Footer Placeholder 5">
            <a:extLst>
              <a:ext uri="{FF2B5EF4-FFF2-40B4-BE49-F238E27FC236}">
                <a16:creationId xmlns:a16="http://schemas.microsoft.com/office/drawing/2014/main" id="{7F969B63-F27B-8D4B-B5A1-24F0614CE6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A7B5B-1F10-504C-B4E6-906743714058}"/>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295718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757C-3209-2147-8FBC-3D2755CEE0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32E199-EE0C-2148-9279-C93FB1B6F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19F55A-C8B7-9B4D-B98F-1048642447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7BC9C2-E47B-1B4D-93F8-2599B2341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86213E-1264-A74A-AE9D-B85E1FDE6F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EE67A-F5E2-8843-BAA7-7CB8257D5D06}"/>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8" name="Footer Placeholder 7">
            <a:extLst>
              <a:ext uri="{FF2B5EF4-FFF2-40B4-BE49-F238E27FC236}">
                <a16:creationId xmlns:a16="http://schemas.microsoft.com/office/drawing/2014/main" id="{3CFC5007-F7D9-A340-9FC0-E5F09D882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134D48-B38B-FA40-B553-07BEBFBD9DAE}"/>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75334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C4D7-E0D7-DF4E-AFF0-5A55A4C001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828F72-E147-004F-B7FC-AC147A3D4FE9}"/>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4" name="Footer Placeholder 3">
            <a:extLst>
              <a:ext uri="{FF2B5EF4-FFF2-40B4-BE49-F238E27FC236}">
                <a16:creationId xmlns:a16="http://schemas.microsoft.com/office/drawing/2014/main" id="{9EFED99B-63DB-8B42-B5B9-168F998D3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941AB2-842C-0E49-A1F5-6D125867670B}"/>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11915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833F6-1B8B-7E47-9664-B6BF7B887C75}"/>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3" name="Footer Placeholder 2">
            <a:extLst>
              <a:ext uri="{FF2B5EF4-FFF2-40B4-BE49-F238E27FC236}">
                <a16:creationId xmlns:a16="http://schemas.microsoft.com/office/drawing/2014/main" id="{89CF43B6-CF53-C749-9541-A98EEB1B5E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6E8703-A152-F241-8809-46518554E969}"/>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90832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03A1-98D3-1F4F-9007-C99A1D47B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EBA43-71FA-DB47-8E2C-89A53DFDD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28A9C9-A657-3040-ACC6-AE1916DC7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C92C68-4CF9-624B-8CFA-744A94CC897A}"/>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6" name="Footer Placeholder 5">
            <a:extLst>
              <a:ext uri="{FF2B5EF4-FFF2-40B4-BE49-F238E27FC236}">
                <a16:creationId xmlns:a16="http://schemas.microsoft.com/office/drawing/2014/main" id="{B3D6D95C-8F5D-4E48-A5A7-A1B145FF6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366FB-96CC-0741-A549-CB9EBF56D4B7}"/>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65605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1F4B-A9E7-1F42-8DC1-005B282A4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4B05E8-B25A-4C4E-976C-DEE9BD3D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583D23-39A6-3B48-8C39-030AB240B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A7DD03-EEF4-8746-A7E7-6062BE12AC09}"/>
              </a:ext>
            </a:extLst>
          </p:cNvPr>
          <p:cNvSpPr>
            <a:spLocks noGrp="1"/>
          </p:cNvSpPr>
          <p:nvPr>
            <p:ph type="dt" sz="half" idx="10"/>
          </p:nvPr>
        </p:nvSpPr>
        <p:spPr/>
        <p:txBody>
          <a:bodyPr/>
          <a:lstStyle/>
          <a:p>
            <a:fld id="{D4B3CDFE-CCF7-1F42-9C3A-701E20D14B8F}" type="datetimeFigureOut">
              <a:rPr lang="en-US" smtClean="0"/>
              <a:t>5/25/21</a:t>
            </a:fld>
            <a:endParaRPr lang="en-US"/>
          </a:p>
        </p:txBody>
      </p:sp>
      <p:sp>
        <p:nvSpPr>
          <p:cNvPr id="6" name="Footer Placeholder 5">
            <a:extLst>
              <a:ext uri="{FF2B5EF4-FFF2-40B4-BE49-F238E27FC236}">
                <a16:creationId xmlns:a16="http://schemas.microsoft.com/office/drawing/2014/main" id="{0FDCB500-71C8-E74E-A09B-062D8FC7D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F29C8-DB7D-C641-AE68-2DC50D6940AF}"/>
              </a:ext>
            </a:extLst>
          </p:cNvPr>
          <p:cNvSpPr>
            <a:spLocks noGrp="1"/>
          </p:cNvSpPr>
          <p:nvPr>
            <p:ph type="sldNum" sz="quarter" idx="12"/>
          </p:nvPr>
        </p:nvSpPr>
        <p:spPr/>
        <p:txBody>
          <a:bodyPr/>
          <a:lstStyle/>
          <a:p>
            <a:fld id="{E0405929-C407-EE4B-AA82-A1EEC1E8FEA1}" type="slidenum">
              <a:rPr lang="en-US" smtClean="0"/>
              <a:t>‹#›</a:t>
            </a:fld>
            <a:endParaRPr lang="en-US"/>
          </a:p>
        </p:txBody>
      </p:sp>
    </p:spTree>
    <p:extLst>
      <p:ext uri="{BB962C8B-B14F-4D97-AF65-F5344CB8AC3E}">
        <p14:creationId xmlns:p14="http://schemas.microsoft.com/office/powerpoint/2010/main" val="98064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673B-0EBC-C44F-922D-CE16B43B4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80B421-4034-9E43-9A48-A6225FC9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274BA-A316-DA45-B737-59F20C3C7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3CDFE-CCF7-1F42-9C3A-701E20D14B8F}" type="datetimeFigureOut">
              <a:rPr lang="en-US" smtClean="0"/>
              <a:t>5/25/21</a:t>
            </a:fld>
            <a:endParaRPr lang="en-US"/>
          </a:p>
        </p:txBody>
      </p:sp>
      <p:sp>
        <p:nvSpPr>
          <p:cNvPr id="5" name="Footer Placeholder 4">
            <a:extLst>
              <a:ext uri="{FF2B5EF4-FFF2-40B4-BE49-F238E27FC236}">
                <a16:creationId xmlns:a16="http://schemas.microsoft.com/office/drawing/2014/main" id="{BE00B768-0462-5D40-B9D5-82C79FA92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D43C12-A1BA-BB4F-9DF4-A3E6F366A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05929-C407-EE4B-AA82-A1EEC1E8FEA1}" type="slidenum">
              <a:rPr lang="en-US" smtClean="0"/>
              <a:t>‹#›</a:t>
            </a:fld>
            <a:endParaRPr lang="en-US"/>
          </a:p>
        </p:txBody>
      </p:sp>
    </p:spTree>
    <p:extLst>
      <p:ext uri="{BB962C8B-B14F-4D97-AF65-F5344CB8AC3E}">
        <p14:creationId xmlns:p14="http://schemas.microsoft.com/office/powerpoint/2010/main" val="160011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en.honig@bc.ed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aesmith2@iastate.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angarimaathai.org/" TargetMode="External"/><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65F135-D54F-904F-AE4F-A2EC5372A7AC}"/>
              </a:ext>
            </a:extLst>
          </p:cNvPr>
          <p:cNvPicPr>
            <a:picLocks noGrp="1" noChangeAspect="1"/>
          </p:cNvPicPr>
          <p:nvPr>
            <p:ph idx="1"/>
          </p:nvPr>
        </p:nvPicPr>
        <p:blipFill>
          <a:blip r:embed="rId2"/>
          <a:stretch>
            <a:fillRect/>
          </a:stretch>
        </p:blipFill>
        <p:spPr>
          <a:xfrm>
            <a:off x="4638444" y="299209"/>
            <a:ext cx="3074727" cy="2098623"/>
          </a:xfrm>
          <a:prstGeom prst="rect">
            <a:avLst/>
          </a:prstGeom>
        </p:spPr>
      </p:pic>
      <p:sp>
        <p:nvSpPr>
          <p:cNvPr id="5" name="Rectangle 4">
            <a:extLst>
              <a:ext uri="{FF2B5EF4-FFF2-40B4-BE49-F238E27FC236}">
                <a16:creationId xmlns:a16="http://schemas.microsoft.com/office/drawing/2014/main" id="{DA95212B-F454-6247-93FF-2E7B56555CB9}"/>
              </a:ext>
            </a:extLst>
          </p:cNvPr>
          <p:cNvSpPr/>
          <p:nvPr/>
        </p:nvSpPr>
        <p:spPr>
          <a:xfrm>
            <a:off x="1195821" y="5761914"/>
            <a:ext cx="10396330" cy="738664"/>
          </a:xfrm>
          <a:prstGeom prst="rect">
            <a:avLst/>
          </a:prstGeom>
        </p:spPr>
        <p:txBody>
          <a:bodyPr wrap="square">
            <a:spAutoFit/>
          </a:bodyPr>
          <a:lstStyle/>
          <a:p>
            <a:pPr algn="ctr"/>
            <a:r>
              <a:rPr lang="en-US" sz="1400" i="1" dirty="0"/>
              <a:t>This research was supported by the Project Launch Grant from the </a:t>
            </a:r>
            <a:r>
              <a:rPr lang="en-US" sz="1400" b="1" i="1" dirty="0"/>
              <a:t>Global Religion Research Initiative </a:t>
            </a:r>
            <a:r>
              <a:rPr lang="en-US" sz="1400" i="1" dirty="0"/>
              <a:t>of the University of Notre Dame</a:t>
            </a:r>
          </a:p>
          <a:p>
            <a:pPr algn="ctr"/>
            <a:r>
              <a:rPr lang="en-US" sz="1400" i="1" dirty="0"/>
              <a:t>Project titled: “</a:t>
            </a:r>
            <a:r>
              <a:rPr lang="en-US" sz="1400" dirty="0">
                <a:latin typeface="Avenir Roman" panose="02000503020000020003" pitchFamily="2" charset="0"/>
                <a:ea typeface="Times New Roman" panose="02020603050405020304" pitchFamily="18" charset="0"/>
                <a:cs typeface="Times New Roman" panose="02020603050405020304" pitchFamily="18" charset="0"/>
              </a:rPr>
              <a:t>Keepers of the Garden: Abrahamic Religions and Support for Environmental Protection in Brazil and Kenya,” Amy Erica Smith and Lauren Honig</a:t>
            </a:r>
          </a:p>
        </p:txBody>
      </p:sp>
      <p:sp>
        <p:nvSpPr>
          <p:cNvPr id="7" name="TextBox 6">
            <a:extLst>
              <a:ext uri="{FF2B5EF4-FFF2-40B4-BE49-F238E27FC236}">
                <a16:creationId xmlns:a16="http://schemas.microsoft.com/office/drawing/2014/main" id="{65E2BF8E-FBA2-4348-A0FA-6A7A8CCB09EE}"/>
              </a:ext>
            </a:extLst>
          </p:cNvPr>
          <p:cNvSpPr txBox="1"/>
          <p:nvPr/>
        </p:nvSpPr>
        <p:spPr>
          <a:xfrm>
            <a:off x="636104" y="2436797"/>
            <a:ext cx="10956048" cy="1354217"/>
          </a:xfrm>
          <a:prstGeom prst="rect">
            <a:avLst/>
          </a:prstGeom>
          <a:noFill/>
        </p:spPr>
        <p:txBody>
          <a:bodyPr wrap="square" rtlCol="0">
            <a:spAutoFit/>
          </a:bodyPr>
          <a:lstStyle/>
          <a:p>
            <a:pPr algn="ctr"/>
            <a:r>
              <a:rPr lang="en-US" sz="3200" i="1" dirty="0"/>
              <a:t>What Stymies Action on Climate Change? </a:t>
            </a:r>
          </a:p>
          <a:p>
            <a:pPr algn="ctr"/>
            <a:r>
              <a:rPr lang="en-US" sz="3200" i="1" dirty="0"/>
              <a:t>Religious Institutions, Marginalization, and Efficacy in Kenya</a:t>
            </a:r>
          </a:p>
          <a:p>
            <a:pPr algn="ctr"/>
            <a:r>
              <a:rPr lang="en-US" i="1" dirty="0"/>
              <a:t>published in </a:t>
            </a:r>
            <a:r>
              <a:rPr lang="en-US" i="1" u="sng" dirty="0"/>
              <a:t>Perspectives on Politics</a:t>
            </a:r>
            <a:r>
              <a:rPr lang="en-US" i="1" dirty="0"/>
              <a:t> (2021)</a:t>
            </a:r>
            <a:endParaRPr lang="en-US" dirty="0"/>
          </a:p>
        </p:txBody>
      </p:sp>
      <p:sp>
        <p:nvSpPr>
          <p:cNvPr id="8" name="TextBox 7">
            <a:extLst>
              <a:ext uri="{FF2B5EF4-FFF2-40B4-BE49-F238E27FC236}">
                <a16:creationId xmlns:a16="http://schemas.microsoft.com/office/drawing/2014/main" id="{0E70156A-72FD-9047-BDDF-129B18B5E5CE}"/>
              </a:ext>
            </a:extLst>
          </p:cNvPr>
          <p:cNvSpPr txBox="1"/>
          <p:nvPr/>
        </p:nvSpPr>
        <p:spPr>
          <a:xfrm>
            <a:off x="1685005" y="3925893"/>
            <a:ext cx="9417963" cy="1292662"/>
          </a:xfrm>
          <a:prstGeom prst="rect">
            <a:avLst/>
          </a:prstGeom>
          <a:noFill/>
        </p:spPr>
        <p:txBody>
          <a:bodyPr wrap="none" rtlCol="0">
            <a:spAutoFit/>
          </a:bodyPr>
          <a:lstStyle/>
          <a:p>
            <a:pPr algn="ctr"/>
            <a:r>
              <a:rPr lang="en-US" i="1" dirty="0"/>
              <a:t>by </a:t>
            </a:r>
          </a:p>
          <a:p>
            <a:r>
              <a:rPr lang="en-US" sz="2000" i="1" dirty="0"/>
              <a:t>Lauren Honig  		Amy Erica Smith			 Jaimie </a:t>
            </a:r>
            <a:r>
              <a:rPr lang="en-US" sz="2000" i="1" dirty="0" err="1"/>
              <a:t>Bleck</a:t>
            </a:r>
            <a:endParaRPr lang="en-US" sz="2000" i="1" dirty="0"/>
          </a:p>
          <a:p>
            <a:r>
              <a:rPr lang="en-US" sz="2000" i="1" dirty="0"/>
              <a:t>Boston College 		Iowa State University		University of Notre Dame</a:t>
            </a:r>
          </a:p>
          <a:p>
            <a:r>
              <a:rPr lang="en-US" sz="2000" i="1" dirty="0">
                <a:hlinkClick r:id="rId3"/>
              </a:rPr>
              <a:t>Lauren.honig@bc.edu</a:t>
            </a:r>
            <a:r>
              <a:rPr lang="en-US" sz="2000" i="1" dirty="0"/>
              <a:t>	</a:t>
            </a:r>
            <a:r>
              <a:rPr lang="en-US" sz="2000" i="1" dirty="0">
                <a:hlinkClick r:id="rId4"/>
              </a:rPr>
              <a:t>aesmith2@iastate.edu</a:t>
            </a:r>
            <a:r>
              <a:rPr lang="en-US" sz="2000" i="1" dirty="0"/>
              <a:t>		jbleck@nd.edu		</a:t>
            </a:r>
            <a:endParaRPr lang="en-US" sz="2000" dirty="0"/>
          </a:p>
        </p:txBody>
      </p:sp>
    </p:spTree>
    <p:extLst>
      <p:ext uri="{BB962C8B-B14F-4D97-AF65-F5344CB8AC3E}">
        <p14:creationId xmlns:p14="http://schemas.microsoft.com/office/powerpoint/2010/main" val="214145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AFF3-0F77-654E-979F-A3D349E82882}"/>
              </a:ext>
            </a:extLst>
          </p:cNvPr>
          <p:cNvSpPr>
            <a:spLocks noGrp="1"/>
          </p:cNvSpPr>
          <p:nvPr>
            <p:ph type="title"/>
          </p:nvPr>
        </p:nvSpPr>
        <p:spPr/>
        <p:txBody>
          <a:bodyPr>
            <a:normAutofit fontScale="90000"/>
          </a:bodyPr>
          <a:lstStyle/>
          <a:p>
            <a:pPr algn="ctr"/>
            <a:r>
              <a:rPr lang="en-US" b="1" dirty="0">
                <a:latin typeface="Avenir Roman" panose="02000503020000020003" pitchFamily="2" charset="0"/>
              </a:rPr>
              <a:t>Beliefs about the ability to combat climate change differ across religious groups</a:t>
            </a:r>
            <a:endParaRPr lang="en-US" dirty="0"/>
          </a:p>
        </p:txBody>
      </p:sp>
      <p:sp>
        <p:nvSpPr>
          <p:cNvPr id="3" name="Content Placeholder 2">
            <a:extLst>
              <a:ext uri="{FF2B5EF4-FFF2-40B4-BE49-F238E27FC236}">
                <a16:creationId xmlns:a16="http://schemas.microsoft.com/office/drawing/2014/main" id="{4AE9881D-3607-6D4C-B2A3-40284B585F21}"/>
              </a:ext>
            </a:extLst>
          </p:cNvPr>
          <p:cNvSpPr>
            <a:spLocks noGrp="1"/>
          </p:cNvSpPr>
          <p:nvPr>
            <p:ph idx="1"/>
          </p:nvPr>
        </p:nvSpPr>
        <p:spPr>
          <a:xfrm>
            <a:off x="219797" y="2161304"/>
            <a:ext cx="5192405" cy="3886199"/>
          </a:xfrm>
        </p:spPr>
        <p:txBody>
          <a:bodyPr/>
          <a:lstStyle/>
          <a:p>
            <a:pPr marL="0" indent="0">
              <a:buNone/>
            </a:pPr>
            <a:r>
              <a:rPr lang="en-US" b="1" dirty="0">
                <a:solidFill>
                  <a:srgbClr val="00B050"/>
                </a:solidFill>
              </a:rPr>
              <a:t>Environmental Efficacy</a:t>
            </a:r>
            <a:r>
              <a:rPr lang="en-US" dirty="0"/>
              <a:t>=</a:t>
            </a:r>
          </a:p>
          <a:p>
            <a:pPr marL="0" indent="0">
              <a:buNone/>
            </a:pPr>
            <a:r>
              <a:rPr lang="en-US" i="1" dirty="0"/>
              <a:t>beliefs about the ability to combat climate change</a:t>
            </a:r>
          </a:p>
          <a:p>
            <a:pPr marL="0" indent="0">
              <a:buNone/>
            </a:pPr>
            <a:endParaRPr lang="en-US" i="1" dirty="0"/>
          </a:p>
          <a:p>
            <a:pPr marL="0" indent="0">
              <a:buNone/>
            </a:pPr>
            <a:r>
              <a:rPr lang="en-US" b="1" dirty="0"/>
              <a:t>Muslims express much lower belief in their ability to address climate change than other religious groups in Kenya</a:t>
            </a:r>
          </a:p>
          <a:p>
            <a:pPr marL="0" indent="0">
              <a:buNone/>
            </a:pPr>
            <a:endParaRPr lang="en-US" i="1" dirty="0"/>
          </a:p>
        </p:txBody>
      </p:sp>
      <p:sp>
        <p:nvSpPr>
          <p:cNvPr id="4" name="Rectangle 2">
            <a:extLst>
              <a:ext uri="{FF2B5EF4-FFF2-40B4-BE49-F238E27FC236}">
                <a16:creationId xmlns:a16="http://schemas.microsoft.com/office/drawing/2014/main" id="{831E5964-BDE5-8B4F-A5E9-20D73F0108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a:extLst>
              <a:ext uri="{FF2B5EF4-FFF2-40B4-BE49-F238E27FC236}">
                <a16:creationId xmlns:a16="http://schemas.microsoft.com/office/drawing/2014/main" id="{3C47A2D5-A81E-194A-B0EF-7AC930FBC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002" y="1971510"/>
            <a:ext cx="6432042" cy="46828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0962F1B-C24E-544D-9D4A-9094C73FC1BD}"/>
              </a:ext>
            </a:extLst>
          </p:cNvPr>
          <p:cNvSpPr/>
          <p:nvPr/>
        </p:nvSpPr>
        <p:spPr>
          <a:xfrm>
            <a:off x="88061" y="5938048"/>
            <a:ext cx="5544941" cy="716991"/>
          </a:xfrm>
          <a:prstGeom prst="rect">
            <a:avLst/>
          </a:prstGeom>
        </p:spPr>
        <p:txBody>
          <a:bodyPr wrap="square">
            <a:spAutoFit/>
          </a:bodyPr>
          <a:lstStyle/>
          <a:p>
            <a:pPr>
              <a:lnSpc>
                <a:spcPct val="115000"/>
              </a:lnSpc>
            </a:pPr>
            <a:r>
              <a:rPr lang="en-US" sz="1200" dirty="0">
                <a:latin typeface="Avenir Roman" panose="02000503020000020003" pitchFamily="2" charset="0"/>
                <a:ea typeface="Arial" panose="020B0604020202020204" pitchFamily="34" charset="0"/>
              </a:rPr>
              <a:t>Environmental Efficacy, by Religious Affiliation</a:t>
            </a:r>
          </a:p>
          <a:p>
            <a:pPr>
              <a:lnSpc>
                <a:spcPct val="115000"/>
              </a:lnSpc>
            </a:pPr>
            <a:r>
              <a:rPr lang="en-US" sz="1200" i="1" dirty="0">
                <a:latin typeface="Avenir Roman" panose="02000503020000020003" pitchFamily="2" charset="0"/>
                <a:ea typeface="Arial" panose="020B0604020202020204" pitchFamily="34" charset="0"/>
              </a:rPr>
              <a:t>Notes: Estimates from Model 1 of the research article. 90% confidence intervals shown. </a:t>
            </a:r>
            <a:r>
              <a:rPr lang="en-US" sz="1200" dirty="0">
                <a:latin typeface="Avenir Roman" panose="02000503020000020003" pitchFamily="2" charset="0"/>
                <a:ea typeface="Arial" panose="020B0604020202020204" pitchFamily="34" charset="0"/>
              </a:rPr>
              <a:t> </a:t>
            </a:r>
          </a:p>
          <a:p>
            <a:pPr>
              <a:lnSpc>
                <a:spcPct val="115000"/>
              </a:lnSpc>
            </a:pPr>
            <a:r>
              <a:rPr lang="en-US" sz="1200" i="1" dirty="0">
                <a:latin typeface="Avenir Roman" panose="02000503020000020003" pitchFamily="2" charset="0"/>
                <a:ea typeface="Arial" panose="020B0604020202020204" pitchFamily="34" charset="0"/>
              </a:rPr>
              <a:t>Source:  Afrobarometer Round 7 (2016).</a:t>
            </a:r>
            <a:endParaRPr lang="en-US" sz="1200" dirty="0">
              <a:latin typeface="Avenir Roman" panose="02000503020000020003" pitchFamily="2" charset="0"/>
              <a:ea typeface="Arial" panose="020B0604020202020204" pitchFamily="34" charset="0"/>
            </a:endParaRPr>
          </a:p>
        </p:txBody>
      </p:sp>
    </p:spTree>
    <p:extLst>
      <p:ext uri="{BB962C8B-B14F-4D97-AF65-F5344CB8AC3E}">
        <p14:creationId xmlns:p14="http://schemas.microsoft.com/office/powerpoint/2010/main" val="376770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AFF3-0F77-654E-979F-A3D349E82882}"/>
              </a:ext>
            </a:extLst>
          </p:cNvPr>
          <p:cNvSpPr>
            <a:spLocks noGrp="1"/>
          </p:cNvSpPr>
          <p:nvPr>
            <p:ph type="title"/>
          </p:nvPr>
        </p:nvSpPr>
        <p:spPr/>
        <p:txBody>
          <a:bodyPr>
            <a:normAutofit fontScale="90000"/>
          </a:bodyPr>
          <a:lstStyle/>
          <a:p>
            <a:pPr algn="ctr"/>
            <a:r>
              <a:rPr lang="en-US" b="1" dirty="0">
                <a:latin typeface="Avenir Roman" panose="02000503020000020003" pitchFamily="2" charset="0"/>
              </a:rPr>
              <a:t>Beliefs about the ability to combat climate change differ across religious groups</a:t>
            </a:r>
            <a:endParaRPr lang="en-US" dirty="0"/>
          </a:p>
        </p:txBody>
      </p:sp>
      <p:sp>
        <p:nvSpPr>
          <p:cNvPr id="4" name="Rectangle 2">
            <a:extLst>
              <a:ext uri="{FF2B5EF4-FFF2-40B4-BE49-F238E27FC236}">
                <a16:creationId xmlns:a16="http://schemas.microsoft.com/office/drawing/2014/main" id="{831E5964-BDE5-8B4F-A5E9-20D73F0108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6">
            <a:extLst>
              <a:ext uri="{FF2B5EF4-FFF2-40B4-BE49-F238E27FC236}">
                <a16:creationId xmlns:a16="http://schemas.microsoft.com/office/drawing/2014/main" id="{D7A4B867-CC47-D84E-819B-FC70AFDCD0D4}"/>
              </a:ext>
            </a:extLst>
          </p:cNvPr>
          <p:cNvSpPr>
            <a:spLocks noGrp="1"/>
          </p:cNvSpPr>
          <p:nvPr>
            <p:ph idx="1"/>
          </p:nvPr>
        </p:nvSpPr>
        <p:spPr/>
        <p:txBody>
          <a:bodyPr/>
          <a:lstStyle/>
          <a:p>
            <a:r>
              <a:rPr lang="en-US" dirty="0"/>
              <a:t>In multivariate statistical analyses, non-religious and Christian respondents have identical levels of environmental efficacy: nearly half said that ordinary Kenyans could do a lot to impact climate change, and about a third thought they could do nothing. </a:t>
            </a:r>
          </a:p>
          <a:p>
            <a:endParaRPr lang="en-US" dirty="0"/>
          </a:p>
          <a:p>
            <a:r>
              <a:rPr lang="en-US" dirty="0"/>
              <a:t>Muslims, however, are twice as likely as other groups to say that they could do “nothing” about climate change, and half as likely to say that they could do “a lot,” even after controlling for a wide range of demographic factors including ethnicity, region, urban/rural, wealth, and education. </a:t>
            </a:r>
          </a:p>
          <a:p>
            <a:endParaRPr lang="en-US" dirty="0"/>
          </a:p>
        </p:txBody>
      </p:sp>
    </p:spTree>
    <p:extLst>
      <p:ext uri="{BB962C8B-B14F-4D97-AF65-F5344CB8AC3E}">
        <p14:creationId xmlns:p14="http://schemas.microsoft.com/office/powerpoint/2010/main" val="338957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7689-D606-4146-AD4D-092471DD35D4}"/>
              </a:ext>
            </a:extLst>
          </p:cNvPr>
          <p:cNvSpPr>
            <a:spLocks noGrp="1"/>
          </p:cNvSpPr>
          <p:nvPr>
            <p:ph type="title"/>
          </p:nvPr>
        </p:nvSpPr>
        <p:spPr/>
        <p:txBody>
          <a:bodyPr/>
          <a:lstStyle/>
          <a:p>
            <a:pPr algn="ctr"/>
            <a:r>
              <a:rPr lang="en-US" b="1" dirty="0">
                <a:latin typeface="Avenir Roman" panose="02000503020000020003" pitchFamily="2" charset="0"/>
              </a:rPr>
              <a:t>Why do Muslims Have Lower </a:t>
            </a:r>
            <a:r>
              <a:rPr lang="en-US" b="1" dirty="0">
                <a:solidFill>
                  <a:srgbClr val="00B050"/>
                </a:solidFill>
                <a:latin typeface="Avenir Roman" panose="02000503020000020003" pitchFamily="2" charset="0"/>
              </a:rPr>
              <a:t>Environmental Efficacy</a:t>
            </a:r>
            <a:r>
              <a:rPr lang="en-US" b="1" dirty="0">
                <a:latin typeface="Avenir Roman" panose="02000503020000020003" pitchFamily="2" charset="0"/>
              </a:rPr>
              <a:t>?</a:t>
            </a:r>
          </a:p>
        </p:txBody>
      </p:sp>
      <p:sp>
        <p:nvSpPr>
          <p:cNvPr id="3" name="Content Placeholder 2">
            <a:extLst>
              <a:ext uri="{FF2B5EF4-FFF2-40B4-BE49-F238E27FC236}">
                <a16:creationId xmlns:a16="http://schemas.microsoft.com/office/drawing/2014/main" id="{B8F44EDA-8AD3-2E4A-B344-72BA3EFAD46E}"/>
              </a:ext>
            </a:extLst>
          </p:cNvPr>
          <p:cNvSpPr>
            <a:spLocks noGrp="1"/>
          </p:cNvSpPr>
          <p:nvPr>
            <p:ph idx="1"/>
          </p:nvPr>
        </p:nvSpPr>
        <p:spPr>
          <a:xfrm>
            <a:off x="838200" y="2514600"/>
            <a:ext cx="10515600" cy="3662363"/>
          </a:xfrm>
        </p:spPr>
        <p:txBody>
          <a:bodyPr/>
          <a:lstStyle/>
          <a:p>
            <a:pPr marL="0" indent="0">
              <a:buNone/>
            </a:pPr>
            <a:r>
              <a:rPr lang="en-US" dirty="0">
                <a:latin typeface="Avenir Roman" panose="02000503020000020003" pitchFamily="2" charset="0"/>
              </a:rPr>
              <a:t>Is it due to….</a:t>
            </a:r>
          </a:p>
          <a:p>
            <a:endParaRPr lang="en-US" dirty="0">
              <a:latin typeface="Avenir Roman" panose="02000503020000020003" pitchFamily="2" charset="0"/>
            </a:endParaRPr>
          </a:p>
          <a:p>
            <a:r>
              <a:rPr lang="en-US" dirty="0">
                <a:latin typeface="Avenir Roman" panose="02000503020000020003" pitchFamily="2" charset="0"/>
              </a:rPr>
              <a:t>Difference in issue salience? </a:t>
            </a:r>
            <a:r>
              <a:rPr lang="en-US" b="1" dirty="0">
                <a:solidFill>
                  <a:srgbClr val="FF0000"/>
                </a:solidFill>
                <a:latin typeface="Avenir Roman" panose="02000503020000020003" pitchFamily="2" charset="0"/>
              </a:rPr>
              <a:t>No</a:t>
            </a:r>
            <a:r>
              <a:rPr lang="en-US" b="1" dirty="0">
                <a:latin typeface="Avenir Roman" panose="02000503020000020003" pitchFamily="2" charset="0"/>
              </a:rPr>
              <a:t>.</a:t>
            </a:r>
          </a:p>
          <a:p>
            <a:r>
              <a:rPr lang="en-US" dirty="0">
                <a:latin typeface="Avenir Roman" panose="02000503020000020003" pitchFamily="2" charset="0"/>
              </a:rPr>
              <a:t>Difference in beliefs? </a:t>
            </a:r>
            <a:r>
              <a:rPr lang="en-US" b="1" dirty="0">
                <a:solidFill>
                  <a:srgbClr val="FF0000"/>
                </a:solidFill>
                <a:latin typeface="Avenir Roman" panose="02000503020000020003" pitchFamily="2" charset="0"/>
              </a:rPr>
              <a:t>No</a:t>
            </a:r>
            <a:r>
              <a:rPr lang="en-US" dirty="0">
                <a:latin typeface="Avenir Roman" panose="02000503020000020003" pitchFamily="2" charset="0"/>
              </a:rPr>
              <a:t>.</a:t>
            </a:r>
          </a:p>
          <a:p>
            <a:r>
              <a:rPr lang="en-US" dirty="0">
                <a:latin typeface="Avenir Roman" panose="02000503020000020003" pitchFamily="2" charset="0"/>
              </a:rPr>
              <a:t>Difference in ethnicity?</a:t>
            </a:r>
            <a:r>
              <a:rPr lang="en-US" b="1" dirty="0">
                <a:solidFill>
                  <a:srgbClr val="FF0000"/>
                </a:solidFill>
                <a:latin typeface="Avenir Roman" panose="02000503020000020003" pitchFamily="2" charset="0"/>
              </a:rPr>
              <a:t> No</a:t>
            </a:r>
            <a:r>
              <a:rPr lang="en-US" dirty="0">
                <a:latin typeface="Avenir Roman" panose="02000503020000020003" pitchFamily="2" charset="0"/>
              </a:rPr>
              <a:t>.</a:t>
            </a:r>
          </a:p>
          <a:p>
            <a:r>
              <a:rPr lang="en-US" dirty="0">
                <a:latin typeface="Avenir Roman" panose="02000503020000020003" pitchFamily="2" charset="0"/>
              </a:rPr>
              <a:t>Difference in relationship with the state? </a:t>
            </a:r>
            <a:r>
              <a:rPr lang="en-US" b="1" dirty="0">
                <a:solidFill>
                  <a:srgbClr val="00B050"/>
                </a:solidFill>
                <a:latin typeface="Avenir Roman" panose="02000503020000020003" pitchFamily="2" charset="0"/>
              </a:rPr>
              <a:t>Yes</a:t>
            </a:r>
            <a:r>
              <a:rPr lang="en-US" dirty="0">
                <a:latin typeface="Avenir Roman" panose="02000503020000020003" pitchFamily="2" charset="0"/>
              </a:rPr>
              <a:t>.</a:t>
            </a:r>
          </a:p>
          <a:p>
            <a:endParaRPr lang="en-US" dirty="0"/>
          </a:p>
        </p:txBody>
      </p:sp>
    </p:spTree>
    <p:extLst>
      <p:ext uri="{BB962C8B-B14F-4D97-AF65-F5344CB8AC3E}">
        <p14:creationId xmlns:p14="http://schemas.microsoft.com/office/powerpoint/2010/main" val="195316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0AE6-A78D-7F41-8A6B-4069F5584C4B}"/>
              </a:ext>
            </a:extLst>
          </p:cNvPr>
          <p:cNvSpPr>
            <a:spLocks noGrp="1"/>
          </p:cNvSpPr>
          <p:nvPr>
            <p:ph type="title"/>
          </p:nvPr>
        </p:nvSpPr>
        <p:spPr>
          <a:xfrm>
            <a:off x="838200" y="881960"/>
            <a:ext cx="10515600" cy="5300179"/>
          </a:xfrm>
        </p:spPr>
        <p:txBody>
          <a:bodyPr>
            <a:noAutofit/>
          </a:bodyPr>
          <a:lstStyle/>
          <a:p>
            <a:pPr algn="ctr"/>
            <a:r>
              <a:rPr lang="en-US" sz="4000" b="1" dirty="0">
                <a:latin typeface="Avenir Roman" panose="02000503020000020003" pitchFamily="2" charset="0"/>
              </a:rPr>
              <a:t>Argument: Feelings of disempowerment and marginalization within the state discourage environmental activism</a:t>
            </a:r>
            <a:br>
              <a:rPr lang="en-US" sz="4000" dirty="0">
                <a:latin typeface="Avenir Roman" panose="02000503020000020003" pitchFamily="2" charset="0"/>
              </a:rPr>
            </a:br>
            <a:endParaRPr lang="en-US" sz="4000" dirty="0">
              <a:latin typeface="Avenir Roman" panose="02000503020000020003" pitchFamily="2" charset="0"/>
            </a:endParaRPr>
          </a:p>
        </p:txBody>
      </p:sp>
    </p:spTree>
    <p:extLst>
      <p:ext uri="{BB962C8B-B14F-4D97-AF65-F5344CB8AC3E}">
        <p14:creationId xmlns:p14="http://schemas.microsoft.com/office/powerpoint/2010/main" val="265330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E1D4-C9A7-A94E-8841-C69C772AF3E7}"/>
              </a:ext>
            </a:extLst>
          </p:cNvPr>
          <p:cNvSpPr>
            <a:spLocks noGrp="1"/>
          </p:cNvSpPr>
          <p:nvPr>
            <p:ph type="title"/>
          </p:nvPr>
        </p:nvSpPr>
        <p:spPr/>
        <p:txBody>
          <a:bodyPr>
            <a:normAutofit/>
          </a:bodyPr>
          <a:lstStyle/>
          <a:p>
            <a:pPr algn="ctr"/>
            <a:r>
              <a:rPr lang="en-US" sz="4000" b="1" dirty="0">
                <a:latin typeface="Avenir Roman" panose="02000503020000020003" pitchFamily="2" charset="0"/>
              </a:rPr>
              <a:t>Evidence that Marginalization Stymies Efficacy</a:t>
            </a:r>
          </a:p>
        </p:txBody>
      </p:sp>
      <p:sp>
        <p:nvSpPr>
          <p:cNvPr id="3" name="Content Placeholder 2">
            <a:extLst>
              <a:ext uri="{FF2B5EF4-FFF2-40B4-BE49-F238E27FC236}">
                <a16:creationId xmlns:a16="http://schemas.microsoft.com/office/drawing/2014/main" id="{BEEA20FF-6ECB-914E-837D-9B1FE58FE67A}"/>
              </a:ext>
            </a:extLst>
          </p:cNvPr>
          <p:cNvSpPr>
            <a:spLocks noGrp="1"/>
          </p:cNvSpPr>
          <p:nvPr>
            <p:ph idx="1"/>
          </p:nvPr>
        </p:nvSpPr>
        <p:spPr>
          <a:xfrm>
            <a:off x="838200" y="1928191"/>
            <a:ext cx="10515600" cy="4705972"/>
          </a:xfrm>
        </p:spPr>
        <p:txBody>
          <a:bodyPr>
            <a:normAutofit fontScale="85000" lnSpcReduction="20000"/>
          </a:bodyPr>
          <a:lstStyle/>
          <a:p>
            <a:pPr marL="0" indent="0">
              <a:buNone/>
            </a:pPr>
            <a:r>
              <a:rPr lang="en-US" b="1" dirty="0"/>
              <a:t>Qualitative Evidence:</a:t>
            </a:r>
          </a:p>
          <a:p>
            <a:r>
              <a:rPr lang="en-US" dirty="0"/>
              <a:t>Catholic and Pentecostal leaders expressed comparatively strong ties to politicians. They described the ease of contacting MCAs (Members of County Assemblies) and collaborative initiatives with the government. Congregants described the state being responsive to the Catholic Church. Others saw their churches as partners with the government on climate change issues. </a:t>
            </a:r>
          </a:p>
          <a:p>
            <a:r>
              <a:rPr lang="en-US" dirty="0"/>
              <a:t>Insights from members of Christian churches differed from Muslim communities. Every Muslim leader interviewed expressed alienation and distance from politicians; this was a constant across ethnic groups and locations in urban Nairobi or rural Kilifi. They described the challenges of contacting state leaders and having their voices heard. </a:t>
            </a:r>
          </a:p>
          <a:p>
            <a:r>
              <a:rPr lang="en-US" dirty="0"/>
              <a:t>Members of Muslim focus groups could not envisage collaborative or responsive state actors. Perceived oppression and state neglect seems to erode Kenyan Muslims’ sense of environmental efficacy, as individuals expect the state to stymie or be unresponsive to their activism.</a:t>
            </a:r>
          </a:p>
        </p:txBody>
      </p:sp>
    </p:spTree>
    <p:extLst>
      <p:ext uri="{BB962C8B-B14F-4D97-AF65-F5344CB8AC3E}">
        <p14:creationId xmlns:p14="http://schemas.microsoft.com/office/powerpoint/2010/main" val="102896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E1D4-C9A7-A94E-8841-C69C772AF3E7}"/>
              </a:ext>
            </a:extLst>
          </p:cNvPr>
          <p:cNvSpPr>
            <a:spLocks noGrp="1"/>
          </p:cNvSpPr>
          <p:nvPr>
            <p:ph type="title"/>
          </p:nvPr>
        </p:nvSpPr>
        <p:spPr/>
        <p:txBody>
          <a:bodyPr>
            <a:normAutofit/>
          </a:bodyPr>
          <a:lstStyle/>
          <a:p>
            <a:pPr algn="ctr"/>
            <a:r>
              <a:rPr lang="en-US" sz="4000" b="1" dirty="0">
                <a:latin typeface="Avenir Roman" panose="02000503020000020003" pitchFamily="2" charset="0"/>
              </a:rPr>
              <a:t>Evidence that Marginalization Stymies Efficacy</a:t>
            </a:r>
          </a:p>
        </p:txBody>
      </p:sp>
      <p:sp>
        <p:nvSpPr>
          <p:cNvPr id="3" name="Content Placeholder 2">
            <a:extLst>
              <a:ext uri="{FF2B5EF4-FFF2-40B4-BE49-F238E27FC236}">
                <a16:creationId xmlns:a16="http://schemas.microsoft.com/office/drawing/2014/main" id="{BEEA20FF-6ECB-914E-837D-9B1FE58FE67A}"/>
              </a:ext>
            </a:extLst>
          </p:cNvPr>
          <p:cNvSpPr>
            <a:spLocks noGrp="1"/>
          </p:cNvSpPr>
          <p:nvPr>
            <p:ph idx="1"/>
          </p:nvPr>
        </p:nvSpPr>
        <p:spPr>
          <a:xfrm>
            <a:off x="838200" y="1928191"/>
            <a:ext cx="10515600" cy="4705972"/>
          </a:xfrm>
        </p:spPr>
        <p:txBody>
          <a:bodyPr>
            <a:normAutofit/>
          </a:bodyPr>
          <a:lstStyle/>
          <a:p>
            <a:r>
              <a:rPr lang="en-US" b="1" dirty="0">
                <a:solidFill>
                  <a:srgbClr val="00B050"/>
                </a:solidFill>
              </a:rPr>
              <a:t>As an imam said, </a:t>
            </a:r>
          </a:p>
          <a:p>
            <a:pPr marL="0" indent="0">
              <a:buNone/>
            </a:pPr>
            <a:endParaRPr lang="en-US" b="1" dirty="0"/>
          </a:p>
          <a:p>
            <a:pPr marL="0" indent="0">
              <a:buNone/>
            </a:pPr>
            <a:r>
              <a:rPr lang="en-US" b="1" dirty="0"/>
              <a:t>“The ways in which we are able to communicate to them becomes a problem..., because most of the time finding them is not easy and most of the time there is a very big gap between the political and religious leaders except for the time they need prayers only; when someone wants to be sworn in as president you are called to pray for them but other times you can’t find them....Politicians, we can use them only the time when they come to the church or mosque.”</a:t>
            </a:r>
          </a:p>
        </p:txBody>
      </p:sp>
    </p:spTree>
    <p:extLst>
      <p:ext uri="{BB962C8B-B14F-4D97-AF65-F5344CB8AC3E}">
        <p14:creationId xmlns:p14="http://schemas.microsoft.com/office/powerpoint/2010/main" val="140564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E1D4-C9A7-A94E-8841-C69C772AF3E7}"/>
              </a:ext>
            </a:extLst>
          </p:cNvPr>
          <p:cNvSpPr>
            <a:spLocks noGrp="1"/>
          </p:cNvSpPr>
          <p:nvPr>
            <p:ph type="title"/>
          </p:nvPr>
        </p:nvSpPr>
        <p:spPr/>
        <p:txBody>
          <a:bodyPr>
            <a:normAutofit/>
          </a:bodyPr>
          <a:lstStyle/>
          <a:p>
            <a:pPr algn="ctr"/>
            <a:r>
              <a:rPr lang="en-US" sz="4000" b="1" dirty="0">
                <a:latin typeface="Avenir Roman" panose="02000503020000020003" pitchFamily="2" charset="0"/>
              </a:rPr>
              <a:t>Evidence that Marginalization Stymies Efficacy</a:t>
            </a:r>
          </a:p>
        </p:txBody>
      </p:sp>
      <p:sp>
        <p:nvSpPr>
          <p:cNvPr id="3" name="Content Placeholder 2">
            <a:extLst>
              <a:ext uri="{FF2B5EF4-FFF2-40B4-BE49-F238E27FC236}">
                <a16:creationId xmlns:a16="http://schemas.microsoft.com/office/drawing/2014/main" id="{BEEA20FF-6ECB-914E-837D-9B1FE58FE67A}"/>
              </a:ext>
            </a:extLst>
          </p:cNvPr>
          <p:cNvSpPr>
            <a:spLocks noGrp="1"/>
          </p:cNvSpPr>
          <p:nvPr>
            <p:ph idx="1"/>
          </p:nvPr>
        </p:nvSpPr>
        <p:spPr>
          <a:xfrm>
            <a:off x="838200" y="1928191"/>
            <a:ext cx="10515600" cy="4705972"/>
          </a:xfrm>
        </p:spPr>
        <p:txBody>
          <a:bodyPr>
            <a:normAutofit/>
          </a:bodyPr>
          <a:lstStyle/>
          <a:p>
            <a:r>
              <a:rPr lang="en-US" b="1" dirty="0">
                <a:solidFill>
                  <a:srgbClr val="00B050"/>
                </a:solidFill>
              </a:rPr>
              <a:t>As a Pentecostal pastor said, </a:t>
            </a:r>
          </a:p>
          <a:p>
            <a:pPr marL="0" indent="0">
              <a:buNone/>
            </a:pPr>
            <a:endParaRPr lang="en-US" b="1" dirty="0"/>
          </a:p>
          <a:p>
            <a:pPr marL="0" indent="0">
              <a:buNone/>
            </a:pPr>
            <a:r>
              <a:rPr lang="en-US" b="1" dirty="0"/>
              <a:t>“[Y]</a:t>
            </a:r>
            <a:r>
              <a:rPr lang="en-US" b="1" dirty="0" err="1"/>
              <a:t>ou</a:t>
            </a:r>
            <a:r>
              <a:rPr lang="en-US" b="1" dirty="0"/>
              <a:t> see the church as an organization is not just independent, it works in the nations and in the countries where the governments do also work. So the church has a percentage of contribution to help the community to have good life and the government is also concerned in the provision of good life of the community..., so what I think is that it’s good that they work hand in hand.”</a:t>
            </a:r>
          </a:p>
        </p:txBody>
      </p:sp>
    </p:spTree>
    <p:extLst>
      <p:ext uri="{BB962C8B-B14F-4D97-AF65-F5344CB8AC3E}">
        <p14:creationId xmlns:p14="http://schemas.microsoft.com/office/powerpoint/2010/main" val="198848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E1D4-C9A7-A94E-8841-C69C772AF3E7}"/>
              </a:ext>
            </a:extLst>
          </p:cNvPr>
          <p:cNvSpPr>
            <a:spLocks noGrp="1"/>
          </p:cNvSpPr>
          <p:nvPr>
            <p:ph type="title"/>
          </p:nvPr>
        </p:nvSpPr>
        <p:spPr/>
        <p:txBody>
          <a:bodyPr>
            <a:normAutofit/>
          </a:bodyPr>
          <a:lstStyle/>
          <a:p>
            <a:pPr algn="ctr"/>
            <a:r>
              <a:rPr lang="en-US" sz="4000" b="1" dirty="0">
                <a:latin typeface="Avenir Roman" panose="02000503020000020003" pitchFamily="2" charset="0"/>
              </a:rPr>
              <a:t>Evidence that Marginalization Stymies Efficacy</a:t>
            </a:r>
          </a:p>
        </p:txBody>
      </p:sp>
      <p:pic>
        <p:nvPicPr>
          <p:cNvPr id="4" name="Content Placeholder 3">
            <a:extLst>
              <a:ext uri="{FF2B5EF4-FFF2-40B4-BE49-F238E27FC236}">
                <a16:creationId xmlns:a16="http://schemas.microsoft.com/office/drawing/2014/main" id="{A44E5DB3-D30D-7D4C-AC5C-18ABDF3336E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365" y="2028618"/>
            <a:ext cx="5443330" cy="4233034"/>
          </a:xfrm>
          <a:prstGeom prst="rect">
            <a:avLst/>
          </a:prstGeom>
          <a:noFill/>
          <a:ln>
            <a:solidFill>
              <a:schemeClr val="tx1"/>
            </a:solidFill>
          </a:ln>
        </p:spPr>
      </p:pic>
      <p:sp>
        <p:nvSpPr>
          <p:cNvPr id="3" name="Rectangle 2">
            <a:extLst>
              <a:ext uri="{FF2B5EF4-FFF2-40B4-BE49-F238E27FC236}">
                <a16:creationId xmlns:a16="http://schemas.microsoft.com/office/drawing/2014/main" id="{1B1D1C4B-B33E-884A-853C-789CCFCCFC2B}"/>
              </a:ext>
            </a:extLst>
          </p:cNvPr>
          <p:cNvSpPr/>
          <p:nvPr/>
        </p:nvSpPr>
        <p:spPr>
          <a:xfrm>
            <a:off x="5923721" y="2069410"/>
            <a:ext cx="6096000" cy="3970318"/>
          </a:xfrm>
          <a:prstGeom prst="rect">
            <a:avLst/>
          </a:prstGeom>
        </p:spPr>
        <p:txBody>
          <a:bodyPr>
            <a:spAutoFit/>
          </a:bodyPr>
          <a:lstStyle/>
          <a:p>
            <a:r>
              <a:rPr lang="en-US" dirty="0"/>
              <a:t>The statistical analysis of survey data supports the claim that a group’s relationship with the state could impact their beliefs in their ability to combat climate change. </a:t>
            </a:r>
          </a:p>
          <a:p>
            <a:endParaRPr lang="en-US" dirty="0"/>
          </a:p>
          <a:p>
            <a:r>
              <a:rPr lang="en-US" dirty="0"/>
              <a:t>The analysis shows that moving from the minimum to the maximum level of trust in the state raises Muslims’ predicted probability of reporting high environmental efficacy from .12 to .45, and it is associated with a drop in the probability of reporting low efficacy from .54 to .17. </a:t>
            </a:r>
          </a:p>
          <a:p>
            <a:endParaRPr lang="en-US" dirty="0"/>
          </a:p>
          <a:p>
            <a:r>
              <a:rPr lang="en-US" dirty="0">
                <a:solidFill>
                  <a:srgbClr val="00B050"/>
                </a:solidFill>
              </a:rPr>
              <a:t>However, attitudes toward the state only matter for Muslims. A respondent’s relationship with the state does not impact beliefs in the ability to combat climate change for other religious groups</a:t>
            </a:r>
            <a:r>
              <a:rPr lang="en-US" dirty="0"/>
              <a:t>. </a:t>
            </a:r>
          </a:p>
        </p:txBody>
      </p:sp>
    </p:spTree>
    <p:extLst>
      <p:ext uri="{BB962C8B-B14F-4D97-AF65-F5344CB8AC3E}">
        <p14:creationId xmlns:p14="http://schemas.microsoft.com/office/powerpoint/2010/main" val="3090624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E1D4-C9A7-A94E-8841-C69C772AF3E7}"/>
              </a:ext>
            </a:extLst>
          </p:cNvPr>
          <p:cNvSpPr>
            <a:spLocks noGrp="1"/>
          </p:cNvSpPr>
          <p:nvPr>
            <p:ph type="title"/>
          </p:nvPr>
        </p:nvSpPr>
        <p:spPr/>
        <p:txBody>
          <a:bodyPr>
            <a:normAutofit/>
          </a:bodyPr>
          <a:lstStyle/>
          <a:p>
            <a:pPr algn="ctr"/>
            <a:r>
              <a:rPr lang="en-US" sz="4000" b="1" dirty="0">
                <a:latin typeface="Avenir Roman" panose="02000503020000020003" pitchFamily="2" charset="0"/>
              </a:rPr>
              <a:t>Evidence that Marginalization Stymies Efficacy</a:t>
            </a:r>
          </a:p>
        </p:txBody>
      </p:sp>
      <p:pic>
        <p:nvPicPr>
          <p:cNvPr id="4" name="Content Placeholder 3">
            <a:extLst>
              <a:ext uri="{FF2B5EF4-FFF2-40B4-BE49-F238E27FC236}">
                <a16:creationId xmlns:a16="http://schemas.microsoft.com/office/drawing/2014/main" id="{A44E5DB3-D30D-7D4C-AC5C-18ABDF3336E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365" y="2028618"/>
            <a:ext cx="5443330" cy="4233034"/>
          </a:xfrm>
          <a:prstGeom prst="rect">
            <a:avLst/>
          </a:prstGeom>
          <a:noFill/>
          <a:ln>
            <a:solidFill>
              <a:schemeClr val="tx1"/>
            </a:solidFill>
          </a:ln>
        </p:spPr>
      </p:pic>
      <p:sp>
        <p:nvSpPr>
          <p:cNvPr id="5" name="Rectangle 4">
            <a:extLst>
              <a:ext uri="{FF2B5EF4-FFF2-40B4-BE49-F238E27FC236}">
                <a16:creationId xmlns:a16="http://schemas.microsoft.com/office/drawing/2014/main" id="{3A47F70E-1512-CA42-BCA2-1BE4E432ADCE}"/>
              </a:ext>
            </a:extLst>
          </p:cNvPr>
          <p:cNvSpPr/>
          <p:nvPr/>
        </p:nvSpPr>
        <p:spPr>
          <a:xfrm>
            <a:off x="6096000" y="3406471"/>
            <a:ext cx="6096000" cy="1477328"/>
          </a:xfrm>
          <a:prstGeom prst="rect">
            <a:avLst/>
          </a:prstGeom>
        </p:spPr>
        <p:txBody>
          <a:bodyPr>
            <a:spAutoFit/>
          </a:bodyPr>
          <a:lstStyle/>
          <a:p>
            <a:r>
              <a:rPr lang="en-US" dirty="0">
                <a:latin typeface="Avenir Roman" panose="02000503020000020003" pitchFamily="2" charset="0"/>
              </a:rPr>
              <a:t>Trust in State Leaders Boosts Environmental Efficacy Among Muslims</a:t>
            </a:r>
          </a:p>
          <a:p>
            <a:r>
              <a:rPr lang="en-US" i="1" dirty="0">
                <a:latin typeface="Avenir Roman" panose="02000503020000020003" pitchFamily="2" charset="0"/>
              </a:rPr>
              <a:t>Notes: Estimates from Model 4 of the research article. 95% confidence intervals shown. </a:t>
            </a:r>
            <a:endParaRPr lang="en-US" dirty="0">
              <a:latin typeface="Avenir Roman" panose="02000503020000020003" pitchFamily="2" charset="0"/>
            </a:endParaRPr>
          </a:p>
          <a:p>
            <a:r>
              <a:rPr lang="en-US" i="1" dirty="0">
                <a:latin typeface="Avenir Roman" panose="02000503020000020003" pitchFamily="2" charset="0"/>
              </a:rPr>
              <a:t>Source:  </a:t>
            </a:r>
            <a:r>
              <a:rPr lang="en-US" i="1" dirty="0" err="1">
                <a:latin typeface="Avenir Roman" panose="02000503020000020003" pitchFamily="2" charset="0"/>
              </a:rPr>
              <a:t>Afrobarometer</a:t>
            </a:r>
            <a:r>
              <a:rPr lang="en-US" i="1" dirty="0">
                <a:latin typeface="Avenir Roman" panose="02000503020000020003" pitchFamily="2" charset="0"/>
              </a:rPr>
              <a:t> Round 7 (2016).</a:t>
            </a:r>
            <a:endParaRPr lang="en-US" dirty="0">
              <a:latin typeface="Avenir Roman" panose="02000503020000020003" pitchFamily="2" charset="0"/>
            </a:endParaRPr>
          </a:p>
        </p:txBody>
      </p:sp>
    </p:spTree>
    <p:extLst>
      <p:ext uri="{BB962C8B-B14F-4D97-AF65-F5344CB8AC3E}">
        <p14:creationId xmlns:p14="http://schemas.microsoft.com/office/powerpoint/2010/main" val="189670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CB6A-8A44-A14B-8D47-910B2760462A}"/>
              </a:ext>
            </a:extLst>
          </p:cNvPr>
          <p:cNvSpPr>
            <a:spLocks noGrp="1"/>
          </p:cNvSpPr>
          <p:nvPr>
            <p:ph type="title"/>
          </p:nvPr>
        </p:nvSpPr>
        <p:spPr/>
        <p:txBody>
          <a:bodyPr>
            <a:normAutofit/>
          </a:bodyPr>
          <a:lstStyle/>
          <a:p>
            <a:pPr algn="ctr"/>
            <a:r>
              <a:rPr lang="en-US" sz="4000" b="1" dirty="0">
                <a:latin typeface="Avenir Roman" panose="02000503020000020003" pitchFamily="2" charset="0"/>
              </a:rPr>
              <a:t>Conclusions</a:t>
            </a:r>
            <a:endParaRPr lang="en-US" sz="4000" dirty="0">
              <a:latin typeface="Avenir Roman" panose="02000503020000020003" pitchFamily="2" charset="0"/>
            </a:endParaRPr>
          </a:p>
        </p:txBody>
      </p:sp>
      <p:sp>
        <p:nvSpPr>
          <p:cNvPr id="3" name="Content Placeholder 2">
            <a:extLst>
              <a:ext uri="{FF2B5EF4-FFF2-40B4-BE49-F238E27FC236}">
                <a16:creationId xmlns:a16="http://schemas.microsoft.com/office/drawing/2014/main" id="{72D7D3BE-B749-4D47-865E-DDACFAC63FB3}"/>
              </a:ext>
            </a:extLst>
          </p:cNvPr>
          <p:cNvSpPr>
            <a:spLocks noGrp="1"/>
          </p:cNvSpPr>
          <p:nvPr>
            <p:ph idx="1"/>
          </p:nvPr>
        </p:nvSpPr>
        <p:spPr/>
        <p:txBody>
          <a:bodyPr>
            <a:normAutofit fontScale="77500" lnSpcReduction="20000"/>
          </a:bodyPr>
          <a:lstStyle/>
          <a:p>
            <a:r>
              <a:rPr lang="en-US" b="1" dirty="0"/>
              <a:t>Policymakers, government, and NGOs should actively engage with marginalized communities in the design of climate change policy solutions, as they may be less likely to participate. </a:t>
            </a:r>
          </a:p>
          <a:p>
            <a:endParaRPr lang="en-US" dirty="0"/>
          </a:p>
          <a:p>
            <a:r>
              <a:rPr lang="en-US" dirty="0"/>
              <a:t>Our analysis suggests that groups that are highly concerned about climate change may remain on the sidelines due to experiences of marginalization. </a:t>
            </a:r>
          </a:p>
          <a:p>
            <a:endParaRPr lang="en-US" dirty="0"/>
          </a:p>
          <a:p>
            <a:r>
              <a:rPr lang="en-US" dirty="0"/>
              <a:t>In addition to members of Muslim religious communities, we also observe this result in the plight of pastoralists, who are highly impacted by drought and climate instability, but were significantly less likely to say that they could effect change. </a:t>
            </a:r>
          </a:p>
          <a:p>
            <a:endParaRPr lang="en-US" dirty="0"/>
          </a:p>
          <a:p>
            <a:r>
              <a:rPr lang="en-US" dirty="0"/>
              <a:t>If the most vulnerable populations are less likely to organize collective action, climate change policy is unlikely to respond to their specific needs. In designing climate change solutions, it is critical to identify citizens who may be systematically less likely to engage. </a:t>
            </a:r>
          </a:p>
          <a:p>
            <a:endParaRPr lang="en-US" dirty="0"/>
          </a:p>
        </p:txBody>
      </p:sp>
    </p:spTree>
    <p:extLst>
      <p:ext uri="{BB962C8B-B14F-4D97-AF65-F5344CB8AC3E}">
        <p14:creationId xmlns:p14="http://schemas.microsoft.com/office/powerpoint/2010/main" val="75221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7CF9-2A8C-134E-8921-1EAE5DEE93D4}"/>
              </a:ext>
            </a:extLst>
          </p:cNvPr>
          <p:cNvSpPr>
            <a:spLocks noGrp="1"/>
          </p:cNvSpPr>
          <p:nvPr>
            <p:ph type="title"/>
          </p:nvPr>
        </p:nvSpPr>
        <p:spPr/>
        <p:txBody>
          <a:bodyPr/>
          <a:lstStyle/>
          <a:p>
            <a:pPr algn="ctr"/>
            <a:r>
              <a:rPr lang="en-US" dirty="0">
                <a:latin typeface="Avenir Roman" panose="02000503020000020003" pitchFamily="2" charset="0"/>
              </a:rPr>
              <a:t>Motivation</a:t>
            </a:r>
          </a:p>
        </p:txBody>
      </p:sp>
      <p:sp>
        <p:nvSpPr>
          <p:cNvPr id="3" name="Content Placeholder 2">
            <a:extLst>
              <a:ext uri="{FF2B5EF4-FFF2-40B4-BE49-F238E27FC236}">
                <a16:creationId xmlns:a16="http://schemas.microsoft.com/office/drawing/2014/main" id="{3918B579-4BD4-B748-AA33-F743D778048E}"/>
              </a:ext>
            </a:extLst>
          </p:cNvPr>
          <p:cNvSpPr>
            <a:spLocks noGrp="1"/>
          </p:cNvSpPr>
          <p:nvPr>
            <p:ph idx="1"/>
          </p:nvPr>
        </p:nvSpPr>
        <p:spPr>
          <a:xfrm>
            <a:off x="838200" y="1528549"/>
            <a:ext cx="4238767" cy="4648414"/>
          </a:xfrm>
        </p:spPr>
        <p:txBody>
          <a:bodyPr>
            <a:normAutofit lnSpcReduction="10000"/>
          </a:bodyPr>
          <a:lstStyle/>
          <a:p>
            <a:r>
              <a:rPr lang="en-US" sz="1800" dirty="0">
                <a:latin typeface="Avenir Roman" panose="02000503020000020003" pitchFamily="2" charset="0"/>
              </a:rPr>
              <a:t>Addressing climate change requires coordinated policy responses that incorporate the needs of the most impacted populations.</a:t>
            </a:r>
          </a:p>
          <a:p>
            <a:endParaRPr lang="en-US" sz="1800" dirty="0">
              <a:latin typeface="Avenir Roman" panose="02000503020000020003" pitchFamily="2" charset="0"/>
            </a:endParaRPr>
          </a:p>
          <a:p>
            <a:r>
              <a:rPr lang="en-US" sz="1800" dirty="0">
                <a:latin typeface="Avenir Roman" panose="02000503020000020003" pitchFamily="2" charset="0"/>
              </a:rPr>
              <a:t> Globally, communities that had little role in creating climate change are bearing the brunt of its effects. </a:t>
            </a:r>
          </a:p>
          <a:p>
            <a:endParaRPr lang="en-US" sz="1800" dirty="0">
              <a:latin typeface="Avenir Roman" panose="02000503020000020003" pitchFamily="2" charset="0"/>
            </a:endParaRPr>
          </a:p>
          <a:p>
            <a:r>
              <a:rPr lang="en-US" sz="1800" dirty="0">
                <a:latin typeface="Avenir Roman" panose="02000503020000020003" pitchFamily="2" charset="0"/>
              </a:rPr>
              <a:t>Even in a country with a long history of environmental activism and exposure to climate change, some communities may remain on the sidelines.</a:t>
            </a:r>
          </a:p>
          <a:p>
            <a:endParaRPr lang="en-US" sz="1800" dirty="0">
              <a:latin typeface="Avenir Roman" panose="02000503020000020003" pitchFamily="2" charset="0"/>
            </a:endParaRPr>
          </a:p>
          <a:p>
            <a:r>
              <a:rPr lang="en-US" sz="1800" b="1" dirty="0">
                <a:latin typeface="Avenir Roman" panose="02000503020000020003" pitchFamily="2" charset="0"/>
              </a:rPr>
              <a:t>What stymies action on climate change?</a:t>
            </a:r>
            <a:endParaRPr lang="en-US" sz="1800" b="1" dirty="0"/>
          </a:p>
        </p:txBody>
      </p:sp>
      <p:pic>
        <p:nvPicPr>
          <p:cNvPr id="4" name="Picture 3">
            <a:extLst>
              <a:ext uri="{FF2B5EF4-FFF2-40B4-BE49-F238E27FC236}">
                <a16:creationId xmlns:a16="http://schemas.microsoft.com/office/drawing/2014/main" id="{70779359-FD0B-F444-AA23-E9BD6F98B003}"/>
              </a:ext>
            </a:extLst>
          </p:cNvPr>
          <p:cNvPicPr>
            <a:picLocks noChangeAspect="1"/>
          </p:cNvPicPr>
          <p:nvPr/>
        </p:nvPicPr>
        <p:blipFill>
          <a:blip r:embed="rId2"/>
          <a:stretch>
            <a:fillRect/>
          </a:stretch>
        </p:blipFill>
        <p:spPr>
          <a:xfrm>
            <a:off x="5202961" y="1623220"/>
            <a:ext cx="6808453" cy="4621212"/>
          </a:xfrm>
          <a:prstGeom prst="rect">
            <a:avLst/>
          </a:prstGeom>
        </p:spPr>
      </p:pic>
    </p:spTree>
    <p:extLst>
      <p:ext uri="{BB962C8B-B14F-4D97-AF65-F5344CB8AC3E}">
        <p14:creationId xmlns:p14="http://schemas.microsoft.com/office/powerpoint/2010/main" val="11790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1146-E43D-1A45-B8B5-B98BAFA4A951}"/>
              </a:ext>
            </a:extLst>
          </p:cNvPr>
          <p:cNvSpPr>
            <a:spLocks noGrp="1"/>
          </p:cNvSpPr>
          <p:nvPr>
            <p:ph type="title"/>
          </p:nvPr>
        </p:nvSpPr>
        <p:spPr/>
        <p:txBody>
          <a:bodyPr>
            <a:normAutofit/>
          </a:bodyPr>
          <a:lstStyle/>
          <a:p>
            <a:pPr algn="ctr"/>
            <a:r>
              <a:rPr lang="en-US" sz="4000" b="1" dirty="0">
                <a:latin typeface="Avenir Roman" panose="02000503020000020003" pitchFamily="2" charset="0"/>
              </a:rPr>
              <a:t>Acknowledgements</a:t>
            </a:r>
          </a:p>
        </p:txBody>
      </p:sp>
      <p:sp>
        <p:nvSpPr>
          <p:cNvPr id="3" name="Content Placeholder 2">
            <a:extLst>
              <a:ext uri="{FF2B5EF4-FFF2-40B4-BE49-F238E27FC236}">
                <a16:creationId xmlns:a16="http://schemas.microsoft.com/office/drawing/2014/main" id="{A7E6A763-F0DB-F64C-AACE-C818338224DA}"/>
              </a:ext>
            </a:extLst>
          </p:cNvPr>
          <p:cNvSpPr>
            <a:spLocks noGrp="1"/>
          </p:cNvSpPr>
          <p:nvPr>
            <p:ph idx="1"/>
          </p:nvPr>
        </p:nvSpPr>
        <p:spPr>
          <a:xfrm>
            <a:off x="838199" y="1825624"/>
            <a:ext cx="10830339" cy="4575175"/>
          </a:xfrm>
        </p:spPr>
        <p:txBody>
          <a:bodyPr>
            <a:normAutofit lnSpcReduction="10000"/>
          </a:bodyPr>
          <a:lstStyle/>
          <a:p>
            <a:r>
              <a:rPr lang="en-US" i="1" dirty="0"/>
              <a:t>This research was funded by a Project Launch Grant from the Global Religion Research Initiative of the University of Notre Dame.</a:t>
            </a:r>
          </a:p>
          <a:p>
            <a:r>
              <a:rPr lang="en-US" i="1" dirty="0"/>
              <a:t> The authors are grateful for institutional support from the British Institute in Eastern Africa (BIEA) and the National Commission for Science, Technology &amp; Innovation (NACOSTI). </a:t>
            </a:r>
          </a:p>
          <a:p>
            <a:r>
              <a:rPr lang="en-US" i="1" dirty="0"/>
              <a:t>This research was reviewed by NACOSTI as well as the IRBs of Iowa State University and Boston College. </a:t>
            </a:r>
          </a:p>
          <a:p>
            <a:r>
              <a:rPr lang="en-US" i="1" dirty="0"/>
              <a:t>Mercy </a:t>
            </a:r>
            <a:r>
              <a:rPr lang="en-US" i="1" dirty="0" err="1"/>
              <a:t>Ngao</a:t>
            </a:r>
            <a:r>
              <a:rPr lang="en-US" i="1" dirty="0"/>
              <a:t> and Melda </a:t>
            </a:r>
            <a:r>
              <a:rPr lang="en-US" i="1" dirty="0" err="1"/>
              <a:t>Munyazi</a:t>
            </a:r>
            <a:r>
              <a:rPr lang="en-US" i="1" dirty="0"/>
              <a:t> provided excellent translation support and research assistance. The authors are grateful to the religious clergy and congregants who shared their perspectives on climate change, their experiences, and their time for this research.    </a:t>
            </a:r>
            <a:r>
              <a:rPr lang="en-US" dirty="0"/>
              <a:t> </a:t>
            </a:r>
          </a:p>
          <a:p>
            <a:endParaRPr lang="en-US" dirty="0"/>
          </a:p>
        </p:txBody>
      </p:sp>
    </p:spTree>
    <p:extLst>
      <p:ext uri="{BB962C8B-B14F-4D97-AF65-F5344CB8AC3E}">
        <p14:creationId xmlns:p14="http://schemas.microsoft.com/office/powerpoint/2010/main" val="7144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A77B-D42D-614F-B447-54C6ED2D0531}"/>
              </a:ext>
            </a:extLst>
          </p:cNvPr>
          <p:cNvSpPr>
            <a:spLocks noGrp="1"/>
          </p:cNvSpPr>
          <p:nvPr>
            <p:ph type="title"/>
          </p:nvPr>
        </p:nvSpPr>
        <p:spPr/>
        <p:txBody>
          <a:bodyPr/>
          <a:lstStyle/>
          <a:p>
            <a:pPr algn="ctr"/>
            <a:r>
              <a:rPr lang="en-US" b="1" dirty="0">
                <a:latin typeface="Avenir Roman" panose="02000503020000020003" pitchFamily="2" charset="0"/>
              </a:rPr>
              <a:t>For further details, please see:</a:t>
            </a:r>
          </a:p>
        </p:txBody>
      </p:sp>
      <p:sp>
        <p:nvSpPr>
          <p:cNvPr id="3" name="Content Placeholder 2">
            <a:extLst>
              <a:ext uri="{FF2B5EF4-FFF2-40B4-BE49-F238E27FC236}">
                <a16:creationId xmlns:a16="http://schemas.microsoft.com/office/drawing/2014/main" id="{E653BE52-FA08-784E-BED3-60B89E098B7D}"/>
              </a:ext>
            </a:extLst>
          </p:cNvPr>
          <p:cNvSpPr>
            <a:spLocks noGrp="1"/>
          </p:cNvSpPr>
          <p:nvPr>
            <p:ph idx="1"/>
          </p:nvPr>
        </p:nvSpPr>
        <p:spPr/>
        <p:txBody>
          <a:bodyPr/>
          <a:lstStyle/>
          <a:p>
            <a:r>
              <a:rPr lang="en-US" i="1" dirty="0"/>
              <a:t>“What Stymies Action on Climate Change? Religious Institutions, Marginalization, and Efficacy in Kenya,” published in </a:t>
            </a:r>
            <a:r>
              <a:rPr lang="en-US" i="1" u="sng" dirty="0"/>
              <a:t>Perspectives on Politics</a:t>
            </a:r>
            <a:r>
              <a:rPr lang="en-US" i="1" dirty="0"/>
              <a:t> (2021) by Lauren Honig, Amy Erica Smith, and Jaimie </a:t>
            </a:r>
            <a:r>
              <a:rPr lang="en-US" i="1" dirty="0" err="1"/>
              <a:t>Bleck</a:t>
            </a:r>
            <a:r>
              <a:rPr lang="en-US" i="1" dirty="0"/>
              <a:t>.</a:t>
            </a:r>
            <a:endParaRPr lang="en-US" dirty="0"/>
          </a:p>
        </p:txBody>
      </p:sp>
    </p:spTree>
    <p:extLst>
      <p:ext uri="{BB962C8B-B14F-4D97-AF65-F5344CB8AC3E}">
        <p14:creationId xmlns:p14="http://schemas.microsoft.com/office/powerpoint/2010/main" val="217485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40D2-053E-0547-A5E9-1F5C54D82E71}"/>
              </a:ext>
            </a:extLst>
          </p:cNvPr>
          <p:cNvSpPr>
            <a:spLocks noGrp="1"/>
          </p:cNvSpPr>
          <p:nvPr>
            <p:ph type="title"/>
          </p:nvPr>
        </p:nvSpPr>
        <p:spPr/>
        <p:txBody>
          <a:bodyPr/>
          <a:lstStyle/>
          <a:p>
            <a:pPr algn="ctr"/>
            <a:r>
              <a:rPr lang="en-US" dirty="0">
                <a:latin typeface="Avenir Roman" panose="02000503020000020003" pitchFamily="2" charset="0"/>
              </a:rPr>
              <a:t>Kenya </a:t>
            </a:r>
          </a:p>
        </p:txBody>
      </p:sp>
      <p:sp>
        <p:nvSpPr>
          <p:cNvPr id="8" name="TextBox 7">
            <a:extLst>
              <a:ext uri="{FF2B5EF4-FFF2-40B4-BE49-F238E27FC236}">
                <a16:creationId xmlns:a16="http://schemas.microsoft.com/office/drawing/2014/main" id="{8FD86571-3FF5-854D-BFE8-574DDDAB715E}"/>
              </a:ext>
            </a:extLst>
          </p:cNvPr>
          <p:cNvSpPr txBox="1"/>
          <p:nvPr/>
        </p:nvSpPr>
        <p:spPr>
          <a:xfrm>
            <a:off x="7365764" y="1533734"/>
            <a:ext cx="4083426" cy="369332"/>
          </a:xfrm>
          <a:prstGeom prst="rect">
            <a:avLst/>
          </a:prstGeom>
          <a:noFill/>
        </p:spPr>
        <p:txBody>
          <a:bodyPr wrap="square" rtlCol="0">
            <a:spAutoFit/>
          </a:bodyPr>
          <a:lstStyle/>
          <a:p>
            <a:r>
              <a:rPr lang="en-US" b="1" dirty="0">
                <a:latin typeface="Avenir Roman" panose="02000503020000020003" pitchFamily="2" charset="0"/>
              </a:rPr>
              <a:t>Strong history of environmental activism</a:t>
            </a:r>
          </a:p>
        </p:txBody>
      </p:sp>
      <p:sp>
        <p:nvSpPr>
          <p:cNvPr id="9" name="TextBox 8">
            <a:extLst>
              <a:ext uri="{FF2B5EF4-FFF2-40B4-BE49-F238E27FC236}">
                <a16:creationId xmlns:a16="http://schemas.microsoft.com/office/drawing/2014/main" id="{920E267B-A84A-5542-A51E-5E787A92B769}"/>
              </a:ext>
            </a:extLst>
          </p:cNvPr>
          <p:cNvSpPr txBox="1"/>
          <p:nvPr/>
        </p:nvSpPr>
        <p:spPr>
          <a:xfrm>
            <a:off x="933590" y="1598355"/>
            <a:ext cx="4656062" cy="369332"/>
          </a:xfrm>
          <a:prstGeom prst="rect">
            <a:avLst/>
          </a:prstGeom>
          <a:noFill/>
        </p:spPr>
        <p:txBody>
          <a:bodyPr wrap="square" rtlCol="0">
            <a:spAutoFit/>
          </a:bodyPr>
          <a:lstStyle/>
          <a:p>
            <a:pPr algn="ctr"/>
            <a:r>
              <a:rPr lang="en-US" b="1" dirty="0">
                <a:latin typeface="Avenir Roman" panose="02000503020000020003" pitchFamily="2" charset="0"/>
              </a:rPr>
              <a:t>Highly Impacted By Climate Change</a:t>
            </a:r>
          </a:p>
        </p:txBody>
      </p:sp>
      <p:sp>
        <p:nvSpPr>
          <p:cNvPr id="10" name="Rectangle 9">
            <a:extLst>
              <a:ext uri="{FF2B5EF4-FFF2-40B4-BE49-F238E27FC236}">
                <a16:creationId xmlns:a16="http://schemas.microsoft.com/office/drawing/2014/main" id="{E664EF34-1EA7-6E4B-B4DC-21C7B6884A89}"/>
              </a:ext>
            </a:extLst>
          </p:cNvPr>
          <p:cNvSpPr/>
          <p:nvPr/>
        </p:nvSpPr>
        <p:spPr>
          <a:xfrm>
            <a:off x="485586" y="5705061"/>
            <a:ext cx="5468296" cy="923330"/>
          </a:xfrm>
          <a:prstGeom prst="rect">
            <a:avLst/>
          </a:prstGeom>
        </p:spPr>
        <p:txBody>
          <a:bodyPr wrap="square">
            <a:spAutoFit/>
          </a:bodyPr>
          <a:lstStyle/>
          <a:p>
            <a:pPr algn="ctr"/>
            <a:r>
              <a:rPr lang="en-US" dirty="0">
                <a:latin typeface="Avenir Roman" panose="02000503020000020003" pitchFamily="2" charset="0"/>
              </a:rPr>
              <a:t>Kenyans have a high vulnerability to climate change; in recent years, the country has experienced many extreme weather events, from droughts to deadly floods. </a:t>
            </a:r>
          </a:p>
        </p:txBody>
      </p:sp>
      <p:pic>
        <p:nvPicPr>
          <p:cNvPr id="13" name="Content Placeholder 12">
            <a:extLst>
              <a:ext uri="{FF2B5EF4-FFF2-40B4-BE49-F238E27FC236}">
                <a16:creationId xmlns:a16="http://schemas.microsoft.com/office/drawing/2014/main" id="{9F612834-D667-7F46-A39B-D4478CB58F75}"/>
              </a:ext>
            </a:extLst>
          </p:cNvPr>
          <p:cNvPicPr>
            <a:picLocks noGrp="1" noChangeAspect="1"/>
          </p:cNvPicPr>
          <p:nvPr>
            <p:ph idx="1"/>
          </p:nvPr>
        </p:nvPicPr>
        <p:blipFill>
          <a:blip r:embed="rId2"/>
          <a:stretch>
            <a:fillRect/>
          </a:stretch>
        </p:blipFill>
        <p:spPr>
          <a:xfrm>
            <a:off x="7560532" y="2115444"/>
            <a:ext cx="3697878" cy="3697878"/>
          </a:xfrm>
          <a:prstGeom prst="rect">
            <a:avLst/>
          </a:prstGeom>
        </p:spPr>
      </p:pic>
      <p:sp>
        <p:nvSpPr>
          <p:cNvPr id="14" name="TextBox 13">
            <a:extLst>
              <a:ext uri="{FF2B5EF4-FFF2-40B4-BE49-F238E27FC236}">
                <a16:creationId xmlns:a16="http://schemas.microsoft.com/office/drawing/2014/main" id="{6E29EB0A-2307-D44A-82AB-98284F3DA28D}"/>
              </a:ext>
            </a:extLst>
          </p:cNvPr>
          <p:cNvSpPr txBox="1"/>
          <p:nvPr/>
        </p:nvSpPr>
        <p:spPr>
          <a:xfrm>
            <a:off x="7130674" y="5813322"/>
            <a:ext cx="4575740" cy="923330"/>
          </a:xfrm>
          <a:prstGeom prst="rect">
            <a:avLst/>
          </a:prstGeom>
          <a:noFill/>
        </p:spPr>
        <p:txBody>
          <a:bodyPr wrap="none" rtlCol="0">
            <a:spAutoFit/>
          </a:bodyPr>
          <a:lstStyle/>
          <a:p>
            <a:pPr algn="ctr"/>
            <a:r>
              <a:rPr lang="en-US" dirty="0"/>
              <a:t>Prof. Wangari Maathai,</a:t>
            </a:r>
          </a:p>
          <a:p>
            <a:pPr algn="ctr"/>
            <a:r>
              <a:rPr lang="en-US" dirty="0"/>
              <a:t> founder of the Green Belt Movement in Kenya</a:t>
            </a:r>
          </a:p>
          <a:p>
            <a:pPr algn="ctr"/>
            <a:r>
              <a:rPr lang="en-US" dirty="0"/>
              <a:t>Source: </a:t>
            </a:r>
            <a:r>
              <a:rPr lang="en-US" dirty="0">
                <a:hlinkClick r:id="rId3"/>
              </a:rPr>
              <a:t>https://wangarimaathai.org/</a:t>
            </a:r>
            <a:endParaRPr lang="en-US" dirty="0"/>
          </a:p>
        </p:txBody>
      </p:sp>
      <p:pic>
        <p:nvPicPr>
          <p:cNvPr id="16" name="Picture 15">
            <a:extLst>
              <a:ext uri="{FF2B5EF4-FFF2-40B4-BE49-F238E27FC236}">
                <a16:creationId xmlns:a16="http://schemas.microsoft.com/office/drawing/2014/main" id="{E87E4848-F994-9249-A356-B4F115C3E032}"/>
              </a:ext>
            </a:extLst>
          </p:cNvPr>
          <p:cNvPicPr>
            <a:picLocks noChangeAspect="1"/>
          </p:cNvPicPr>
          <p:nvPr/>
        </p:nvPicPr>
        <p:blipFill>
          <a:blip r:embed="rId4"/>
          <a:stretch>
            <a:fillRect/>
          </a:stretch>
        </p:blipFill>
        <p:spPr>
          <a:xfrm>
            <a:off x="933590" y="2096314"/>
            <a:ext cx="4656062" cy="3608747"/>
          </a:xfrm>
          <a:prstGeom prst="rect">
            <a:avLst/>
          </a:prstGeom>
        </p:spPr>
      </p:pic>
    </p:spTree>
    <p:extLst>
      <p:ext uri="{BB962C8B-B14F-4D97-AF65-F5344CB8AC3E}">
        <p14:creationId xmlns:p14="http://schemas.microsoft.com/office/powerpoint/2010/main" val="236396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7CD8-C366-D84F-97B8-AC8C443C92CF}"/>
              </a:ext>
            </a:extLst>
          </p:cNvPr>
          <p:cNvSpPr>
            <a:spLocks noGrp="1"/>
          </p:cNvSpPr>
          <p:nvPr>
            <p:ph type="title"/>
          </p:nvPr>
        </p:nvSpPr>
        <p:spPr/>
        <p:txBody>
          <a:bodyPr/>
          <a:lstStyle/>
          <a:p>
            <a:pPr algn="ctr"/>
            <a:r>
              <a:rPr lang="en-US" dirty="0">
                <a:latin typeface="Avenir Roman" panose="02000503020000020003" pitchFamily="2" charset="0"/>
              </a:rPr>
              <a:t>Research Design</a:t>
            </a:r>
          </a:p>
        </p:txBody>
      </p:sp>
      <p:sp>
        <p:nvSpPr>
          <p:cNvPr id="3" name="Content Placeholder 2">
            <a:extLst>
              <a:ext uri="{FF2B5EF4-FFF2-40B4-BE49-F238E27FC236}">
                <a16:creationId xmlns:a16="http://schemas.microsoft.com/office/drawing/2014/main" id="{1B8DECC0-315E-3241-81A5-F7BDB37CF5BA}"/>
              </a:ext>
            </a:extLst>
          </p:cNvPr>
          <p:cNvSpPr>
            <a:spLocks noGrp="1"/>
          </p:cNvSpPr>
          <p:nvPr>
            <p:ph idx="1"/>
          </p:nvPr>
        </p:nvSpPr>
        <p:spPr>
          <a:xfrm>
            <a:off x="838200" y="1825625"/>
            <a:ext cx="10711070" cy="4793836"/>
          </a:xfrm>
        </p:spPr>
        <p:txBody>
          <a:bodyPr>
            <a:normAutofit fontScale="25000" lnSpcReduction="20000"/>
          </a:bodyPr>
          <a:lstStyle/>
          <a:p>
            <a:pPr marL="0" indent="0">
              <a:buNone/>
            </a:pPr>
            <a:r>
              <a:rPr lang="en-US" sz="9600" b="1" dirty="0">
                <a:latin typeface="Avenir Roman" panose="02000503020000020003" pitchFamily="2" charset="0"/>
              </a:rPr>
              <a:t>Qualitative Data Collection and Analysis (2018)</a:t>
            </a:r>
          </a:p>
          <a:p>
            <a:r>
              <a:rPr lang="en-US" sz="9600" dirty="0">
                <a:latin typeface="Avenir Roman" panose="02000503020000020003" pitchFamily="2" charset="0"/>
              </a:rPr>
              <a:t>Catholic, Pentecostal, and Muslim congregations</a:t>
            </a:r>
          </a:p>
          <a:p>
            <a:r>
              <a:rPr lang="en-US" sz="9600" dirty="0">
                <a:latin typeface="Avenir Roman" panose="02000503020000020003" pitchFamily="2" charset="0"/>
              </a:rPr>
              <a:t>Three field sites: Nairobi Center, </a:t>
            </a:r>
            <a:r>
              <a:rPr lang="en-US" sz="9600" dirty="0" err="1">
                <a:latin typeface="Avenir Roman" panose="02000503020000020003" pitchFamily="2" charset="0"/>
              </a:rPr>
              <a:t>Dandora</a:t>
            </a:r>
            <a:r>
              <a:rPr lang="en-US" sz="9600" dirty="0">
                <a:latin typeface="Avenir Roman" panose="02000503020000020003" pitchFamily="2" charset="0"/>
              </a:rPr>
              <a:t>, Coast (Kilifi)</a:t>
            </a:r>
          </a:p>
          <a:p>
            <a:r>
              <a:rPr lang="en-US" sz="9600" dirty="0">
                <a:latin typeface="Avenir Roman" panose="02000503020000020003" pitchFamily="2" charset="0"/>
              </a:rPr>
              <a:t>16 clergy interviews</a:t>
            </a:r>
          </a:p>
          <a:p>
            <a:r>
              <a:rPr lang="en-US" sz="9600" dirty="0">
                <a:latin typeface="Avenir Roman" panose="02000503020000020003" pitchFamily="2" charset="0"/>
              </a:rPr>
              <a:t>9 focus groups (79 congregants)</a:t>
            </a:r>
          </a:p>
          <a:p>
            <a:r>
              <a:rPr lang="en-US" sz="9600" dirty="0">
                <a:latin typeface="Avenir Roman" panose="02000503020000020003" pitchFamily="2" charset="0"/>
              </a:rPr>
              <a:t>Coded transcripts</a:t>
            </a:r>
            <a:endParaRPr lang="en-US" sz="9600" b="1" dirty="0">
              <a:latin typeface="Avenir Roman" panose="02000503020000020003" pitchFamily="2" charset="0"/>
            </a:endParaRPr>
          </a:p>
          <a:p>
            <a:r>
              <a:rPr lang="en-US" sz="9600" dirty="0">
                <a:latin typeface="Avenir Roman" panose="02000503020000020003" pitchFamily="2" charset="0"/>
              </a:rPr>
              <a:t>Questions focused on the connections between religious communities and climate change responses</a:t>
            </a:r>
          </a:p>
          <a:p>
            <a:endParaRPr lang="en-US" sz="9600" dirty="0">
              <a:latin typeface="Avenir Roman" panose="02000503020000020003" pitchFamily="2" charset="0"/>
            </a:endParaRPr>
          </a:p>
          <a:p>
            <a:pPr marL="0" indent="0">
              <a:buNone/>
            </a:pPr>
            <a:r>
              <a:rPr lang="en-US" sz="9600" b="1" dirty="0">
                <a:latin typeface="Avenir Roman" panose="02000503020000020003" pitchFamily="2" charset="0"/>
              </a:rPr>
              <a:t>Quantitative Data Analysis</a:t>
            </a:r>
          </a:p>
          <a:p>
            <a:r>
              <a:rPr lang="en-US" sz="9600" dirty="0" err="1">
                <a:latin typeface="Avenir Roman" panose="02000503020000020003" pitchFamily="2" charset="0"/>
              </a:rPr>
              <a:t>Afrobarometer</a:t>
            </a:r>
            <a:r>
              <a:rPr lang="en-US" sz="9600" dirty="0">
                <a:latin typeface="Avenir Roman" panose="02000503020000020003" pitchFamily="2" charset="0"/>
              </a:rPr>
              <a:t> 2016</a:t>
            </a:r>
          </a:p>
          <a:p>
            <a:r>
              <a:rPr lang="en-US" sz="9600" dirty="0">
                <a:latin typeface="Avenir Roman" panose="02000503020000020003" pitchFamily="2" charset="0"/>
              </a:rPr>
              <a:t>National public opinion poll of 1,599 Kenyans</a:t>
            </a:r>
            <a:endParaRPr lang="en-US" sz="9600" dirty="0"/>
          </a:p>
          <a:p>
            <a:endParaRPr lang="en-US" sz="1600" dirty="0"/>
          </a:p>
          <a:p>
            <a:endParaRPr lang="en-US" dirty="0"/>
          </a:p>
        </p:txBody>
      </p:sp>
      <p:sp>
        <p:nvSpPr>
          <p:cNvPr id="4" name="TextBox 3">
            <a:extLst>
              <a:ext uri="{FF2B5EF4-FFF2-40B4-BE49-F238E27FC236}">
                <a16:creationId xmlns:a16="http://schemas.microsoft.com/office/drawing/2014/main" id="{1B2C1E0A-2331-7B42-844C-FA2C30E019F2}"/>
              </a:ext>
            </a:extLst>
          </p:cNvPr>
          <p:cNvSpPr txBox="1"/>
          <p:nvPr/>
        </p:nvSpPr>
        <p:spPr>
          <a:xfrm>
            <a:off x="4326834" y="446943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416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4F03-6D6E-1548-9BC8-ED7DC24E25D6}"/>
              </a:ext>
            </a:extLst>
          </p:cNvPr>
          <p:cNvSpPr>
            <a:spLocks noGrp="1"/>
          </p:cNvSpPr>
          <p:nvPr>
            <p:ph type="title"/>
          </p:nvPr>
        </p:nvSpPr>
        <p:spPr/>
        <p:txBody>
          <a:bodyPr>
            <a:normAutofit fontScale="90000"/>
          </a:bodyPr>
          <a:lstStyle/>
          <a:p>
            <a:pPr algn="ctr"/>
            <a:r>
              <a:rPr lang="en-US" b="1" dirty="0">
                <a:latin typeface="Avenir Roman" panose="02000503020000020003" pitchFamily="2" charset="0"/>
              </a:rPr>
              <a:t>Kenyans </a:t>
            </a:r>
            <a:r>
              <a:rPr lang="en-US" sz="4900" b="1" dirty="0">
                <a:latin typeface="Avenir Roman" panose="02000503020000020003" pitchFamily="2" charset="0"/>
              </a:rPr>
              <a:t>have</a:t>
            </a:r>
            <a:r>
              <a:rPr lang="en-US" b="1" dirty="0">
                <a:latin typeface="Avenir Roman" panose="02000503020000020003" pitchFamily="2" charset="0"/>
              </a:rPr>
              <a:t> high beliefs in their ability to impact climate change </a:t>
            </a:r>
            <a:br>
              <a:rPr lang="en-US" dirty="0"/>
            </a:br>
            <a:endParaRPr lang="en-US" dirty="0"/>
          </a:p>
        </p:txBody>
      </p:sp>
      <p:pic>
        <p:nvPicPr>
          <p:cNvPr id="4" name="Picture 3">
            <a:extLst>
              <a:ext uri="{FF2B5EF4-FFF2-40B4-BE49-F238E27FC236}">
                <a16:creationId xmlns:a16="http://schemas.microsoft.com/office/drawing/2014/main" id="{68A81512-2F50-B940-956A-6CA938BB3A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7688" y="1690688"/>
            <a:ext cx="7583754" cy="5021868"/>
          </a:xfrm>
          <a:prstGeom prst="rect">
            <a:avLst/>
          </a:prstGeom>
          <a:noFill/>
          <a:ln>
            <a:solidFill>
              <a:schemeClr val="tx1"/>
            </a:solidFill>
          </a:ln>
        </p:spPr>
      </p:pic>
      <p:sp>
        <p:nvSpPr>
          <p:cNvPr id="5" name="TextBox 4">
            <a:extLst>
              <a:ext uri="{FF2B5EF4-FFF2-40B4-BE49-F238E27FC236}">
                <a16:creationId xmlns:a16="http://schemas.microsoft.com/office/drawing/2014/main" id="{0C0C5F06-4802-E241-916F-43BD3AAEAAA4}"/>
              </a:ext>
            </a:extLst>
          </p:cNvPr>
          <p:cNvSpPr txBox="1"/>
          <p:nvPr/>
        </p:nvSpPr>
        <p:spPr>
          <a:xfrm>
            <a:off x="7909737" y="6133169"/>
            <a:ext cx="4282263" cy="646331"/>
          </a:xfrm>
          <a:prstGeom prst="rect">
            <a:avLst/>
          </a:prstGeom>
          <a:noFill/>
        </p:spPr>
        <p:txBody>
          <a:bodyPr wrap="none" rtlCol="0">
            <a:spAutoFit/>
          </a:bodyPr>
          <a:lstStyle/>
          <a:p>
            <a:r>
              <a:rPr lang="en-US" i="1" dirty="0">
                <a:latin typeface="Avenir Roman" panose="02000503020000020003" pitchFamily="2" charset="0"/>
              </a:rPr>
              <a:t>Source:  </a:t>
            </a:r>
            <a:r>
              <a:rPr lang="en-US" i="1" dirty="0" err="1">
                <a:latin typeface="Avenir Roman" panose="02000503020000020003" pitchFamily="2" charset="0"/>
              </a:rPr>
              <a:t>Afrobarometer</a:t>
            </a:r>
            <a:r>
              <a:rPr lang="en-US" i="1" dirty="0">
                <a:latin typeface="Avenir Roman" panose="02000503020000020003" pitchFamily="2" charset="0"/>
              </a:rPr>
              <a:t> Round 7 (2016).</a:t>
            </a:r>
            <a:endParaRPr lang="en-US" dirty="0">
              <a:latin typeface="Avenir Roman" panose="02000503020000020003" pitchFamily="2" charset="0"/>
            </a:endParaRPr>
          </a:p>
          <a:p>
            <a:endParaRPr lang="en-US" dirty="0"/>
          </a:p>
        </p:txBody>
      </p:sp>
    </p:spTree>
    <p:extLst>
      <p:ext uri="{BB962C8B-B14F-4D97-AF65-F5344CB8AC3E}">
        <p14:creationId xmlns:p14="http://schemas.microsoft.com/office/powerpoint/2010/main" val="181434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D455-BBA3-0748-9DEE-72A8CFC2D2F3}"/>
              </a:ext>
            </a:extLst>
          </p:cNvPr>
          <p:cNvSpPr>
            <a:spLocks noGrp="1"/>
          </p:cNvSpPr>
          <p:nvPr>
            <p:ph type="title"/>
          </p:nvPr>
        </p:nvSpPr>
        <p:spPr>
          <a:xfrm>
            <a:off x="838200" y="500062"/>
            <a:ext cx="10515600" cy="1325563"/>
          </a:xfrm>
        </p:spPr>
        <p:txBody>
          <a:bodyPr>
            <a:normAutofit fontScale="90000"/>
          </a:bodyPr>
          <a:lstStyle/>
          <a:p>
            <a:pPr algn="ctr"/>
            <a:r>
              <a:rPr lang="en-US" b="1" dirty="0">
                <a:latin typeface="Avenir Roman" panose="02000503020000020003" pitchFamily="2" charset="0"/>
              </a:rPr>
              <a:t>Scientific beliefs about climate change are similar across religious groups in Kenya</a:t>
            </a:r>
            <a:br>
              <a:rPr lang="en-US" dirty="0"/>
            </a:br>
            <a:endParaRPr lang="en-US" dirty="0"/>
          </a:p>
        </p:txBody>
      </p:sp>
      <p:sp>
        <p:nvSpPr>
          <p:cNvPr id="3" name="Content Placeholder 2">
            <a:extLst>
              <a:ext uri="{FF2B5EF4-FFF2-40B4-BE49-F238E27FC236}">
                <a16:creationId xmlns:a16="http://schemas.microsoft.com/office/drawing/2014/main" id="{8EF22C39-835D-0F4E-9286-E660CE92B034}"/>
              </a:ext>
            </a:extLst>
          </p:cNvPr>
          <p:cNvSpPr>
            <a:spLocks noGrp="1"/>
          </p:cNvSpPr>
          <p:nvPr>
            <p:ph idx="1"/>
          </p:nvPr>
        </p:nvSpPr>
        <p:spPr>
          <a:xfrm>
            <a:off x="838200" y="1825625"/>
            <a:ext cx="10515600" cy="4793836"/>
          </a:xfrm>
        </p:spPr>
        <p:txBody>
          <a:bodyPr>
            <a:normAutofit/>
          </a:bodyPr>
          <a:lstStyle/>
          <a:p>
            <a:r>
              <a:rPr lang="en-US" sz="2000" i="1" dirty="0"/>
              <a:t>The question of whether climate change is anthropogenic or instead results from natural—or even supernatural—processes is a central divide in global public opinion on the environment. However, the qualitative and quantitative findings show that these beliefs do not differ among religious communities in Kenya. </a:t>
            </a:r>
          </a:p>
          <a:p>
            <a:endParaRPr lang="en-US" sz="2000" dirty="0"/>
          </a:p>
          <a:p>
            <a:r>
              <a:rPr lang="en-US" sz="2000" dirty="0"/>
              <a:t>In qualitative interviews, religious leaders unanimously agreed, as did participants in eight of nine focus groups, that the weather was changing, interpreted as part of a broader pattern</a:t>
            </a:r>
          </a:p>
          <a:p>
            <a:r>
              <a:rPr lang="en-US" sz="2000" dirty="0"/>
              <a:t>There was no evidence of differences among Catholic, Pentecostal, and Muslim religious groups in their causal attributions for these changes in weather. Across religious groups, clergy provided strikingly consistent explanations of climate change.</a:t>
            </a:r>
          </a:p>
          <a:p>
            <a:r>
              <a:rPr lang="en-US" sz="2000" dirty="0"/>
              <a:t> Every leader interviewed reported that changing weather resulted from human behavior, including phenomena such as charcoal burning, deforestation, and air pollution. All clergy, including imams, pastors, and priests, said they talked about climate change with congregants. </a:t>
            </a:r>
          </a:p>
          <a:p>
            <a:endParaRPr lang="en-US" dirty="0"/>
          </a:p>
        </p:txBody>
      </p:sp>
    </p:spTree>
    <p:extLst>
      <p:ext uri="{BB962C8B-B14F-4D97-AF65-F5344CB8AC3E}">
        <p14:creationId xmlns:p14="http://schemas.microsoft.com/office/powerpoint/2010/main" val="353959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D455-BBA3-0748-9DEE-72A8CFC2D2F3}"/>
              </a:ext>
            </a:extLst>
          </p:cNvPr>
          <p:cNvSpPr>
            <a:spLocks noGrp="1"/>
          </p:cNvSpPr>
          <p:nvPr>
            <p:ph type="title"/>
          </p:nvPr>
        </p:nvSpPr>
        <p:spPr>
          <a:xfrm>
            <a:off x="838200" y="500062"/>
            <a:ext cx="10515600" cy="1325563"/>
          </a:xfrm>
        </p:spPr>
        <p:txBody>
          <a:bodyPr>
            <a:normAutofit fontScale="90000"/>
          </a:bodyPr>
          <a:lstStyle/>
          <a:p>
            <a:pPr algn="ctr"/>
            <a:r>
              <a:rPr lang="en-US" b="1" dirty="0">
                <a:latin typeface="Avenir Roman" panose="02000503020000020003" pitchFamily="2" charset="0"/>
              </a:rPr>
              <a:t>Scientific beliefs about climate change are similar across religious groups in Kenya</a:t>
            </a:r>
            <a:br>
              <a:rPr lang="en-US" dirty="0"/>
            </a:br>
            <a:endParaRPr lang="en-US" dirty="0"/>
          </a:p>
        </p:txBody>
      </p:sp>
      <p:sp>
        <p:nvSpPr>
          <p:cNvPr id="3" name="Content Placeholder 2">
            <a:extLst>
              <a:ext uri="{FF2B5EF4-FFF2-40B4-BE49-F238E27FC236}">
                <a16:creationId xmlns:a16="http://schemas.microsoft.com/office/drawing/2014/main" id="{8EF22C39-835D-0F4E-9286-E660CE92B034}"/>
              </a:ext>
            </a:extLst>
          </p:cNvPr>
          <p:cNvSpPr>
            <a:spLocks noGrp="1"/>
          </p:cNvSpPr>
          <p:nvPr>
            <p:ph idx="1"/>
          </p:nvPr>
        </p:nvSpPr>
        <p:spPr/>
        <p:txBody>
          <a:bodyPr>
            <a:normAutofit/>
          </a:bodyPr>
          <a:lstStyle/>
          <a:p>
            <a:r>
              <a:rPr lang="en-US" dirty="0" err="1">
                <a:latin typeface="Avenir Roman" panose="02000503020000020003" pitchFamily="2" charset="0"/>
              </a:rPr>
              <a:t>Afrobarometer</a:t>
            </a:r>
            <a:r>
              <a:rPr lang="en-US" dirty="0">
                <a:latin typeface="Avenir Roman" panose="02000503020000020003" pitchFamily="2" charset="0"/>
              </a:rPr>
              <a:t> (2016)</a:t>
            </a:r>
          </a:p>
          <a:p>
            <a:r>
              <a:rPr lang="en-US" dirty="0">
                <a:latin typeface="Avenir Roman" panose="02000503020000020003" pitchFamily="2" charset="0"/>
              </a:rPr>
              <a:t>61% of respondents saw human behavior as the sole cause of climate change</a:t>
            </a:r>
          </a:p>
          <a:p>
            <a:r>
              <a:rPr lang="en-US" dirty="0">
                <a:latin typeface="Avenir Roman" panose="02000503020000020003" pitchFamily="2" charset="0"/>
              </a:rPr>
              <a:t>14% attributed climate change to both human and natural causes</a:t>
            </a:r>
          </a:p>
          <a:p>
            <a:r>
              <a:rPr lang="en-US" dirty="0">
                <a:latin typeface="Avenir Roman" panose="02000503020000020003" pitchFamily="2" charset="0"/>
              </a:rPr>
              <a:t>25% attributed it to natural processes or other factors</a:t>
            </a:r>
          </a:p>
          <a:p>
            <a:endParaRPr lang="en-US" dirty="0">
              <a:latin typeface="Avenir Roman" panose="02000503020000020003" pitchFamily="2" charset="0"/>
            </a:endParaRPr>
          </a:p>
          <a:p>
            <a:r>
              <a:rPr lang="en-US" b="1" i="1" dirty="0">
                <a:solidFill>
                  <a:srgbClr val="00B050"/>
                </a:solidFill>
                <a:latin typeface="Avenir Roman" panose="02000503020000020003" pitchFamily="2" charset="0"/>
              </a:rPr>
              <a:t>There are no statistically significant differences between Christians, Muslims, and the non-religious in such beliefs. </a:t>
            </a:r>
          </a:p>
        </p:txBody>
      </p:sp>
    </p:spTree>
    <p:extLst>
      <p:ext uri="{BB962C8B-B14F-4D97-AF65-F5344CB8AC3E}">
        <p14:creationId xmlns:p14="http://schemas.microsoft.com/office/powerpoint/2010/main" val="2431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2801-EDD7-924B-A0AC-4E7EB2482CE6}"/>
              </a:ext>
            </a:extLst>
          </p:cNvPr>
          <p:cNvSpPr>
            <a:spLocks noGrp="1"/>
          </p:cNvSpPr>
          <p:nvPr>
            <p:ph type="title"/>
          </p:nvPr>
        </p:nvSpPr>
        <p:spPr/>
        <p:txBody>
          <a:bodyPr>
            <a:noAutofit/>
          </a:bodyPr>
          <a:lstStyle/>
          <a:p>
            <a:pPr algn="ctr"/>
            <a:r>
              <a:rPr lang="en-US" sz="4000" b="1" dirty="0">
                <a:latin typeface="Avenir Roman" panose="02000503020000020003" pitchFamily="2" charset="0"/>
              </a:rPr>
              <a:t>Adverse Climate Impacts Reported</a:t>
            </a:r>
            <a:br>
              <a:rPr lang="en-US" sz="4000" dirty="0">
                <a:latin typeface="Avenir Roman" panose="02000503020000020003" pitchFamily="2" charset="0"/>
              </a:rPr>
            </a:br>
            <a:endParaRPr lang="en-US" sz="4000" dirty="0">
              <a:latin typeface="Avenir Roman" panose="02000503020000020003" pitchFamily="2" charset="0"/>
            </a:endParaRPr>
          </a:p>
        </p:txBody>
      </p:sp>
      <p:sp>
        <p:nvSpPr>
          <p:cNvPr id="3" name="Content Placeholder 2">
            <a:extLst>
              <a:ext uri="{FF2B5EF4-FFF2-40B4-BE49-F238E27FC236}">
                <a16:creationId xmlns:a16="http://schemas.microsoft.com/office/drawing/2014/main" id="{CA0769BD-9890-AC44-AA65-1AB3A5A9EB64}"/>
              </a:ext>
            </a:extLst>
          </p:cNvPr>
          <p:cNvSpPr>
            <a:spLocks noGrp="1"/>
          </p:cNvSpPr>
          <p:nvPr>
            <p:ph idx="1"/>
          </p:nvPr>
        </p:nvSpPr>
        <p:spPr/>
        <p:txBody>
          <a:bodyPr>
            <a:normAutofit/>
          </a:bodyPr>
          <a:lstStyle/>
          <a:p>
            <a:r>
              <a:rPr lang="en-US" sz="2000" dirty="0"/>
              <a:t>The qualitative sample of religious communities included the urban localities of </a:t>
            </a:r>
            <a:r>
              <a:rPr lang="en-US" sz="2000" dirty="0" err="1"/>
              <a:t>Dandora</a:t>
            </a:r>
            <a:r>
              <a:rPr lang="en-US" sz="2000" dirty="0"/>
              <a:t>, </a:t>
            </a:r>
            <a:r>
              <a:rPr lang="en-US" sz="2000" dirty="0" err="1"/>
              <a:t>Kileleshwa</a:t>
            </a:r>
            <a:r>
              <a:rPr lang="en-US" sz="2000" dirty="0"/>
              <a:t>, and </a:t>
            </a:r>
            <a:r>
              <a:rPr lang="en-US" sz="2000" dirty="0" err="1"/>
              <a:t>Westlands</a:t>
            </a:r>
            <a:r>
              <a:rPr lang="en-US" sz="2000" dirty="0"/>
              <a:t> (Nairobi) as well as the rural county of Kilifi. Across different livelihoods and socio-economic levels at these research sites, there was universal agreement that the weather has been changing </a:t>
            </a:r>
          </a:p>
          <a:p>
            <a:endParaRPr lang="en-US" sz="2000" dirty="0"/>
          </a:p>
          <a:p>
            <a:r>
              <a:rPr lang="en-US" sz="2000" dirty="0"/>
              <a:t>In </a:t>
            </a:r>
            <a:r>
              <a:rPr lang="en-US" sz="2000" dirty="0" err="1"/>
              <a:t>Dandora</a:t>
            </a:r>
            <a:r>
              <a:rPr lang="en-US" sz="2000" dirty="0"/>
              <a:t>, respondents reported experiencing and observing climate change through: earlier cold seasons, colder cold seasons, extreme heat during dry seasons, less sunlight, stronger sunlight, early rains, heavy (or “too much”) rains, flooding, drought, dying wildlife, landscape changes, and uneven seasons. They connected these changes to: more illness, more malaria, air pollution/difficulty breathing, and less food.</a:t>
            </a:r>
          </a:p>
          <a:p>
            <a:endParaRPr lang="en-US" dirty="0"/>
          </a:p>
        </p:txBody>
      </p:sp>
    </p:spTree>
    <p:extLst>
      <p:ext uri="{BB962C8B-B14F-4D97-AF65-F5344CB8AC3E}">
        <p14:creationId xmlns:p14="http://schemas.microsoft.com/office/powerpoint/2010/main" val="409872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2801-EDD7-924B-A0AC-4E7EB2482CE6}"/>
              </a:ext>
            </a:extLst>
          </p:cNvPr>
          <p:cNvSpPr>
            <a:spLocks noGrp="1"/>
          </p:cNvSpPr>
          <p:nvPr>
            <p:ph type="title"/>
          </p:nvPr>
        </p:nvSpPr>
        <p:spPr/>
        <p:txBody>
          <a:bodyPr>
            <a:noAutofit/>
          </a:bodyPr>
          <a:lstStyle/>
          <a:p>
            <a:pPr algn="ctr"/>
            <a:r>
              <a:rPr lang="en-US" sz="4000" b="1" dirty="0">
                <a:latin typeface="Avenir Roman" panose="02000503020000020003" pitchFamily="2" charset="0"/>
              </a:rPr>
              <a:t>Adverse Climate Impacts Reported</a:t>
            </a:r>
            <a:br>
              <a:rPr lang="en-US" sz="4000" dirty="0">
                <a:latin typeface="Avenir Roman" panose="02000503020000020003" pitchFamily="2" charset="0"/>
              </a:rPr>
            </a:br>
            <a:endParaRPr lang="en-US" sz="4000" dirty="0">
              <a:latin typeface="Avenir Roman" panose="02000503020000020003" pitchFamily="2" charset="0"/>
            </a:endParaRPr>
          </a:p>
        </p:txBody>
      </p:sp>
      <p:sp>
        <p:nvSpPr>
          <p:cNvPr id="3" name="Content Placeholder 2">
            <a:extLst>
              <a:ext uri="{FF2B5EF4-FFF2-40B4-BE49-F238E27FC236}">
                <a16:creationId xmlns:a16="http://schemas.microsoft.com/office/drawing/2014/main" id="{CA0769BD-9890-AC44-AA65-1AB3A5A9EB64}"/>
              </a:ext>
            </a:extLst>
          </p:cNvPr>
          <p:cNvSpPr>
            <a:spLocks noGrp="1"/>
          </p:cNvSpPr>
          <p:nvPr>
            <p:ph idx="1"/>
          </p:nvPr>
        </p:nvSpPr>
        <p:spPr>
          <a:xfrm>
            <a:off x="838200" y="1825625"/>
            <a:ext cx="10515600" cy="4654688"/>
          </a:xfrm>
        </p:spPr>
        <p:txBody>
          <a:bodyPr>
            <a:normAutofit lnSpcReduction="10000"/>
          </a:bodyPr>
          <a:lstStyle/>
          <a:p>
            <a:r>
              <a:rPr lang="en-US" sz="2000" dirty="0"/>
              <a:t>In Kilifi, respondents reported experiencing and observing climate change through: drought, flooding, insect pests, unpredictable amounts of rain, changes in the direction of rainfall, unusually high and low temperatures, less water access, changes in air quality, increased wind, poor agricultural harvests, increases in fish diseases and stocks, dying wildlife and livestock, and changes in the timing of planting seasons.</a:t>
            </a:r>
          </a:p>
          <a:p>
            <a:endParaRPr lang="en-US" sz="2000" dirty="0"/>
          </a:p>
          <a:p>
            <a:r>
              <a:rPr lang="en-US" sz="2000" dirty="0"/>
              <a:t>In the Nairobi estates of </a:t>
            </a:r>
            <a:r>
              <a:rPr lang="en-US" sz="2000" dirty="0" err="1"/>
              <a:t>Westlands</a:t>
            </a:r>
            <a:r>
              <a:rPr lang="en-US" sz="2000" dirty="0"/>
              <a:t> and </a:t>
            </a:r>
            <a:r>
              <a:rPr lang="en-US" sz="2000" dirty="0" err="1"/>
              <a:t>Kileleshwa</a:t>
            </a:r>
            <a:r>
              <a:rPr lang="en-US" sz="2000" dirty="0"/>
              <a:t>, respondents reported experiencing and observing climate change through: drought, extreme heat, flooding, heavy rain, abnormal rain patterns, dry lakes, unusual bird migrations, irregular sun, increased temperatures, decreases in fish stocks, changes in sunlight, extreme temperature decreases, unpredictable seasons, short growing seasons, wildlife dying, air pollution, mosquitos, water and food shortages, and less fruitful land. </a:t>
            </a:r>
          </a:p>
          <a:p>
            <a:pPr marL="0" indent="0">
              <a:buNone/>
            </a:pPr>
            <a:endParaRPr lang="en-US" sz="2000" dirty="0"/>
          </a:p>
          <a:p>
            <a:r>
              <a:rPr lang="en-US" sz="2000" dirty="0"/>
              <a:t>In the quantitative analysis, pastoralists and those with lower levels of education expressed greater concern about a worsening climate and climate-related impacts. Residents of Eastern, Northeastern, and Coast provinces also reported more severe climate impacts.</a:t>
            </a:r>
          </a:p>
          <a:p>
            <a:endParaRPr lang="en-US" dirty="0"/>
          </a:p>
        </p:txBody>
      </p:sp>
    </p:spTree>
    <p:extLst>
      <p:ext uri="{BB962C8B-B14F-4D97-AF65-F5344CB8AC3E}">
        <p14:creationId xmlns:p14="http://schemas.microsoft.com/office/powerpoint/2010/main" val="3187292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1983</Words>
  <Application>Microsoft Macintosh PowerPoint</Application>
  <PresentationFormat>Widescreen</PresentationFormat>
  <Paragraphs>119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Roman</vt:lpstr>
      <vt:lpstr>Calibri</vt:lpstr>
      <vt:lpstr>Calibri Light</vt:lpstr>
      <vt:lpstr>Times New Roman</vt:lpstr>
      <vt:lpstr>Office Theme</vt:lpstr>
      <vt:lpstr>PowerPoint Presentation</vt:lpstr>
      <vt:lpstr>Motivation</vt:lpstr>
      <vt:lpstr>Kenya </vt:lpstr>
      <vt:lpstr>Research Design</vt:lpstr>
      <vt:lpstr>Kenyans have high beliefs in their ability to impact climate change  </vt:lpstr>
      <vt:lpstr>Scientific beliefs about climate change are similar across religious groups in Kenya </vt:lpstr>
      <vt:lpstr>Scientific beliefs about climate change are similar across religious groups in Kenya </vt:lpstr>
      <vt:lpstr>Adverse Climate Impacts Reported </vt:lpstr>
      <vt:lpstr>Adverse Climate Impacts Reported </vt:lpstr>
      <vt:lpstr>Beliefs about the ability to combat climate change differ across religious groups</vt:lpstr>
      <vt:lpstr>Beliefs about the ability to combat climate change differ across religious groups</vt:lpstr>
      <vt:lpstr>Why do Muslims Have Lower Environmental Efficacy?</vt:lpstr>
      <vt:lpstr>Argument: Feelings of disempowerment and marginalization within the state discourage environmental activism </vt:lpstr>
      <vt:lpstr>Evidence that Marginalization Stymies Efficacy</vt:lpstr>
      <vt:lpstr>Evidence that Marginalization Stymies Efficacy</vt:lpstr>
      <vt:lpstr>Evidence that Marginalization Stymies Efficacy</vt:lpstr>
      <vt:lpstr>Evidence that Marginalization Stymies Efficacy</vt:lpstr>
      <vt:lpstr>Evidence that Marginalization Stymies Efficacy</vt:lpstr>
      <vt:lpstr>Conclusions</vt:lpstr>
      <vt:lpstr>Acknowledgements</vt:lpstr>
      <vt:lpstr>For further details, please see: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2021-05-10T20:13:22Z</dcterms:created>
  <dcterms:modified xsi:type="dcterms:W3CDTF">2021-05-25T13:40:01Z</dcterms:modified>
</cp:coreProperties>
</file>