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327" r:id="rId3"/>
    <p:sldId id="265" r:id="rId4"/>
    <p:sldId id="257" r:id="rId5"/>
    <p:sldId id="259" r:id="rId6"/>
    <p:sldId id="264" r:id="rId7"/>
    <p:sldId id="334" r:id="rId8"/>
    <p:sldId id="336" r:id="rId9"/>
    <p:sldId id="319" r:id="rId10"/>
    <p:sldId id="318" r:id="rId11"/>
    <p:sldId id="321" r:id="rId12"/>
    <p:sldId id="324" r:id="rId13"/>
    <p:sldId id="328" r:id="rId14"/>
    <p:sldId id="335" r:id="rId15"/>
    <p:sldId id="320" r:id="rId16"/>
    <p:sldId id="326" r:id="rId17"/>
    <p:sldId id="333" r:id="rId18"/>
    <p:sldId id="329" r:id="rId19"/>
    <p:sldId id="260" r:id="rId20"/>
    <p:sldId id="309" r:id="rId21"/>
    <p:sldId id="308" r:id="rId22"/>
    <p:sldId id="261" r:id="rId23"/>
    <p:sldId id="314" r:id="rId24"/>
    <p:sldId id="315" r:id="rId25"/>
    <p:sldId id="316" r:id="rId26"/>
    <p:sldId id="262" r:id="rId27"/>
    <p:sldId id="317"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9"/>
    <p:restoredTop sz="73154"/>
  </p:normalViewPr>
  <p:slideViewPr>
    <p:cSldViewPr snapToGrid="0" snapToObjects="1">
      <p:cViewPr varScale="1">
        <p:scale>
          <a:sx n="154" d="100"/>
          <a:sy n="154" d="100"/>
        </p:scale>
        <p:origin x="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DDE6B-9843-6745-8B70-7282CB3197D5}" type="datetimeFigureOut">
              <a:rPr lang="en-US" smtClean="0"/>
              <a:t>5/19/21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ED9FE-AAC9-614E-A26D-B10A203C9C12}" type="slidenum">
              <a:rPr lang="en-US" smtClean="0"/>
              <a:t>‹#›</a:t>
            </a:fld>
            <a:endParaRPr lang="en-US"/>
          </a:p>
        </p:txBody>
      </p:sp>
    </p:spTree>
    <p:extLst>
      <p:ext uri="{BB962C8B-B14F-4D97-AF65-F5344CB8AC3E}">
        <p14:creationId xmlns:p14="http://schemas.microsoft.com/office/powerpoint/2010/main" val="192867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a:t>
            </a:fld>
            <a:endParaRPr lang="en-US"/>
          </a:p>
        </p:txBody>
      </p:sp>
    </p:spTree>
    <p:extLst>
      <p:ext uri="{BB962C8B-B14F-4D97-AF65-F5344CB8AC3E}">
        <p14:creationId xmlns:p14="http://schemas.microsoft.com/office/powerpoint/2010/main" val="15754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1EED9FE-AAC9-614E-A26D-B10A203C9C12}" type="slidenum">
              <a:rPr lang="en-US" smtClean="0"/>
              <a:t>12</a:t>
            </a:fld>
            <a:endParaRPr lang="en-US"/>
          </a:p>
        </p:txBody>
      </p:sp>
    </p:spTree>
    <p:extLst>
      <p:ext uri="{BB962C8B-B14F-4D97-AF65-F5344CB8AC3E}">
        <p14:creationId xmlns:p14="http://schemas.microsoft.com/office/powerpoint/2010/main" val="272293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13</a:t>
            </a:fld>
            <a:endParaRPr lang="en-US"/>
          </a:p>
        </p:txBody>
      </p:sp>
    </p:spTree>
    <p:extLst>
      <p:ext uri="{BB962C8B-B14F-4D97-AF65-F5344CB8AC3E}">
        <p14:creationId xmlns:p14="http://schemas.microsoft.com/office/powerpoint/2010/main" val="389134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14</a:t>
            </a:fld>
            <a:endParaRPr lang="en-US"/>
          </a:p>
        </p:txBody>
      </p:sp>
    </p:spTree>
    <p:extLst>
      <p:ext uri="{BB962C8B-B14F-4D97-AF65-F5344CB8AC3E}">
        <p14:creationId xmlns:p14="http://schemas.microsoft.com/office/powerpoint/2010/main" val="3117882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15</a:t>
            </a:fld>
            <a:endParaRPr lang="en-US"/>
          </a:p>
        </p:txBody>
      </p:sp>
    </p:spTree>
    <p:extLst>
      <p:ext uri="{BB962C8B-B14F-4D97-AF65-F5344CB8AC3E}">
        <p14:creationId xmlns:p14="http://schemas.microsoft.com/office/powerpoint/2010/main" val="3725911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16</a:t>
            </a:fld>
            <a:endParaRPr lang="en-US"/>
          </a:p>
        </p:txBody>
      </p:sp>
    </p:spTree>
    <p:extLst>
      <p:ext uri="{BB962C8B-B14F-4D97-AF65-F5344CB8AC3E}">
        <p14:creationId xmlns:p14="http://schemas.microsoft.com/office/powerpoint/2010/main" val="867990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17</a:t>
            </a:fld>
            <a:endParaRPr lang="en-US"/>
          </a:p>
        </p:txBody>
      </p:sp>
    </p:spTree>
    <p:extLst>
      <p:ext uri="{BB962C8B-B14F-4D97-AF65-F5344CB8AC3E}">
        <p14:creationId xmlns:p14="http://schemas.microsoft.com/office/powerpoint/2010/main" val="79160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18</a:t>
            </a:fld>
            <a:endParaRPr lang="en-US"/>
          </a:p>
        </p:txBody>
      </p:sp>
    </p:spTree>
    <p:extLst>
      <p:ext uri="{BB962C8B-B14F-4D97-AF65-F5344CB8AC3E}">
        <p14:creationId xmlns:p14="http://schemas.microsoft.com/office/powerpoint/2010/main" val="3907660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20</a:t>
            </a:fld>
            <a:endParaRPr lang="en-US"/>
          </a:p>
        </p:txBody>
      </p:sp>
    </p:spTree>
    <p:extLst>
      <p:ext uri="{BB962C8B-B14F-4D97-AF65-F5344CB8AC3E}">
        <p14:creationId xmlns:p14="http://schemas.microsoft.com/office/powerpoint/2010/main" val="346233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21</a:t>
            </a:fld>
            <a:endParaRPr lang="en-US"/>
          </a:p>
        </p:txBody>
      </p:sp>
    </p:spTree>
    <p:extLst>
      <p:ext uri="{BB962C8B-B14F-4D97-AF65-F5344CB8AC3E}">
        <p14:creationId xmlns:p14="http://schemas.microsoft.com/office/powerpoint/2010/main" val="1881384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23</a:t>
            </a:fld>
            <a:endParaRPr lang="en-US"/>
          </a:p>
        </p:txBody>
      </p:sp>
    </p:spTree>
    <p:extLst>
      <p:ext uri="{BB962C8B-B14F-4D97-AF65-F5344CB8AC3E}">
        <p14:creationId xmlns:p14="http://schemas.microsoft.com/office/powerpoint/2010/main" val="391427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2</a:t>
            </a:fld>
            <a:endParaRPr lang="en-US"/>
          </a:p>
        </p:txBody>
      </p:sp>
    </p:spTree>
    <p:extLst>
      <p:ext uri="{BB962C8B-B14F-4D97-AF65-F5344CB8AC3E}">
        <p14:creationId xmlns:p14="http://schemas.microsoft.com/office/powerpoint/2010/main" val="2493619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25</a:t>
            </a:fld>
            <a:endParaRPr lang="en-US"/>
          </a:p>
        </p:txBody>
      </p:sp>
    </p:spTree>
    <p:extLst>
      <p:ext uri="{BB962C8B-B14F-4D97-AF65-F5344CB8AC3E}">
        <p14:creationId xmlns:p14="http://schemas.microsoft.com/office/powerpoint/2010/main" val="3994223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27</a:t>
            </a:fld>
            <a:endParaRPr lang="en-US"/>
          </a:p>
        </p:txBody>
      </p:sp>
    </p:spTree>
    <p:extLst>
      <p:ext uri="{BB962C8B-B14F-4D97-AF65-F5344CB8AC3E}">
        <p14:creationId xmlns:p14="http://schemas.microsoft.com/office/powerpoint/2010/main" val="1790970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28</a:t>
            </a:fld>
            <a:endParaRPr lang="en-US"/>
          </a:p>
        </p:txBody>
      </p:sp>
    </p:spTree>
    <p:extLst>
      <p:ext uri="{BB962C8B-B14F-4D97-AF65-F5344CB8AC3E}">
        <p14:creationId xmlns:p14="http://schemas.microsoft.com/office/powerpoint/2010/main" val="100574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3</a:t>
            </a:fld>
            <a:endParaRPr lang="en-US"/>
          </a:p>
        </p:txBody>
      </p:sp>
    </p:spTree>
    <p:extLst>
      <p:ext uri="{BB962C8B-B14F-4D97-AF65-F5344CB8AC3E}">
        <p14:creationId xmlns:p14="http://schemas.microsoft.com/office/powerpoint/2010/main" val="317930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6</a:t>
            </a:fld>
            <a:endParaRPr lang="en-US"/>
          </a:p>
        </p:txBody>
      </p:sp>
    </p:spTree>
    <p:extLst>
      <p:ext uri="{BB962C8B-B14F-4D97-AF65-F5344CB8AC3E}">
        <p14:creationId xmlns:p14="http://schemas.microsoft.com/office/powerpoint/2010/main" val="276296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7</a:t>
            </a:fld>
            <a:endParaRPr lang="en-US"/>
          </a:p>
        </p:txBody>
      </p:sp>
    </p:spTree>
    <p:extLst>
      <p:ext uri="{BB962C8B-B14F-4D97-AF65-F5344CB8AC3E}">
        <p14:creationId xmlns:p14="http://schemas.microsoft.com/office/powerpoint/2010/main" val="364750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8</a:t>
            </a:fld>
            <a:endParaRPr lang="en-US"/>
          </a:p>
        </p:txBody>
      </p:sp>
    </p:spTree>
    <p:extLst>
      <p:ext uri="{BB962C8B-B14F-4D97-AF65-F5344CB8AC3E}">
        <p14:creationId xmlns:p14="http://schemas.microsoft.com/office/powerpoint/2010/main" val="2992334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9</a:t>
            </a:fld>
            <a:endParaRPr lang="en-US"/>
          </a:p>
        </p:txBody>
      </p:sp>
    </p:spTree>
    <p:extLst>
      <p:ext uri="{BB962C8B-B14F-4D97-AF65-F5344CB8AC3E}">
        <p14:creationId xmlns:p14="http://schemas.microsoft.com/office/powerpoint/2010/main" val="234644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D9FE-AAC9-614E-A26D-B10A203C9C12}" type="slidenum">
              <a:rPr lang="en-US" smtClean="0"/>
              <a:t>10</a:t>
            </a:fld>
            <a:endParaRPr lang="en-US"/>
          </a:p>
        </p:txBody>
      </p:sp>
    </p:spTree>
    <p:extLst>
      <p:ext uri="{BB962C8B-B14F-4D97-AF65-F5344CB8AC3E}">
        <p14:creationId xmlns:p14="http://schemas.microsoft.com/office/powerpoint/2010/main" val="211033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1EED9FE-AAC9-614E-A26D-B10A203C9C12}" type="slidenum">
              <a:rPr lang="en-US" smtClean="0"/>
              <a:t>11</a:t>
            </a:fld>
            <a:endParaRPr lang="en-US"/>
          </a:p>
        </p:txBody>
      </p:sp>
    </p:spTree>
    <p:extLst>
      <p:ext uri="{BB962C8B-B14F-4D97-AF65-F5344CB8AC3E}">
        <p14:creationId xmlns:p14="http://schemas.microsoft.com/office/powerpoint/2010/main" val="277579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8C82CB-0E7E-D540-B681-4312BE11050D}"/>
              </a:ext>
            </a:extLst>
          </p:cNvPr>
          <p:cNvSpPr/>
          <p:nvPr userDrawn="1"/>
        </p:nvSpPr>
        <p:spPr>
          <a:xfrm>
            <a:off x="0" y="1139476"/>
            <a:ext cx="12192000" cy="30947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38200" y="1350491"/>
            <a:ext cx="10515600" cy="1643627"/>
          </a:xfrm>
          <a:prstGeom prst="rect">
            <a:avLst/>
          </a:prstGeom>
        </p:spPr>
        <p:txBody>
          <a:bodyPr anchor="b">
            <a:noAutofit/>
          </a:bodyPr>
          <a:lstStyle>
            <a:lvl1pPr algn="ctr">
              <a:defRPr sz="10000">
                <a:solidFill>
                  <a:schemeClr val="bg1"/>
                </a:solidFill>
                <a:latin typeface="ASPHALTIC SCRATCH ROUNDED PERSO" panose="02000000000000000000" pitchFamily="2" charset="77"/>
              </a:defRPr>
            </a:lvl1pPr>
          </a:lstStyle>
          <a:p>
            <a:r>
              <a:rPr lang="en-US" dirty="0"/>
              <a:t>Title</a:t>
            </a:r>
          </a:p>
        </p:txBody>
      </p:sp>
      <p:sp>
        <p:nvSpPr>
          <p:cNvPr id="3" name="Subtitle 2"/>
          <p:cNvSpPr>
            <a:spLocks noGrp="1"/>
          </p:cNvSpPr>
          <p:nvPr>
            <p:ph type="subTitle" idx="1" hasCustomPrompt="1"/>
          </p:nvPr>
        </p:nvSpPr>
        <p:spPr>
          <a:xfrm>
            <a:off x="838200" y="2994118"/>
            <a:ext cx="10515600" cy="890449"/>
          </a:xfrm>
        </p:spPr>
        <p:txBody>
          <a:bodyPr>
            <a:noAutofit/>
          </a:bodyPr>
          <a:lstStyle>
            <a:lvl1pPr marL="0" indent="0" algn="ctr">
              <a:buNone/>
              <a:defRPr sz="6000">
                <a:solidFill>
                  <a:schemeClr val="bg1"/>
                </a:solidFill>
                <a:latin typeface="ASPHALTIC SCRATCH ROUNDED PERS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p:cNvSpPr>
            <a:spLocks noGrp="1"/>
          </p:cNvSpPr>
          <p:nvPr>
            <p:ph type="dt" sz="half" idx="10"/>
          </p:nvPr>
        </p:nvSpPr>
        <p:spPr>
          <a:xfrm>
            <a:off x="9144000" y="6246739"/>
            <a:ext cx="2743200" cy="365125"/>
          </a:xfrm>
        </p:spPr>
        <p:txBody>
          <a:bodyPr/>
          <a:lstStyle>
            <a:lvl1pPr>
              <a:defRPr sz="1400"/>
            </a:lvl1pPr>
          </a:lstStyle>
          <a:p>
            <a:fld id="{874E0EB6-7121-E64C-A2A5-E84FD79757DB}" type="datetime4">
              <a:rPr lang="en-US" smtClean="0"/>
              <a:t>May 19, 2021</a:t>
            </a:fld>
            <a:endParaRPr lang="en-US" dirty="0"/>
          </a:p>
        </p:txBody>
      </p:sp>
      <p:sp>
        <p:nvSpPr>
          <p:cNvPr id="7" name="Text Placeholder 2">
            <a:extLst>
              <a:ext uri="{FF2B5EF4-FFF2-40B4-BE49-F238E27FC236}">
                <a16:creationId xmlns:a16="http://schemas.microsoft.com/office/drawing/2014/main" id="{0BAC8BF9-1B59-BD43-B74C-59898A47C73F}"/>
              </a:ext>
            </a:extLst>
          </p:cNvPr>
          <p:cNvSpPr>
            <a:spLocks noGrp="1"/>
          </p:cNvSpPr>
          <p:nvPr>
            <p:ph type="body" idx="13" hasCustomPrompt="1"/>
          </p:nvPr>
        </p:nvSpPr>
        <p:spPr>
          <a:xfrm>
            <a:off x="838200" y="4833266"/>
            <a:ext cx="10515600" cy="467829"/>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a:t>
            </a:r>
          </a:p>
        </p:txBody>
      </p:sp>
      <p:sp>
        <p:nvSpPr>
          <p:cNvPr id="8" name="Text Placeholder 2">
            <a:extLst>
              <a:ext uri="{FF2B5EF4-FFF2-40B4-BE49-F238E27FC236}">
                <a16:creationId xmlns:a16="http://schemas.microsoft.com/office/drawing/2014/main" id="{128DCA47-3027-E34A-88D7-8D6D080A570A}"/>
              </a:ext>
            </a:extLst>
          </p:cNvPr>
          <p:cNvSpPr>
            <a:spLocks noGrp="1"/>
          </p:cNvSpPr>
          <p:nvPr>
            <p:ph type="body" idx="14" hasCustomPrompt="1"/>
          </p:nvPr>
        </p:nvSpPr>
        <p:spPr>
          <a:xfrm>
            <a:off x="838200" y="4425140"/>
            <a:ext cx="10515600" cy="371933"/>
          </a:xfrm>
        </p:spPr>
        <p:txBody>
          <a:bodyPr/>
          <a:lstStyle>
            <a:lvl1pPr marL="0" indent="0" algn="ctr">
              <a:buNone/>
              <a:defRPr sz="2400" cap="sm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Tree>
    <p:extLst>
      <p:ext uri="{BB962C8B-B14F-4D97-AF65-F5344CB8AC3E}">
        <p14:creationId xmlns:p14="http://schemas.microsoft.com/office/powerpoint/2010/main" val="3837079806"/>
      </p:ext>
    </p:extLst>
  </p:cSld>
  <p:clrMapOvr>
    <a:masterClrMapping/>
  </p:clrMapOvr>
  <p:extLst mod="1">
    <p:ext uri="{DCECCB84-F9BA-43D5-87BE-67443E8EF086}">
      <p15:sldGuideLst xmlns:p15="http://schemas.microsoft.com/office/powerpoint/2012/main">
        <p15:guide id="1" orient="horz" pos="72" userDrawn="1">
          <p15:clr>
            <a:srgbClr val="FBAE40"/>
          </p15:clr>
        </p15:guide>
        <p15:guide id="2" pos="72" userDrawn="1">
          <p15:clr>
            <a:srgbClr val="FBAE40"/>
          </p15:clr>
        </p15:guide>
        <p15:guide id="3" orient="horz" pos="4248" userDrawn="1">
          <p15:clr>
            <a:srgbClr val="FBAE40"/>
          </p15:clr>
        </p15:guide>
        <p15:guide id="4" pos="7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68794"/>
            <a:ext cx="11126856" cy="791817"/>
          </a:xfrm>
          <a:prstGeom prst="rect">
            <a:avLst/>
          </a:prstGeom>
        </p:spPr>
        <p:txBody>
          <a:bodyPr/>
          <a:lstStyle>
            <a:lvl1pPr>
              <a:defRPr cap="small" baseline="0"/>
            </a:lvl1pPr>
          </a:lstStyle>
          <a:p>
            <a:r>
              <a:rPr lang="en-US" dirty="0"/>
              <a:t>Slide heading </a:t>
            </a:r>
          </a:p>
        </p:txBody>
      </p:sp>
      <p:sp>
        <p:nvSpPr>
          <p:cNvPr id="3" name="Content Placeholder 2"/>
          <p:cNvSpPr>
            <a:spLocks noGrp="1"/>
          </p:cNvSpPr>
          <p:nvPr>
            <p:ph idx="1"/>
          </p:nvPr>
        </p:nvSpPr>
        <p:spPr>
          <a:xfrm>
            <a:off x="609600" y="1562092"/>
            <a:ext cx="10972800" cy="4427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9200" y="6245549"/>
            <a:ext cx="2743200" cy="365125"/>
          </a:xfrm>
        </p:spPr>
        <p:txBody>
          <a:bodyPr/>
          <a:lstStyle>
            <a:lvl1pPr>
              <a:defRPr sz="1400"/>
            </a:lvl1pPr>
          </a:lstStyle>
          <a:p>
            <a:fld id="{3C83607E-1FAE-494E-8087-BC5D6301C4C6}" type="datetime4">
              <a:rPr lang="en-US" smtClean="0"/>
              <a:t>May 19, 2021</a:t>
            </a:fld>
            <a:endParaRPr lang="en-US" dirty="0"/>
          </a:p>
        </p:txBody>
      </p:sp>
      <p:sp>
        <p:nvSpPr>
          <p:cNvPr id="5" name="Footer Placeholder 4"/>
          <p:cNvSpPr>
            <a:spLocks noGrp="1"/>
          </p:cNvSpPr>
          <p:nvPr>
            <p:ph type="ftr" sz="quarter" idx="11"/>
          </p:nvPr>
        </p:nvSpPr>
        <p:spPr>
          <a:xfrm>
            <a:off x="609600" y="6246740"/>
            <a:ext cx="10972800" cy="365125"/>
          </a:xfrm>
        </p:spPr>
        <p:txBody>
          <a:bodyPr/>
          <a:lstStyle>
            <a:lvl1pPr>
              <a:defRPr sz="2000">
                <a:latin typeface="ASPHALTIC SCRATCH ROUNDED PERSO" panose="02000000000000000000" pitchFamily="2" charset="77"/>
              </a:defRPr>
            </a:lvl1pPr>
          </a:lstStyle>
          <a:p>
            <a:r>
              <a:rPr lang="en-US" dirty="0"/>
              <a:t>Strong Spirits</a:t>
            </a:r>
          </a:p>
        </p:txBody>
      </p:sp>
      <p:cxnSp>
        <p:nvCxnSpPr>
          <p:cNvPr id="11" name="Straight Connector 10">
            <a:extLst>
              <a:ext uri="{FF2B5EF4-FFF2-40B4-BE49-F238E27FC236}">
                <a16:creationId xmlns:a16="http://schemas.microsoft.com/office/drawing/2014/main" id="{7E664F33-1614-9240-8C20-152BD55B3668}"/>
              </a:ext>
            </a:extLst>
          </p:cNvPr>
          <p:cNvCxnSpPr>
            <a:cxnSpLocks/>
          </p:cNvCxnSpPr>
          <p:nvPr userDrawn="1"/>
        </p:nvCxnSpPr>
        <p:spPr>
          <a:xfrm flipH="1">
            <a:off x="609600" y="1305335"/>
            <a:ext cx="85327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04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normAutofit/>
          </a:bodyPr>
          <a:lstStyle>
            <a:lvl1pPr>
              <a:defRPr sz="8000">
                <a:latin typeface="ASPHALTIC SCRATCH ROUNDED PERSO" panose="02000000000000000000"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3600" cap="sm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302B0438-ED9B-994A-9137-77DED6521E34}"/>
              </a:ext>
            </a:extLst>
          </p:cNvPr>
          <p:cNvSpPr>
            <a:spLocks noGrp="1"/>
          </p:cNvSpPr>
          <p:nvPr>
            <p:ph type="dt" sz="half" idx="10"/>
          </p:nvPr>
        </p:nvSpPr>
        <p:spPr>
          <a:xfrm>
            <a:off x="8839200" y="6245549"/>
            <a:ext cx="2743200" cy="365125"/>
          </a:xfrm>
        </p:spPr>
        <p:txBody>
          <a:bodyPr/>
          <a:lstStyle>
            <a:lvl1pPr>
              <a:defRPr sz="1400"/>
            </a:lvl1pPr>
          </a:lstStyle>
          <a:p>
            <a:fld id="{29A26121-3205-164F-8ED0-646130121C26}" type="datetime4">
              <a:rPr lang="en-US" smtClean="0"/>
              <a:t>May 19, 2021</a:t>
            </a:fld>
            <a:endParaRPr lang="en-US" dirty="0"/>
          </a:p>
        </p:txBody>
      </p:sp>
      <p:sp>
        <p:nvSpPr>
          <p:cNvPr id="9" name="Footer Placeholder 4">
            <a:extLst>
              <a:ext uri="{FF2B5EF4-FFF2-40B4-BE49-F238E27FC236}">
                <a16:creationId xmlns:a16="http://schemas.microsoft.com/office/drawing/2014/main" id="{97FC3EE0-625E-2D4E-9D51-4E4D4D6EF0D0}"/>
              </a:ext>
            </a:extLst>
          </p:cNvPr>
          <p:cNvSpPr>
            <a:spLocks noGrp="1"/>
          </p:cNvSpPr>
          <p:nvPr>
            <p:ph type="ftr" sz="quarter" idx="11"/>
          </p:nvPr>
        </p:nvSpPr>
        <p:spPr>
          <a:xfrm>
            <a:off x="609600" y="6246740"/>
            <a:ext cx="10972800" cy="365125"/>
          </a:xfrm>
        </p:spPr>
        <p:txBody>
          <a:bodyPr/>
          <a:lstStyle>
            <a:lvl1pPr>
              <a:defRPr sz="2000">
                <a:latin typeface="ASPHALTIC SCRATCH ROUNDED PERSO" panose="02000000000000000000" pitchFamily="2" charset="77"/>
              </a:defRPr>
            </a:lvl1pPr>
          </a:lstStyle>
          <a:p>
            <a:r>
              <a:rPr lang="en-US" dirty="0"/>
              <a:t>Strong Spirits</a:t>
            </a:r>
          </a:p>
        </p:txBody>
      </p:sp>
    </p:spTree>
    <p:extLst>
      <p:ext uri="{BB962C8B-B14F-4D97-AF65-F5344CB8AC3E}">
        <p14:creationId xmlns:p14="http://schemas.microsoft.com/office/powerpoint/2010/main" val="19958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1093A2-45B1-624A-8C22-4DDB59618BFF}"/>
              </a:ext>
            </a:extLst>
          </p:cNvPr>
          <p:cNvSpPr>
            <a:spLocks noGrp="1"/>
          </p:cNvSpPr>
          <p:nvPr>
            <p:ph type="title" hasCustomPrompt="1"/>
          </p:nvPr>
        </p:nvSpPr>
        <p:spPr>
          <a:xfrm>
            <a:off x="831850" y="1709739"/>
            <a:ext cx="10515600" cy="2133392"/>
          </a:xfrm>
          <a:prstGeom prst="rect">
            <a:avLst/>
          </a:prstGeom>
        </p:spPr>
        <p:txBody>
          <a:bodyPr anchor="b"/>
          <a:lstStyle>
            <a:lvl1pPr algn="ctr">
              <a:defRPr sz="6000">
                <a:latin typeface="ASPHALTIC SCRATCH ROUNDED PERSO" panose="02000000000000000000" pitchFamily="2" charset="77"/>
              </a:defRPr>
            </a:lvl1pPr>
          </a:lstStyle>
          <a:p>
            <a:r>
              <a:rPr lang="en-US" dirty="0"/>
              <a:t>Closing slide</a:t>
            </a:r>
          </a:p>
        </p:txBody>
      </p:sp>
      <p:sp>
        <p:nvSpPr>
          <p:cNvPr id="6" name="Text Placeholder 2">
            <a:extLst>
              <a:ext uri="{FF2B5EF4-FFF2-40B4-BE49-F238E27FC236}">
                <a16:creationId xmlns:a16="http://schemas.microsoft.com/office/drawing/2014/main" id="{71E4BAF7-6E61-344F-9063-1589090D06C5}"/>
              </a:ext>
            </a:extLst>
          </p:cNvPr>
          <p:cNvSpPr>
            <a:spLocks noGrp="1"/>
          </p:cNvSpPr>
          <p:nvPr>
            <p:ph type="body" idx="13" hasCustomPrompt="1"/>
          </p:nvPr>
        </p:nvSpPr>
        <p:spPr>
          <a:xfrm>
            <a:off x="838200" y="5184969"/>
            <a:ext cx="10515600" cy="467829"/>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a:t>
            </a:r>
          </a:p>
        </p:txBody>
      </p:sp>
      <p:sp>
        <p:nvSpPr>
          <p:cNvPr id="7" name="Text Placeholder 2">
            <a:extLst>
              <a:ext uri="{FF2B5EF4-FFF2-40B4-BE49-F238E27FC236}">
                <a16:creationId xmlns:a16="http://schemas.microsoft.com/office/drawing/2014/main" id="{94448071-4DD2-9C4C-A1D4-758860C4D358}"/>
              </a:ext>
            </a:extLst>
          </p:cNvPr>
          <p:cNvSpPr>
            <a:spLocks noGrp="1"/>
          </p:cNvSpPr>
          <p:nvPr>
            <p:ph type="body" idx="14" hasCustomPrompt="1"/>
          </p:nvPr>
        </p:nvSpPr>
        <p:spPr>
          <a:xfrm>
            <a:off x="838200" y="4762775"/>
            <a:ext cx="10515600" cy="371933"/>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1" name="Date Placeholder 3">
            <a:extLst>
              <a:ext uri="{FF2B5EF4-FFF2-40B4-BE49-F238E27FC236}">
                <a16:creationId xmlns:a16="http://schemas.microsoft.com/office/drawing/2014/main" id="{C57B148F-33D9-3D4E-9D00-20F4DE336E52}"/>
              </a:ext>
            </a:extLst>
          </p:cNvPr>
          <p:cNvSpPr>
            <a:spLocks noGrp="1"/>
          </p:cNvSpPr>
          <p:nvPr>
            <p:ph type="dt" sz="half" idx="10"/>
          </p:nvPr>
        </p:nvSpPr>
        <p:spPr>
          <a:xfrm>
            <a:off x="8839200" y="6245549"/>
            <a:ext cx="2743200" cy="365125"/>
          </a:xfrm>
        </p:spPr>
        <p:txBody>
          <a:bodyPr/>
          <a:lstStyle>
            <a:lvl1pPr>
              <a:defRPr sz="1400"/>
            </a:lvl1pPr>
          </a:lstStyle>
          <a:p>
            <a:fld id="{BC7BC1CA-4D08-CC44-B071-5F35ED585CBA}" type="datetime4">
              <a:rPr lang="en-US" smtClean="0"/>
              <a:t>May 19, 2021</a:t>
            </a:fld>
            <a:endParaRPr lang="en-US" dirty="0"/>
          </a:p>
        </p:txBody>
      </p:sp>
      <p:sp>
        <p:nvSpPr>
          <p:cNvPr id="12" name="Footer Placeholder 4">
            <a:extLst>
              <a:ext uri="{FF2B5EF4-FFF2-40B4-BE49-F238E27FC236}">
                <a16:creationId xmlns:a16="http://schemas.microsoft.com/office/drawing/2014/main" id="{32FF5738-1A02-1C47-A3B6-40F199FF00A0}"/>
              </a:ext>
            </a:extLst>
          </p:cNvPr>
          <p:cNvSpPr>
            <a:spLocks noGrp="1"/>
          </p:cNvSpPr>
          <p:nvPr>
            <p:ph type="ftr" sz="quarter" idx="11"/>
          </p:nvPr>
        </p:nvSpPr>
        <p:spPr>
          <a:xfrm>
            <a:off x="609600" y="6246740"/>
            <a:ext cx="10972800" cy="365125"/>
          </a:xfrm>
        </p:spPr>
        <p:txBody>
          <a:bodyPr/>
          <a:lstStyle>
            <a:lvl1pPr>
              <a:defRPr sz="2000">
                <a:latin typeface="ASPHALTIC SCRATCH ROUNDED PERSO" panose="02000000000000000000" pitchFamily="2" charset="77"/>
              </a:defRPr>
            </a:lvl1pPr>
          </a:lstStyle>
          <a:p>
            <a:r>
              <a:rPr lang="en-US" dirty="0"/>
              <a:t>Strong Spirits</a:t>
            </a:r>
          </a:p>
        </p:txBody>
      </p:sp>
    </p:spTree>
    <p:extLst>
      <p:ext uri="{BB962C8B-B14F-4D97-AF65-F5344CB8AC3E}">
        <p14:creationId xmlns:p14="http://schemas.microsoft.com/office/powerpoint/2010/main" val="38520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C57B148F-33D9-3D4E-9D00-20F4DE336E52}"/>
              </a:ext>
            </a:extLst>
          </p:cNvPr>
          <p:cNvSpPr>
            <a:spLocks noGrp="1"/>
          </p:cNvSpPr>
          <p:nvPr>
            <p:ph type="dt" sz="half" idx="10"/>
          </p:nvPr>
        </p:nvSpPr>
        <p:spPr>
          <a:xfrm>
            <a:off x="8839200" y="6245549"/>
            <a:ext cx="2743200" cy="365125"/>
          </a:xfrm>
        </p:spPr>
        <p:txBody>
          <a:bodyPr/>
          <a:lstStyle>
            <a:lvl1pPr>
              <a:defRPr sz="1400"/>
            </a:lvl1pPr>
          </a:lstStyle>
          <a:p>
            <a:fld id="{0557B144-C7AD-9447-8655-567C90D51DA7}" type="datetime4">
              <a:rPr lang="en-US" smtClean="0"/>
              <a:t>May 19, 2021</a:t>
            </a:fld>
            <a:endParaRPr lang="en-US" dirty="0"/>
          </a:p>
        </p:txBody>
      </p:sp>
      <p:sp>
        <p:nvSpPr>
          <p:cNvPr id="12" name="Footer Placeholder 4">
            <a:extLst>
              <a:ext uri="{FF2B5EF4-FFF2-40B4-BE49-F238E27FC236}">
                <a16:creationId xmlns:a16="http://schemas.microsoft.com/office/drawing/2014/main" id="{32FF5738-1A02-1C47-A3B6-40F199FF00A0}"/>
              </a:ext>
            </a:extLst>
          </p:cNvPr>
          <p:cNvSpPr>
            <a:spLocks noGrp="1"/>
          </p:cNvSpPr>
          <p:nvPr>
            <p:ph type="ftr" sz="quarter" idx="11"/>
          </p:nvPr>
        </p:nvSpPr>
        <p:spPr>
          <a:xfrm>
            <a:off x="609600" y="6246740"/>
            <a:ext cx="10972800" cy="365125"/>
          </a:xfrm>
        </p:spPr>
        <p:txBody>
          <a:bodyPr/>
          <a:lstStyle>
            <a:lvl1pPr>
              <a:defRPr sz="2000">
                <a:latin typeface="ASPHALTIC SCRATCH ROUNDED PERSO" panose="02000000000000000000" pitchFamily="2" charset="77"/>
              </a:defRPr>
            </a:lvl1pPr>
          </a:lstStyle>
          <a:p>
            <a:r>
              <a:rPr lang="en-US" dirty="0"/>
              <a:t>Strong Spirits</a:t>
            </a:r>
          </a:p>
        </p:txBody>
      </p:sp>
    </p:spTree>
    <p:extLst>
      <p:ext uri="{BB962C8B-B14F-4D97-AF65-F5344CB8AC3E}">
        <p14:creationId xmlns:p14="http://schemas.microsoft.com/office/powerpoint/2010/main" val="411438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66800"/>
            <a:ext cx="3932237" cy="9906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066800"/>
            <a:ext cx="6172200" cy="4794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B5E6E4AE-3463-3042-BBB4-8829EAB2E0E0}"/>
              </a:ext>
            </a:extLst>
          </p:cNvPr>
          <p:cNvSpPr>
            <a:spLocks noGrp="1"/>
          </p:cNvSpPr>
          <p:nvPr>
            <p:ph type="dt" sz="half" idx="10"/>
          </p:nvPr>
        </p:nvSpPr>
        <p:spPr>
          <a:xfrm>
            <a:off x="8839200" y="6245549"/>
            <a:ext cx="2743200" cy="365125"/>
          </a:xfrm>
        </p:spPr>
        <p:txBody>
          <a:bodyPr/>
          <a:lstStyle>
            <a:lvl1pPr>
              <a:defRPr sz="1400"/>
            </a:lvl1pPr>
          </a:lstStyle>
          <a:p>
            <a:fld id="{06BA3F8E-2F63-8849-8EEB-EBAE2C705A21}" type="datetime4">
              <a:rPr lang="en-US" smtClean="0"/>
              <a:t>May 19, 2021</a:t>
            </a:fld>
            <a:endParaRPr lang="en-US" dirty="0"/>
          </a:p>
        </p:txBody>
      </p:sp>
      <p:sp>
        <p:nvSpPr>
          <p:cNvPr id="10" name="Footer Placeholder 4">
            <a:extLst>
              <a:ext uri="{FF2B5EF4-FFF2-40B4-BE49-F238E27FC236}">
                <a16:creationId xmlns:a16="http://schemas.microsoft.com/office/drawing/2014/main" id="{0D3E0208-1B3D-EA4D-AD39-70EF24072C8F}"/>
              </a:ext>
            </a:extLst>
          </p:cNvPr>
          <p:cNvSpPr>
            <a:spLocks noGrp="1"/>
          </p:cNvSpPr>
          <p:nvPr>
            <p:ph type="ftr" sz="quarter" idx="11"/>
          </p:nvPr>
        </p:nvSpPr>
        <p:spPr>
          <a:xfrm>
            <a:off x="609600" y="6246740"/>
            <a:ext cx="10972800" cy="365125"/>
          </a:xfrm>
        </p:spPr>
        <p:txBody>
          <a:bodyPr/>
          <a:lstStyle>
            <a:lvl1pPr>
              <a:defRPr sz="2000">
                <a:latin typeface="ASPHALTIC SCRATCH ROUNDED PERSO" panose="02000000000000000000" pitchFamily="2" charset="77"/>
              </a:defRPr>
            </a:lvl1pPr>
          </a:lstStyle>
          <a:p>
            <a:r>
              <a:rPr lang="en-US" dirty="0"/>
              <a:t>Strong Spirits</a:t>
            </a:r>
          </a:p>
        </p:txBody>
      </p:sp>
    </p:spTree>
    <p:extLst>
      <p:ext uri="{BB962C8B-B14F-4D97-AF65-F5344CB8AC3E}">
        <p14:creationId xmlns:p14="http://schemas.microsoft.com/office/powerpoint/2010/main" val="4514266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608" y="228600"/>
            <a:ext cx="11605592" cy="838200"/>
          </a:xfrm>
          <a:prstGeom prst="rect">
            <a:avLst/>
          </a:prstGeom>
        </p:spPr>
        <p:txBody>
          <a:bodyPr vert="horz" lIns="91440" tIns="45720" rIns="91440" bIns="45720" rtlCol="0" anchor="b">
            <a:normAutofit/>
          </a:bodyPr>
          <a:lstStyle/>
          <a:p>
            <a:r>
              <a:rPr lang="en-US" dirty="0"/>
              <a:t>Slide heading</a:t>
            </a:r>
          </a:p>
        </p:txBody>
      </p:sp>
      <p:sp>
        <p:nvSpPr>
          <p:cNvPr id="3" name="Text Placeholder 2"/>
          <p:cNvSpPr>
            <a:spLocks noGrp="1"/>
          </p:cNvSpPr>
          <p:nvPr>
            <p:ph type="body" idx="1"/>
          </p:nvPr>
        </p:nvSpPr>
        <p:spPr>
          <a:xfrm>
            <a:off x="281608" y="1323559"/>
            <a:ext cx="11605592" cy="46664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144000" y="6246739"/>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A44A720E-49AB-4447-8FA6-2F2E80634D3C}" type="datetime4">
              <a:rPr lang="en-US" smtClean="0"/>
              <a:t>May 19, 2021</a:t>
            </a:fld>
            <a:endParaRPr lang="en-US" dirty="0"/>
          </a:p>
        </p:txBody>
      </p:sp>
      <p:sp>
        <p:nvSpPr>
          <p:cNvPr id="5" name="Footer Placeholder 4"/>
          <p:cNvSpPr>
            <a:spLocks noGrp="1"/>
          </p:cNvSpPr>
          <p:nvPr>
            <p:ph type="ftr" sz="quarter" idx="3"/>
          </p:nvPr>
        </p:nvSpPr>
        <p:spPr>
          <a:xfrm>
            <a:off x="4305300" y="6246740"/>
            <a:ext cx="4114800" cy="365125"/>
          </a:xfrm>
          <a:prstGeom prst="rect">
            <a:avLst/>
          </a:prstGeom>
        </p:spPr>
        <p:txBody>
          <a:bodyPr vert="horz" lIns="91440" tIns="45720" rIns="91440" bIns="45720" rtlCol="0" anchor="ctr"/>
          <a:lstStyle>
            <a:lvl1pPr algn="ctr">
              <a:defRPr sz="2000">
                <a:solidFill>
                  <a:schemeClr val="tx1">
                    <a:tint val="75000"/>
                  </a:schemeClr>
                </a:solidFill>
                <a:latin typeface="ASPHALTIC SCRATCH ROUNDED PERSO" panose="02000000000000000000" pitchFamily="2" charset="77"/>
              </a:defRPr>
            </a:lvl1pPr>
          </a:lstStyle>
          <a:p>
            <a:r>
              <a:rPr lang="en-US"/>
              <a:t>Dangerous Spirits</a:t>
            </a:r>
            <a:endParaRPr lang="en-US" dirty="0"/>
          </a:p>
        </p:txBody>
      </p:sp>
    </p:spTree>
    <p:extLst>
      <p:ext uri="{BB962C8B-B14F-4D97-AF65-F5344CB8AC3E}">
        <p14:creationId xmlns:p14="http://schemas.microsoft.com/office/powerpoint/2010/main" val="3739354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9" r:id="rId5"/>
    <p:sldLayoutId id="2147483668" r:id="rId6"/>
  </p:sldLayoutIdLst>
  <p:hf sldNum="0" hd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2" userDrawn="1">
          <p15:clr>
            <a:srgbClr val="F26B43"/>
          </p15:clr>
        </p15:guide>
        <p15:guide id="2" pos="72" userDrawn="1">
          <p15:clr>
            <a:srgbClr val="F26B43"/>
          </p15:clr>
        </p15:guide>
        <p15:guide id="3" pos="7608" userDrawn="1">
          <p15:clr>
            <a:srgbClr val="F26B43"/>
          </p15:clr>
        </p15:guide>
        <p15:guide id="4" orient="horz" pos="4248" userDrawn="1">
          <p15:clr>
            <a:srgbClr val="F26B43"/>
          </p15:clr>
        </p15:guide>
        <p15:guide id="5" orient="horz" pos="144" userDrawn="1">
          <p15:clr>
            <a:srgbClr val="F26B43"/>
          </p15:clr>
        </p15:guide>
        <p15:guide id="6" orient="horz" pos="672" userDrawn="1">
          <p15:clr>
            <a:srgbClr val="F26B43"/>
          </p15:clr>
        </p15:guide>
        <p15:guide id="7" orient="horz" pos="816" userDrawn="1">
          <p15:clr>
            <a:srgbClr val="F26B43"/>
          </p15:clr>
        </p15:guide>
        <p15:guide id="8" pos="384" userDrawn="1">
          <p15:clr>
            <a:srgbClr val="F26B43"/>
          </p15:clr>
        </p15:guide>
        <p15:guide id="9"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1D4CA4-C2D4-564B-AF45-4AA45C0054A5}"/>
              </a:ext>
            </a:extLst>
          </p:cNvPr>
          <p:cNvSpPr/>
          <p:nvPr/>
        </p:nvSpPr>
        <p:spPr>
          <a:xfrm>
            <a:off x="5432612" y="5583219"/>
            <a:ext cx="1344706" cy="774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5F0D95-288C-B343-BD98-D496755101B9}"/>
              </a:ext>
            </a:extLst>
          </p:cNvPr>
          <p:cNvSpPr>
            <a:spLocks noGrp="1"/>
          </p:cNvSpPr>
          <p:nvPr>
            <p:ph type="ctrTitle"/>
          </p:nvPr>
        </p:nvSpPr>
        <p:spPr/>
        <p:txBody>
          <a:bodyPr/>
          <a:lstStyle/>
          <a:p>
            <a:r>
              <a:rPr lang="en-US" dirty="0"/>
              <a:t>Strong Spirits</a:t>
            </a:r>
          </a:p>
        </p:txBody>
      </p:sp>
      <p:sp>
        <p:nvSpPr>
          <p:cNvPr id="3" name="Subtitle 2">
            <a:extLst>
              <a:ext uri="{FF2B5EF4-FFF2-40B4-BE49-F238E27FC236}">
                <a16:creationId xmlns:a16="http://schemas.microsoft.com/office/drawing/2014/main" id="{247F43E9-4ECB-034F-9A62-219C8CAC134E}"/>
              </a:ext>
            </a:extLst>
          </p:cNvPr>
          <p:cNvSpPr>
            <a:spLocks noGrp="1"/>
          </p:cNvSpPr>
          <p:nvPr>
            <p:ph type="subTitle" idx="1"/>
          </p:nvPr>
        </p:nvSpPr>
        <p:spPr/>
        <p:txBody>
          <a:bodyPr/>
          <a:lstStyle/>
          <a:p>
            <a:r>
              <a:rPr lang="en-US" dirty="0"/>
              <a:t>How Street Gangs Leverage Occult Power</a:t>
            </a:r>
          </a:p>
        </p:txBody>
      </p:sp>
      <p:sp>
        <p:nvSpPr>
          <p:cNvPr id="4" name="Date Placeholder 3">
            <a:extLst>
              <a:ext uri="{FF2B5EF4-FFF2-40B4-BE49-F238E27FC236}">
                <a16:creationId xmlns:a16="http://schemas.microsoft.com/office/drawing/2014/main" id="{7034A546-F6A6-6A47-AEC7-284859D8A21C}"/>
              </a:ext>
            </a:extLst>
          </p:cNvPr>
          <p:cNvSpPr>
            <a:spLocks noGrp="1"/>
          </p:cNvSpPr>
          <p:nvPr>
            <p:ph type="dt" sz="half" idx="10"/>
          </p:nvPr>
        </p:nvSpPr>
        <p:spPr/>
        <p:txBody>
          <a:bodyPr/>
          <a:lstStyle/>
          <a:p>
            <a:fld id="{D39AD26C-2882-6641-8F9F-3F1137DAB978}" type="datetime4">
              <a:rPr lang="en-US" smtClean="0"/>
              <a:t>May 19, 2021</a:t>
            </a:fld>
            <a:endParaRPr lang="en-US" dirty="0"/>
          </a:p>
        </p:txBody>
      </p:sp>
      <p:sp>
        <p:nvSpPr>
          <p:cNvPr id="5" name="Text Placeholder 4">
            <a:extLst>
              <a:ext uri="{FF2B5EF4-FFF2-40B4-BE49-F238E27FC236}">
                <a16:creationId xmlns:a16="http://schemas.microsoft.com/office/drawing/2014/main" id="{60F8F66F-DE02-E946-87CA-6FEBCBD62410}"/>
              </a:ext>
            </a:extLst>
          </p:cNvPr>
          <p:cNvSpPr>
            <a:spLocks noGrp="1"/>
          </p:cNvSpPr>
          <p:nvPr>
            <p:ph type="body" idx="13"/>
          </p:nvPr>
        </p:nvSpPr>
        <p:spPr>
          <a:xfrm>
            <a:off x="838200" y="5649148"/>
            <a:ext cx="10515600" cy="467829"/>
          </a:xfrm>
        </p:spPr>
        <p:txBody>
          <a:bodyPr/>
          <a:lstStyle/>
          <a:p>
            <a:r>
              <a:rPr lang="en-US" dirty="0" err="1"/>
              <a:t>millera@usna.edu</a:t>
            </a:r>
            <a:endParaRPr lang="en-US" dirty="0"/>
          </a:p>
        </p:txBody>
      </p:sp>
      <p:sp>
        <p:nvSpPr>
          <p:cNvPr id="6" name="Text Placeholder 5">
            <a:extLst>
              <a:ext uri="{FF2B5EF4-FFF2-40B4-BE49-F238E27FC236}">
                <a16:creationId xmlns:a16="http://schemas.microsoft.com/office/drawing/2014/main" id="{47EA30BB-2257-DB45-9D6C-E75198FDE2D1}"/>
              </a:ext>
            </a:extLst>
          </p:cNvPr>
          <p:cNvSpPr>
            <a:spLocks noGrp="1"/>
          </p:cNvSpPr>
          <p:nvPr>
            <p:ph type="body" idx="14"/>
          </p:nvPr>
        </p:nvSpPr>
        <p:spPr>
          <a:xfrm>
            <a:off x="838200" y="4911838"/>
            <a:ext cx="10515600" cy="671381"/>
          </a:xfrm>
        </p:spPr>
        <p:txBody>
          <a:bodyPr>
            <a:normAutofit fontScale="85000" lnSpcReduction="20000"/>
          </a:bodyPr>
          <a:lstStyle/>
          <a:p>
            <a:r>
              <a:rPr lang="en-US" dirty="0"/>
              <a:t>Andrew Cesare Miller</a:t>
            </a:r>
          </a:p>
          <a:p>
            <a:r>
              <a:rPr lang="en-US" dirty="0"/>
              <a:t>United States Naval Academy</a:t>
            </a:r>
          </a:p>
          <a:p>
            <a:endParaRPr lang="en-US" dirty="0"/>
          </a:p>
        </p:txBody>
      </p:sp>
      <p:sp>
        <p:nvSpPr>
          <p:cNvPr id="7" name="Date Placeholder 3">
            <a:extLst>
              <a:ext uri="{FF2B5EF4-FFF2-40B4-BE49-F238E27FC236}">
                <a16:creationId xmlns:a16="http://schemas.microsoft.com/office/drawing/2014/main" id="{2584A77D-7EE4-0C4B-A1ED-FD3DC4C41305}"/>
              </a:ext>
            </a:extLst>
          </p:cNvPr>
          <p:cNvSpPr txBox="1">
            <a:spLocks/>
          </p:cNvSpPr>
          <p:nvPr/>
        </p:nvSpPr>
        <p:spPr>
          <a:xfrm>
            <a:off x="300038" y="6246738"/>
            <a:ext cx="190976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GRRI</a:t>
            </a:r>
          </a:p>
        </p:txBody>
      </p:sp>
    </p:spTree>
    <p:extLst>
      <p:ext uri="{BB962C8B-B14F-4D97-AF65-F5344CB8AC3E}">
        <p14:creationId xmlns:p14="http://schemas.microsoft.com/office/powerpoint/2010/main" val="93878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F1B02-941B-7A4F-A698-8C8ACCCD565B}"/>
              </a:ext>
            </a:extLst>
          </p:cNvPr>
          <p:cNvSpPr>
            <a:spLocks noGrp="1"/>
          </p:cNvSpPr>
          <p:nvPr>
            <p:ph type="dt" sz="half" idx="10"/>
          </p:nvPr>
        </p:nvSpPr>
        <p:spPr/>
        <p:txBody>
          <a:bodyPr/>
          <a:lstStyle/>
          <a:p>
            <a:fld id="{0557B144-C7AD-9447-8655-567C90D51DA7}" type="datetime4">
              <a:rPr lang="en-US" smtClean="0"/>
              <a:t>May 19, 2021</a:t>
            </a:fld>
            <a:endParaRPr lang="en-US" dirty="0"/>
          </a:p>
        </p:txBody>
      </p:sp>
      <p:sp>
        <p:nvSpPr>
          <p:cNvPr id="3" name="Footer Placeholder 2">
            <a:extLst>
              <a:ext uri="{FF2B5EF4-FFF2-40B4-BE49-F238E27FC236}">
                <a16:creationId xmlns:a16="http://schemas.microsoft.com/office/drawing/2014/main" id="{E6FE1530-A0F5-A545-ACD7-861BBE0E94B6}"/>
              </a:ext>
            </a:extLst>
          </p:cNvPr>
          <p:cNvSpPr>
            <a:spLocks noGrp="1"/>
          </p:cNvSpPr>
          <p:nvPr>
            <p:ph type="ftr" sz="quarter" idx="11"/>
          </p:nvPr>
        </p:nvSpPr>
        <p:spPr/>
        <p:txBody>
          <a:bodyPr/>
          <a:lstStyle/>
          <a:p>
            <a:r>
              <a:rPr lang="en-US" dirty="0"/>
              <a:t>Strong Spirits</a:t>
            </a:r>
          </a:p>
        </p:txBody>
      </p:sp>
      <p:pic>
        <p:nvPicPr>
          <p:cNvPr id="4" name="Picture 3">
            <a:extLst>
              <a:ext uri="{FF2B5EF4-FFF2-40B4-BE49-F238E27FC236}">
                <a16:creationId xmlns:a16="http://schemas.microsoft.com/office/drawing/2014/main" id="{26EF6916-C006-D744-8100-FD96153603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1252" y="581409"/>
            <a:ext cx="7313889" cy="4913830"/>
          </a:xfrm>
          <a:prstGeom prst="rect">
            <a:avLst/>
          </a:prstGeom>
        </p:spPr>
      </p:pic>
      <p:sp>
        <p:nvSpPr>
          <p:cNvPr id="5" name="Content Placeholder 2">
            <a:extLst>
              <a:ext uri="{FF2B5EF4-FFF2-40B4-BE49-F238E27FC236}">
                <a16:creationId xmlns:a16="http://schemas.microsoft.com/office/drawing/2014/main" id="{BCB4D0EC-6172-4F49-8CBE-2E98050B0B4E}"/>
              </a:ext>
            </a:extLst>
          </p:cNvPr>
          <p:cNvSpPr txBox="1">
            <a:spLocks/>
          </p:cNvSpPr>
          <p:nvPr/>
        </p:nvSpPr>
        <p:spPr>
          <a:xfrm>
            <a:off x="1943100" y="5604382"/>
            <a:ext cx="7886700" cy="59207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Herbalist stand in Lagos</a:t>
            </a:r>
          </a:p>
        </p:txBody>
      </p:sp>
    </p:spTree>
    <p:extLst>
      <p:ext uri="{BB962C8B-B14F-4D97-AF65-F5344CB8AC3E}">
        <p14:creationId xmlns:p14="http://schemas.microsoft.com/office/powerpoint/2010/main" val="270791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0804-4DBC-AC4F-A13D-A29B9906FDC1}"/>
              </a:ext>
            </a:extLst>
          </p:cNvPr>
          <p:cNvSpPr>
            <a:spLocks noGrp="1"/>
          </p:cNvSpPr>
          <p:nvPr>
            <p:ph type="title"/>
          </p:nvPr>
        </p:nvSpPr>
        <p:spPr/>
        <p:txBody>
          <a:bodyPr/>
          <a:lstStyle/>
          <a:p>
            <a:r>
              <a:rPr lang="en-US" dirty="0"/>
              <a:t>How Do Lagos Gangs Use Occult Power?</a:t>
            </a:r>
          </a:p>
        </p:txBody>
      </p:sp>
      <p:sp>
        <p:nvSpPr>
          <p:cNvPr id="4" name="Date Placeholder 3">
            <a:extLst>
              <a:ext uri="{FF2B5EF4-FFF2-40B4-BE49-F238E27FC236}">
                <a16:creationId xmlns:a16="http://schemas.microsoft.com/office/drawing/2014/main" id="{29461575-B98C-4442-A3BB-CBFEDC88A1EB}"/>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EA7E5DAA-1377-9449-AE22-E2C7427B0F5E}"/>
              </a:ext>
            </a:extLst>
          </p:cNvPr>
          <p:cNvSpPr>
            <a:spLocks noGrp="1"/>
          </p:cNvSpPr>
          <p:nvPr>
            <p:ph type="ftr" sz="quarter" idx="11"/>
          </p:nvPr>
        </p:nvSpPr>
        <p:spPr/>
        <p:txBody>
          <a:bodyPr/>
          <a:lstStyle/>
          <a:p>
            <a:r>
              <a:rPr lang="en-US" dirty="0"/>
              <a:t>Strong Spirits</a:t>
            </a:r>
          </a:p>
        </p:txBody>
      </p:sp>
      <p:graphicFrame>
        <p:nvGraphicFramePr>
          <p:cNvPr id="6" name="Table 5">
            <a:extLst>
              <a:ext uri="{FF2B5EF4-FFF2-40B4-BE49-F238E27FC236}">
                <a16:creationId xmlns:a16="http://schemas.microsoft.com/office/drawing/2014/main" id="{824CB6EE-E77B-4540-9CBA-17CE484EA5A1}"/>
              </a:ext>
            </a:extLst>
          </p:cNvPr>
          <p:cNvGraphicFramePr>
            <a:graphicFrameLocks noGrp="1"/>
          </p:cNvGraphicFramePr>
          <p:nvPr>
            <p:extLst>
              <p:ext uri="{D42A27DB-BD31-4B8C-83A1-F6EECF244321}">
                <p14:modId xmlns:p14="http://schemas.microsoft.com/office/powerpoint/2010/main" val="977291536"/>
              </p:ext>
            </p:extLst>
          </p:nvPr>
        </p:nvGraphicFramePr>
        <p:xfrm>
          <a:off x="1576614" y="1664667"/>
          <a:ext cx="8841014" cy="4209689"/>
        </p:xfrm>
        <a:graphic>
          <a:graphicData uri="http://schemas.openxmlformats.org/drawingml/2006/table">
            <a:tbl>
              <a:tblPr firstRow="1" bandRow="1">
                <a:tableStyleId>{5A111915-BE36-4E01-A7E5-04B1672EAD32}</a:tableStyleId>
              </a:tblPr>
              <a:tblGrid>
                <a:gridCol w="4420507">
                  <a:extLst>
                    <a:ext uri="{9D8B030D-6E8A-4147-A177-3AD203B41FA5}">
                      <a16:colId xmlns:a16="http://schemas.microsoft.com/office/drawing/2014/main" val="4017035601"/>
                    </a:ext>
                  </a:extLst>
                </a:gridCol>
                <a:gridCol w="4420507">
                  <a:extLst>
                    <a:ext uri="{9D8B030D-6E8A-4147-A177-3AD203B41FA5}">
                      <a16:colId xmlns:a16="http://schemas.microsoft.com/office/drawing/2014/main" val="1070787553"/>
                    </a:ext>
                  </a:extLst>
                </a:gridCol>
              </a:tblGrid>
              <a:tr h="519912">
                <a:tc>
                  <a:txBody>
                    <a:bodyPr/>
                    <a:lstStyle/>
                    <a:p>
                      <a:pPr algn="ctr"/>
                      <a:r>
                        <a:rPr lang="en-US" sz="3000" dirty="0"/>
                        <a:t>Offensive Uses</a:t>
                      </a:r>
                    </a:p>
                  </a:txBody>
                  <a:tcPr/>
                </a:tc>
                <a:tc>
                  <a:txBody>
                    <a:bodyPr/>
                    <a:lstStyle/>
                    <a:p>
                      <a:pPr algn="ctr"/>
                      <a:r>
                        <a:rPr lang="en-US" sz="3000" dirty="0"/>
                        <a:t>Defensive Uses</a:t>
                      </a:r>
                    </a:p>
                  </a:txBody>
                  <a:tcPr/>
                </a:tc>
                <a:extLst>
                  <a:ext uri="{0D108BD9-81ED-4DB2-BD59-A6C34878D82A}">
                    <a16:rowId xmlns:a16="http://schemas.microsoft.com/office/drawing/2014/main" val="2792074942"/>
                  </a:ext>
                </a:extLst>
              </a:tr>
              <a:tr h="934434">
                <a:tc>
                  <a:txBody>
                    <a:bodyPr/>
                    <a:lstStyle/>
                    <a:p>
                      <a:pPr algn="ctr"/>
                      <a:r>
                        <a:rPr lang="en-US" sz="3000" dirty="0"/>
                        <a:t>Force opponent retreat</a:t>
                      </a:r>
                    </a:p>
                  </a:txBody>
                  <a:tcPr anchor="ctr"/>
                </a:tc>
                <a:tc>
                  <a:txBody>
                    <a:bodyPr/>
                    <a:lstStyle/>
                    <a:p>
                      <a:pPr algn="ctr"/>
                      <a:r>
                        <a:rPr lang="en-US" sz="3000" dirty="0"/>
                        <a:t>Prevent penetration</a:t>
                      </a:r>
                    </a:p>
                  </a:txBody>
                  <a:tcPr anchor="ctr"/>
                </a:tc>
                <a:extLst>
                  <a:ext uri="{0D108BD9-81ED-4DB2-BD59-A6C34878D82A}">
                    <a16:rowId xmlns:a16="http://schemas.microsoft.com/office/drawing/2014/main" val="1117800850"/>
                  </a:ext>
                </a:extLst>
              </a:tr>
              <a:tr h="894203">
                <a:tc>
                  <a:txBody>
                    <a:bodyPr/>
                    <a:lstStyle/>
                    <a:p>
                      <a:pPr algn="ctr"/>
                      <a:r>
                        <a:rPr lang="en-US" sz="3000" dirty="0"/>
                        <a:t>Paralyze opponent</a:t>
                      </a:r>
                    </a:p>
                  </a:txBody>
                  <a:tcPr anchor="ctr"/>
                </a:tc>
                <a:tc>
                  <a:txBody>
                    <a:bodyPr/>
                    <a:lstStyle/>
                    <a:p>
                      <a:pPr algn="ctr"/>
                      <a:r>
                        <a:rPr lang="en-US" sz="3000" dirty="0"/>
                        <a:t>Invisibility</a:t>
                      </a:r>
                    </a:p>
                  </a:txBody>
                  <a:tcPr anchor="ctr"/>
                </a:tc>
                <a:extLst>
                  <a:ext uri="{0D108BD9-81ED-4DB2-BD59-A6C34878D82A}">
                    <a16:rowId xmlns:a16="http://schemas.microsoft.com/office/drawing/2014/main" val="3443644499"/>
                  </a:ext>
                </a:extLst>
              </a:tr>
              <a:tr h="916206">
                <a:tc>
                  <a:txBody>
                    <a:bodyPr/>
                    <a:lstStyle/>
                    <a:p>
                      <a:pPr algn="ctr"/>
                      <a:r>
                        <a:rPr lang="en-US" sz="3000" dirty="0"/>
                        <a:t>Weaken opponent</a:t>
                      </a:r>
                    </a:p>
                  </a:txBody>
                  <a:tcPr anchor="ctr"/>
                </a:tc>
                <a:tc>
                  <a:txBody>
                    <a:bodyPr/>
                    <a:lstStyle/>
                    <a:p>
                      <a:pPr algn="ctr"/>
                      <a:r>
                        <a:rPr lang="en-US" sz="3000" dirty="0"/>
                        <a:t>Redirect weapons</a:t>
                      </a:r>
                    </a:p>
                  </a:txBody>
                  <a:tcPr anchor="ctr"/>
                </a:tc>
                <a:extLst>
                  <a:ext uri="{0D108BD9-81ED-4DB2-BD59-A6C34878D82A}">
                    <a16:rowId xmlns:a16="http://schemas.microsoft.com/office/drawing/2014/main" val="1413126455"/>
                  </a:ext>
                </a:extLst>
              </a:tr>
              <a:tr h="916206">
                <a:tc>
                  <a:txBody>
                    <a:bodyPr/>
                    <a:lstStyle/>
                    <a:p>
                      <a:pPr algn="ctr"/>
                      <a:r>
                        <a:rPr lang="en-US" sz="3000" dirty="0"/>
                        <a:t>Persuade opponent</a:t>
                      </a:r>
                    </a:p>
                  </a:txBody>
                  <a:tcPr anchor="ctr"/>
                </a:tc>
                <a:tc>
                  <a:txBody>
                    <a:bodyPr/>
                    <a:lstStyle/>
                    <a:p>
                      <a:pPr algn="ctr"/>
                      <a:r>
                        <a:rPr lang="en-US" sz="3000" dirty="0"/>
                        <a:t>Strengthen confidence</a:t>
                      </a:r>
                    </a:p>
                  </a:txBody>
                  <a:tcPr anchor="ctr"/>
                </a:tc>
                <a:extLst>
                  <a:ext uri="{0D108BD9-81ED-4DB2-BD59-A6C34878D82A}">
                    <a16:rowId xmlns:a16="http://schemas.microsoft.com/office/drawing/2014/main" val="16925214"/>
                  </a:ext>
                </a:extLst>
              </a:tr>
            </a:tbl>
          </a:graphicData>
        </a:graphic>
      </p:graphicFrame>
    </p:spTree>
    <p:extLst>
      <p:ext uri="{BB962C8B-B14F-4D97-AF65-F5344CB8AC3E}">
        <p14:creationId xmlns:p14="http://schemas.microsoft.com/office/powerpoint/2010/main" val="217132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0804-4DBC-AC4F-A13D-A29B9906FDC1}"/>
              </a:ext>
            </a:extLst>
          </p:cNvPr>
          <p:cNvSpPr>
            <a:spLocks noGrp="1"/>
          </p:cNvSpPr>
          <p:nvPr>
            <p:ph type="title"/>
          </p:nvPr>
        </p:nvSpPr>
        <p:spPr/>
        <p:txBody>
          <a:bodyPr/>
          <a:lstStyle/>
          <a:p>
            <a:r>
              <a:rPr lang="en-US" dirty="0"/>
              <a:t>How Do Lagos Gangs Use Occult Power?</a:t>
            </a:r>
          </a:p>
        </p:txBody>
      </p:sp>
      <p:sp>
        <p:nvSpPr>
          <p:cNvPr id="4" name="Date Placeholder 3">
            <a:extLst>
              <a:ext uri="{FF2B5EF4-FFF2-40B4-BE49-F238E27FC236}">
                <a16:creationId xmlns:a16="http://schemas.microsoft.com/office/drawing/2014/main" id="{29461575-B98C-4442-A3BB-CBFEDC88A1EB}"/>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EA7E5DAA-1377-9449-AE22-E2C7427B0F5E}"/>
              </a:ext>
            </a:extLst>
          </p:cNvPr>
          <p:cNvSpPr>
            <a:spLocks noGrp="1"/>
          </p:cNvSpPr>
          <p:nvPr>
            <p:ph type="ftr" sz="quarter" idx="11"/>
          </p:nvPr>
        </p:nvSpPr>
        <p:spPr/>
        <p:txBody>
          <a:bodyPr/>
          <a:lstStyle/>
          <a:p>
            <a:r>
              <a:rPr lang="en-US" dirty="0"/>
              <a:t>Strong Spirits</a:t>
            </a:r>
          </a:p>
        </p:txBody>
      </p:sp>
      <p:sp>
        <p:nvSpPr>
          <p:cNvPr id="3" name="Rectangle 2">
            <a:extLst>
              <a:ext uri="{FF2B5EF4-FFF2-40B4-BE49-F238E27FC236}">
                <a16:creationId xmlns:a16="http://schemas.microsoft.com/office/drawing/2014/main" id="{C0F90A6E-B18E-754C-ABE6-AF7035448F72}"/>
              </a:ext>
            </a:extLst>
          </p:cNvPr>
          <p:cNvSpPr/>
          <p:nvPr/>
        </p:nvSpPr>
        <p:spPr>
          <a:xfrm>
            <a:off x="1885510" y="1569817"/>
            <a:ext cx="8039101" cy="4401205"/>
          </a:xfrm>
          <a:prstGeom prst="rect">
            <a:avLst/>
          </a:prstGeom>
        </p:spPr>
        <p:txBody>
          <a:bodyPr wrap="square">
            <a:spAutoFit/>
          </a:bodyPr>
          <a:lstStyle/>
          <a:p>
            <a:pPr algn="ctr" fontAlgn="base"/>
            <a:r>
              <a:rPr lang="en-US" sz="2800" dirty="0">
                <a:solidFill>
                  <a:srgbClr val="000000"/>
                </a:solidFill>
              </a:rPr>
              <a:t>For example:</a:t>
            </a:r>
          </a:p>
          <a:p>
            <a:pPr algn="ctr" fontAlgn="base"/>
            <a:endParaRPr lang="en-US" sz="2800" dirty="0">
              <a:solidFill>
                <a:srgbClr val="000000"/>
              </a:solidFill>
            </a:endParaRPr>
          </a:p>
          <a:p>
            <a:pPr algn="ctr" fontAlgn="base"/>
            <a:r>
              <a:rPr lang="en-US" sz="2800" dirty="0">
                <a:solidFill>
                  <a:srgbClr val="000000"/>
                </a:solidFill>
              </a:rPr>
              <a:t>“When an [area] boy wounded an Army man, he was captured by the Army guys and brought into the barracks. But he had charms to convince the Army to set him free. They would’ve killed him. He used a charm that convinces people of whatever you say.” </a:t>
            </a:r>
          </a:p>
          <a:p>
            <a:pPr algn="ctr" fontAlgn="base"/>
            <a:endParaRPr lang="en-US" sz="2800" dirty="0">
              <a:solidFill>
                <a:srgbClr val="000000"/>
              </a:solidFill>
            </a:endParaRPr>
          </a:p>
          <a:p>
            <a:pPr algn="ctr" fontAlgn="base"/>
            <a:r>
              <a:rPr lang="en-US" sz="2800" dirty="0">
                <a:solidFill>
                  <a:srgbClr val="000000"/>
                </a:solidFill>
              </a:rPr>
              <a:t>–Lagos lottery vendor (2017)</a:t>
            </a:r>
          </a:p>
        </p:txBody>
      </p:sp>
    </p:spTree>
    <p:extLst>
      <p:ext uri="{BB962C8B-B14F-4D97-AF65-F5344CB8AC3E}">
        <p14:creationId xmlns:p14="http://schemas.microsoft.com/office/powerpoint/2010/main" val="3229718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CD4D-AB02-B14D-8DB9-591D2646B4E7}"/>
              </a:ext>
            </a:extLst>
          </p:cNvPr>
          <p:cNvSpPr>
            <a:spLocks noGrp="1"/>
          </p:cNvSpPr>
          <p:nvPr>
            <p:ph type="title"/>
          </p:nvPr>
        </p:nvSpPr>
        <p:spPr/>
        <p:txBody>
          <a:bodyPr/>
          <a:lstStyle/>
          <a:p>
            <a:r>
              <a:rPr lang="en-US" dirty="0"/>
              <a:t>How Does the Belief Persist?</a:t>
            </a:r>
          </a:p>
        </p:txBody>
      </p:sp>
      <p:sp>
        <p:nvSpPr>
          <p:cNvPr id="4" name="Date Placeholder 3">
            <a:extLst>
              <a:ext uri="{FF2B5EF4-FFF2-40B4-BE49-F238E27FC236}">
                <a16:creationId xmlns:a16="http://schemas.microsoft.com/office/drawing/2014/main" id="{E67403A3-1E98-D34F-9555-2E588A2CCDF4}"/>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018C5FB1-B9C6-9D4C-8A38-A0A29F9F1997}"/>
              </a:ext>
            </a:extLst>
          </p:cNvPr>
          <p:cNvSpPr>
            <a:spLocks noGrp="1"/>
          </p:cNvSpPr>
          <p:nvPr>
            <p:ph type="ftr" sz="quarter" idx="11"/>
          </p:nvPr>
        </p:nvSpPr>
        <p:spPr/>
        <p:txBody>
          <a:bodyPr/>
          <a:lstStyle/>
          <a:p>
            <a:r>
              <a:rPr lang="en-US" dirty="0"/>
              <a:t>Strong Spirits</a:t>
            </a:r>
          </a:p>
        </p:txBody>
      </p:sp>
      <p:sp>
        <p:nvSpPr>
          <p:cNvPr id="8" name="Rectangle 7">
            <a:extLst>
              <a:ext uri="{FF2B5EF4-FFF2-40B4-BE49-F238E27FC236}">
                <a16:creationId xmlns:a16="http://schemas.microsoft.com/office/drawing/2014/main" id="{8173D8B1-75C5-A147-A284-EC5F1EBB0CAD}"/>
              </a:ext>
            </a:extLst>
          </p:cNvPr>
          <p:cNvSpPr/>
          <p:nvPr/>
        </p:nvSpPr>
        <p:spPr>
          <a:xfrm>
            <a:off x="8832439" y="279990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Increased fear of gangs</a:t>
            </a:r>
          </a:p>
        </p:txBody>
      </p:sp>
      <p:sp>
        <p:nvSpPr>
          <p:cNvPr id="9" name="Rectangle 8">
            <a:extLst>
              <a:ext uri="{FF2B5EF4-FFF2-40B4-BE49-F238E27FC236}">
                <a16:creationId xmlns:a16="http://schemas.microsoft.com/office/drawing/2014/main" id="{8DE53E26-300F-174E-9599-A0022236E1B6}"/>
              </a:ext>
            </a:extLst>
          </p:cNvPr>
          <p:cNvSpPr/>
          <p:nvPr/>
        </p:nvSpPr>
        <p:spPr>
          <a:xfrm>
            <a:off x="5057219" y="2792690"/>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Citizen witnesses gang use occult</a:t>
            </a:r>
          </a:p>
        </p:txBody>
      </p:sp>
      <p:sp>
        <p:nvSpPr>
          <p:cNvPr id="16" name="Rectangle 15">
            <a:extLst>
              <a:ext uri="{FF2B5EF4-FFF2-40B4-BE49-F238E27FC236}">
                <a16:creationId xmlns:a16="http://schemas.microsoft.com/office/drawing/2014/main" id="{CBDC660D-7460-C648-BC5C-4D8CB40379E6}"/>
              </a:ext>
            </a:extLst>
          </p:cNvPr>
          <p:cNvSpPr/>
          <p:nvPr/>
        </p:nvSpPr>
        <p:spPr>
          <a:xfrm>
            <a:off x="3126955" y="446146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Failure</a:t>
            </a:r>
          </a:p>
          <a:p>
            <a:pPr algn="ctr"/>
            <a:r>
              <a:rPr lang="en-US" sz="2000" dirty="0">
                <a:cs typeface="Baskerville"/>
              </a:rPr>
              <a:t>explanation</a:t>
            </a:r>
          </a:p>
        </p:txBody>
      </p:sp>
      <p:cxnSp>
        <p:nvCxnSpPr>
          <p:cNvPr id="17" name="Straight Arrow Connector 16">
            <a:extLst>
              <a:ext uri="{FF2B5EF4-FFF2-40B4-BE49-F238E27FC236}">
                <a16:creationId xmlns:a16="http://schemas.microsoft.com/office/drawing/2014/main" id="{EB36F98A-418F-CD42-94EF-E828101F3B99}"/>
              </a:ext>
            </a:extLst>
          </p:cNvPr>
          <p:cNvCxnSpPr>
            <a:cxnSpLocks/>
          </p:cNvCxnSpPr>
          <p:nvPr/>
        </p:nvCxnSpPr>
        <p:spPr>
          <a:xfrm flipV="1">
            <a:off x="5681085" y="4374184"/>
            <a:ext cx="408215" cy="791517"/>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5FA6078-0FF3-4243-94E9-6E3C6E7522A0}"/>
              </a:ext>
            </a:extLst>
          </p:cNvPr>
          <p:cNvSpPr/>
          <p:nvPr/>
        </p:nvSpPr>
        <p:spPr>
          <a:xfrm>
            <a:off x="7325129" y="2404757"/>
            <a:ext cx="1303562" cy="923330"/>
          </a:xfrm>
          <a:prstGeom prst="rect">
            <a:avLst/>
          </a:prstGeom>
        </p:spPr>
        <p:txBody>
          <a:bodyPr wrap="none">
            <a:spAutoFit/>
          </a:bodyPr>
          <a:lstStyle/>
          <a:p>
            <a:pPr algn="ctr"/>
            <a:r>
              <a:rPr lang="en-US" dirty="0">
                <a:cs typeface="Baskerville"/>
              </a:rPr>
              <a:t>(Apparent)</a:t>
            </a:r>
          </a:p>
          <a:p>
            <a:pPr algn="ctr"/>
            <a:r>
              <a:rPr lang="en-US" dirty="0">
                <a:cs typeface="Baskerville"/>
              </a:rPr>
              <a:t>Successful</a:t>
            </a:r>
          </a:p>
          <a:p>
            <a:pPr algn="ctr"/>
            <a:r>
              <a:rPr lang="en-US" dirty="0">
                <a:cs typeface="Baskerville"/>
              </a:rPr>
              <a:t>Use</a:t>
            </a:r>
          </a:p>
        </p:txBody>
      </p:sp>
      <p:sp>
        <p:nvSpPr>
          <p:cNvPr id="26" name="Rectangle 25">
            <a:extLst>
              <a:ext uri="{FF2B5EF4-FFF2-40B4-BE49-F238E27FC236}">
                <a16:creationId xmlns:a16="http://schemas.microsoft.com/office/drawing/2014/main" id="{0F1E36C1-80B3-2547-A9B8-1552AD63C1F7}"/>
              </a:ext>
            </a:extLst>
          </p:cNvPr>
          <p:cNvSpPr/>
          <p:nvPr/>
        </p:nvSpPr>
        <p:spPr>
          <a:xfrm>
            <a:off x="6006170" y="4552764"/>
            <a:ext cx="816249" cy="646331"/>
          </a:xfrm>
          <a:prstGeom prst="rect">
            <a:avLst/>
          </a:prstGeom>
        </p:spPr>
        <p:txBody>
          <a:bodyPr wrap="none">
            <a:spAutoFit/>
          </a:bodyPr>
          <a:lstStyle/>
          <a:p>
            <a:pPr algn="ctr"/>
            <a:r>
              <a:rPr lang="en-US" dirty="0">
                <a:cs typeface="Baskerville"/>
              </a:rPr>
              <a:t>Failed</a:t>
            </a:r>
          </a:p>
          <a:p>
            <a:pPr algn="ctr"/>
            <a:r>
              <a:rPr lang="en-US" dirty="0">
                <a:cs typeface="Baskerville"/>
              </a:rPr>
              <a:t>Use</a:t>
            </a:r>
          </a:p>
        </p:txBody>
      </p:sp>
      <p:sp>
        <p:nvSpPr>
          <p:cNvPr id="27" name="Rectangle 26">
            <a:extLst>
              <a:ext uri="{FF2B5EF4-FFF2-40B4-BE49-F238E27FC236}">
                <a16:creationId xmlns:a16="http://schemas.microsoft.com/office/drawing/2014/main" id="{256280E8-E012-634E-9DC2-9A011B074C42}"/>
              </a:ext>
            </a:extLst>
          </p:cNvPr>
          <p:cNvSpPr/>
          <p:nvPr/>
        </p:nvSpPr>
        <p:spPr>
          <a:xfrm>
            <a:off x="1281999" y="273216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Citizen belief in occult power</a:t>
            </a:r>
          </a:p>
        </p:txBody>
      </p:sp>
      <p:cxnSp>
        <p:nvCxnSpPr>
          <p:cNvPr id="31" name="Straight Arrow Connector 30">
            <a:extLst>
              <a:ext uri="{FF2B5EF4-FFF2-40B4-BE49-F238E27FC236}">
                <a16:creationId xmlns:a16="http://schemas.microsoft.com/office/drawing/2014/main" id="{68F2CF97-C61B-0946-9C70-0BD7EBE046FC}"/>
              </a:ext>
            </a:extLst>
          </p:cNvPr>
          <p:cNvCxnSpPr>
            <a:cxnSpLocks/>
          </p:cNvCxnSpPr>
          <p:nvPr/>
        </p:nvCxnSpPr>
        <p:spPr>
          <a:xfrm>
            <a:off x="2176853" y="4396084"/>
            <a:ext cx="498712" cy="679804"/>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88DEE71-FAD7-E84C-A8C6-404BA957F7EC}"/>
              </a:ext>
            </a:extLst>
          </p:cNvPr>
          <p:cNvCxnSpPr>
            <a:cxnSpLocks/>
          </p:cNvCxnSpPr>
          <p:nvPr/>
        </p:nvCxnSpPr>
        <p:spPr>
          <a:xfrm flipH="1" flipV="1">
            <a:off x="7577285" y="3399540"/>
            <a:ext cx="927153" cy="7212"/>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FD2643-EE57-374D-A5BB-388870CD9D02}"/>
              </a:ext>
            </a:extLst>
          </p:cNvPr>
          <p:cNvCxnSpPr>
            <a:cxnSpLocks/>
          </p:cNvCxnSpPr>
          <p:nvPr/>
        </p:nvCxnSpPr>
        <p:spPr>
          <a:xfrm flipH="1" flipV="1">
            <a:off x="3695459" y="3406751"/>
            <a:ext cx="927153" cy="7212"/>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D27BE22-A983-774B-B5F5-0B353326D177}"/>
              </a:ext>
            </a:extLst>
          </p:cNvPr>
          <p:cNvSpPr/>
          <p:nvPr/>
        </p:nvSpPr>
        <p:spPr>
          <a:xfrm>
            <a:off x="2362711" y="1846207"/>
            <a:ext cx="3592650" cy="400110"/>
          </a:xfrm>
          <a:prstGeom prst="rect">
            <a:avLst/>
          </a:prstGeom>
        </p:spPr>
        <p:txBody>
          <a:bodyPr wrap="none">
            <a:spAutoFit/>
          </a:bodyPr>
          <a:lstStyle/>
          <a:p>
            <a:r>
              <a:rPr lang="en-US" sz="2000" b="1" dirty="0"/>
              <a:t>Non-falsifiability Framework</a:t>
            </a:r>
          </a:p>
        </p:txBody>
      </p:sp>
    </p:spTree>
    <p:extLst>
      <p:ext uri="{BB962C8B-B14F-4D97-AF65-F5344CB8AC3E}">
        <p14:creationId xmlns:p14="http://schemas.microsoft.com/office/powerpoint/2010/main" val="201416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CD4D-AB02-B14D-8DB9-591D2646B4E7}"/>
              </a:ext>
            </a:extLst>
          </p:cNvPr>
          <p:cNvSpPr>
            <a:spLocks noGrp="1"/>
          </p:cNvSpPr>
          <p:nvPr>
            <p:ph type="title"/>
          </p:nvPr>
        </p:nvSpPr>
        <p:spPr/>
        <p:txBody>
          <a:bodyPr/>
          <a:lstStyle/>
          <a:p>
            <a:r>
              <a:rPr lang="en-US" dirty="0"/>
              <a:t>How Does the Belief Persist?</a:t>
            </a:r>
          </a:p>
        </p:txBody>
      </p:sp>
      <p:sp>
        <p:nvSpPr>
          <p:cNvPr id="4" name="Date Placeholder 3">
            <a:extLst>
              <a:ext uri="{FF2B5EF4-FFF2-40B4-BE49-F238E27FC236}">
                <a16:creationId xmlns:a16="http://schemas.microsoft.com/office/drawing/2014/main" id="{E67403A3-1E98-D34F-9555-2E588A2CCDF4}"/>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018C5FB1-B9C6-9D4C-8A38-A0A29F9F1997}"/>
              </a:ext>
            </a:extLst>
          </p:cNvPr>
          <p:cNvSpPr>
            <a:spLocks noGrp="1"/>
          </p:cNvSpPr>
          <p:nvPr>
            <p:ph type="ftr" sz="quarter" idx="11"/>
          </p:nvPr>
        </p:nvSpPr>
        <p:spPr/>
        <p:txBody>
          <a:bodyPr/>
          <a:lstStyle/>
          <a:p>
            <a:r>
              <a:rPr lang="en-US" dirty="0"/>
              <a:t>Strong Spirits</a:t>
            </a:r>
          </a:p>
        </p:txBody>
      </p:sp>
      <p:sp>
        <p:nvSpPr>
          <p:cNvPr id="8" name="Rectangle 7">
            <a:extLst>
              <a:ext uri="{FF2B5EF4-FFF2-40B4-BE49-F238E27FC236}">
                <a16:creationId xmlns:a16="http://schemas.microsoft.com/office/drawing/2014/main" id="{8173D8B1-75C5-A147-A284-EC5F1EBB0CAD}"/>
              </a:ext>
            </a:extLst>
          </p:cNvPr>
          <p:cNvSpPr/>
          <p:nvPr/>
        </p:nvSpPr>
        <p:spPr>
          <a:xfrm>
            <a:off x="8832439" y="279990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Increased fear of gangs</a:t>
            </a:r>
          </a:p>
        </p:txBody>
      </p:sp>
      <p:sp>
        <p:nvSpPr>
          <p:cNvPr id="9" name="Rectangle 8">
            <a:extLst>
              <a:ext uri="{FF2B5EF4-FFF2-40B4-BE49-F238E27FC236}">
                <a16:creationId xmlns:a16="http://schemas.microsoft.com/office/drawing/2014/main" id="{8DE53E26-300F-174E-9599-A0022236E1B6}"/>
              </a:ext>
            </a:extLst>
          </p:cNvPr>
          <p:cNvSpPr/>
          <p:nvPr/>
        </p:nvSpPr>
        <p:spPr>
          <a:xfrm>
            <a:off x="5057219" y="2792690"/>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Citizen witnesses gang use occult</a:t>
            </a:r>
          </a:p>
        </p:txBody>
      </p:sp>
      <p:sp>
        <p:nvSpPr>
          <p:cNvPr id="16" name="Rectangle 15">
            <a:extLst>
              <a:ext uri="{FF2B5EF4-FFF2-40B4-BE49-F238E27FC236}">
                <a16:creationId xmlns:a16="http://schemas.microsoft.com/office/drawing/2014/main" id="{CBDC660D-7460-C648-BC5C-4D8CB40379E6}"/>
              </a:ext>
            </a:extLst>
          </p:cNvPr>
          <p:cNvSpPr/>
          <p:nvPr/>
        </p:nvSpPr>
        <p:spPr>
          <a:xfrm>
            <a:off x="3126955" y="4461461"/>
            <a:ext cx="2064162" cy="1213701"/>
          </a:xfrm>
          <a:prstGeom prst="rect">
            <a:avLst/>
          </a:prstGeom>
          <a:solidFill>
            <a:srgbClr val="FFFCBA"/>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Failure</a:t>
            </a:r>
          </a:p>
          <a:p>
            <a:pPr algn="ctr"/>
            <a:r>
              <a:rPr lang="en-US" sz="2000" dirty="0">
                <a:cs typeface="Baskerville"/>
              </a:rPr>
              <a:t>explanation</a:t>
            </a:r>
          </a:p>
        </p:txBody>
      </p:sp>
      <p:cxnSp>
        <p:nvCxnSpPr>
          <p:cNvPr id="17" name="Straight Arrow Connector 16">
            <a:extLst>
              <a:ext uri="{FF2B5EF4-FFF2-40B4-BE49-F238E27FC236}">
                <a16:creationId xmlns:a16="http://schemas.microsoft.com/office/drawing/2014/main" id="{EB36F98A-418F-CD42-94EF-E828101F3B99}"/>
              </a:ext>
            </a:extLst>
          </p:cNvPr>
          <p:cNvCxnSpPr>
            <a:cxnSpLocks/>
          </p:cNvCxnSpPr>
          <p:nvPr/>
        </p:nvCxnSpPr>
        <p:spPr>
          <a:xfrm flipV="1">
            <a:off x="5681085" y="4374184"/>
            <a:ext cx="408215" cy="791517"/>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5FA6078-0FF3-4243-94E9-6E3C6E7522A0}"/>
              </a:ext>
            </a:extLst>
          </p:cNvPr>
          <p:cNvSpPr/>
          <p:nvPr/>
        </p:nvSpPr>
        <p:spPr>
          <a:xfrm>
            <a:off x="7325129" y="2404757"/>
            <a:ext cx="1303562" cy="923330"/>
          </a:xfrm>
          <a:prstGeom prst="rect">
            <a:avLst/>
          </a:prstGeom>
        </p:spPr>
        <p:txBody>
          <a:bodyPr wrap="none">
            <a:spAutoFit/>
          </a:bodyPr>
          <a:lstStyle/>
          <a:p>
            <a:pPr algn="ctr"/>
            <a:r>
              <a:rPr lang="en-US" dirty="0">
                <a:cs typeface="Baskerville"/>
              </a:rPr>
              <a:t>(Apparent)</a:t>
            </a:r>
          </a:p>
          <a:p>
            <a:pPr algn="ctr"/>
            <a:r>
              <a:rPr lang="en-US" dirty="0">
                <a:cs typeface="Baskerville"/>
              </a:rPr>
              <a:t>Successful</a:t>
            </a:r>
          </a:p>
          <a:p>
            <a:pPr algn="ctr"/>
            <a:r>
              <a:rPr lang="en-US" dirty="0">
                <a:cs typeface="Baskerville"/>
              </a:rPr>
              <a:t>Use</a:t>
            </a:r>
          </a:p>
        </p:txBody>
      </p:sp>
      <p:sp>
        <p:nvSpPr>
          <p:cNvPr id="26" name="Rectangle 25">
            <a:extLst>
              <a:ext uri="{FF2B5EF4-FFF2-40B4-BE49-F238E27FC236}">
                <a16:creationId xmlns:a16="http://schemas.microsoft.com/office/drawing/2014/main" id="{0F1E36C1-80B3-2547-A9B8-1552AD63C1F7}"/>
              </a:ext>
            </a:extLst>
          </p:cNvPr>
          <p:cNvSpPr/>
          <p:nvPr/>
        </p:nvSpPr>
        <p:spPr>
          <a:xfrm>
            <a:off x="6006170" y="4552764"/>
            <a:ext cx="816249" cy="646331"/>
          </a:xfrm>
          <a:prstGeom prst="rect">
            <a:avLst/>
          </a:prstGeom>
        </p:spPr>
        <p:txBody>
          <a:bodyPr wrap="none">
            <a:spAutoFit/>
          </a:bodyPr>
          <a:lstStyle/>
          <a:p>
            <a:pPr algn="ctr"/>
            <a:r>
              <a:rPr lang="en-US" dirty="0">
                <a:cs typeface="Baskerville"/>
              </a:rPr>
              <a:t>Failed</a:t>
            </a:r>
          </a:p>
          <a:p>
            <a:pPr algn="ctr"/>
            <a:r>
              <a:rPr lang="en-US" dirty="0">
                <a:cs typeface="Baskerville"/>
              </a:rPr>
              <a:t>Use</a:t>
            </a:r>
          </a:p>
        </p:txBody>
      </p:sp>
      <p:sp>
        <p:nvSpPr>
          <p:cNvPr id="27" name="Rectangle 26">
            <a:extLst>
              <a:ext uri="{FF2B5EF4-FFF2-40B4-BE49-F238E27FC236}">
                <a16:creationId xmlns:a16="http://schemas.microsoft.com/office/drawing/2014/main" id="{256280E8-E012-634E-9DC2-9A011B074C42}"/>
              </a:ext>
            </a:extLst>
          </p:cNvPr>
          <p:cNvSpPr/>
          <p:nvPr/>
        </p:nvSpPr>
        <p:spPr>
          <a:xfrm>
            <a:off x="1281999" y="273216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Citizen belief in occult power</a:t>
            </a:r>
          </a:p>
        </p:txBody>
      </p:sp>
      <p:cxnSp>
        <p:nvCxnSpPr>
          <p:cNvPr id="31" name="Straight Arrow Connector 30">
            <a:extLst>
              <a:ext uri="{FF2B5EF4-FFF2-40B4-BE49-F238E27FC236}">
                <a16:creationId xmlns:a16="http://schemas.microsoft.com/office/drawing/2014/main" id="{68F2CF97-C61B-0946-9C70-0BD7EBE046FC}"/>
              </a:ext>
            </a:extLst>
          </p:cNvPr>
          <p:cNvCxnSpPr>
            <a:cxnSpLocks/>
          </p:cNvCxnSpPr>
          <p:nvPr/>
        </p:nvCxnSpPr>
        <p:spPr>
          <a:xfrm>
            <a:off x="2176853" y="4396084"/>
            <a:ext cx="498712" cy="679804"/>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88DEE71-FAD7-E84C-A8C6-404BA957F7EC}"/>
              </a:ext>
            </a:extLst>
          </p:cNvPr>
          <p:cNvCxnSpPr>
            <a:cxnSpLocks/>
          </p:cNvCxnSpPr>
          <p:nvPr/>
        </p:nvCxnSpPr>
        <p:spPr>
          <a:xfrm flipH="1" flipV="1">
            <a:off x="7577285" y="3399540"/>
            <a:ext cx="927153" cy="7212"/>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FD2643-EE57-374D-A5BB-388870CD9D02}"/>
              </a:ext>
            </a:extLst>
          </p:cNvPr>
          <p:cNvCxnSpPr>
            <a:cxnSpLocks/>
          </p:cNvCxnSpPr>
          <p:nvPr/>
        </p:nvCxnSpPr>
        <p:spPr>
          <a:xfrm flipH="1" flipV="1">
            <a:off x="3695459" y="3406751"/>
            <a:ext cx="927153" cy="7212"/>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D27BE22-A983-774B-B5F5-0B353326D177}"/>
              </a:ext>
            </a:extLst>
          </p:cNvPr>
          <p:cNvSpPr/>
          <p:nvPr/>
        </p:nvSpPr>
        <p:spPr>
          <a:xfrm>
            <a:off x="2362711" y="1846207"/>
            <a:ext cx="3592650" cy="400110"/>
          </a:xfrm>
          <a:prstGeom prst="rect">
            <a:avLst/>
          </a:prstGeom>
        </p:spPr>
        <p:txBody>
          <a:bodyPr wrap="none">
            <a:spAutoFit/>
          </a:bodyPr>
          <a:lstStyle/>
          <a:p>
            <a:r>
              <a:rPr lang="en-US" sz="2000" b="1" dirty="0"/>
              <a:t>Non-falsifiability Framework</a:t>
            </a:r>
          </a:p>
        </p:txBody>
      </p:sp>
    </p:spTree>
    <p:extLst>
      <p:ext uri="{BB962C8B-B14F-4D97-AF65-F5344CB8AC3E}">
        <p14:creationId xmlns:p14="http://schemas.microsoft.com/office/powerpoint/2010/main" val="376452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CD4D-AB02-B14D-8DB9-591D2646B4E7}"/>
              </a:ext>
            </a:extLst>
          </p:cNvPr>
          <p:cNvSpPr>
            <a:spLocks noGrp="1"/>
          </p:cNvSpPr>
          <p:nvPr>
            <p:ph type="title"/>
          </p:nvPr>
        </p:nvSpPr>
        <p:spPr/>
        <p:txBody>
          <a:bodyPr/>
          <a:lstStyle/>
          <a:p>
            <a:r>
              <a:rPr lang="en-US" dirty="0"/>
              <a:t>How Does the Belief Persist?</a:t>
            </a:r>
          </a:p>
        </p:txBody>
      </p:sp>
      <p:sp>
        <p:nvSpPr>
          <p:cNvPr id="3" name="Content Placeholder 2">
            <a:extLst>
              <a:ext uri="{FF2B5EF4-FFF2-40B4-BE49-F238E27FC236}">
                <a16:creationId xmlns:a16="http://schemas.microsoft.com/office/drawing/2014/main" id="{4DE50E59-A067-1640-B88D-15A2EC487405}"/>
              </a:ext>
            </a:extLst>
          </p:cNvPr>
          <p:cNvSpPr>
            <a:spLocks noGrp="1"/>
          </p:cNvSpPr>
          <p:nvPr>
            <p:ph idx="1"/>
          </p:nvPr>
        </p:nvSpPr>
        <p:spPr/>
        <p:txBody>
          <a:bodyPr anchor="ctr">
            <a:normAutofit/>
          </a:bodyPr>
          <a:lstStyle/>
          <a:p>
            <a:pPr marL="0" indent="0">
              <a:buNone/>
            </a:pPr>
            <a:r>
              <a:rPr lang="en-US" dirty="0"/>
              <a:t>Failure explanations by citizens maintain their persistent belief in occult power. Explanations for occult power failing include:</a:t>
            </a:r>
          </a:p>
          <a:p>
            <a:pPr marL="514350" indent="-514350">
              <a:buFont typeface="+mj-lt"/>
              <a:buAutoNum type="arabicPeriod"/>
            </a:pPr>
            <a:endParaRPr lang="en-US" dirty="0"/>
          </a:p>
          <a:p>
            <a:pPr marL="514350" indent="-514350">
              <a:buFont typeface="+mj-lt"/>
              <a:buAutoNum type="arabicPeriod"/>
            </a:pPr>
            <a:r>
              <a:rPr lang="en-US" u="sng" dirty="0"/>
              <a:t>Rule-breaking:</a:t>
            </a:r>
            <a:r>
              <a:rPr lang="en-US" dirty="0"/>
              <a:t> User broke “taboos” mandated by herbalist (e.g., eating restricted foods).</a:t>
            </a:r>
          </a:p>
          <a:p>
            <a:pPr marL="514350" indent="-514350">
              <a:buFont typeface="+mj-lt"/>
              <a:buAutoNum type="arabicPeriod"/>
            </a:pPr>
            <a:r>
              <a:rPr lang="en-US" u="sng" dirty="0"/>
              <a:t>Relative potency:</a:t>
            </a:r>
            <a:r>
              <a:rPr lang="en-US" dirty="0"/>
              <a:t> Opponent possesses a more potent occult. </a:t>
            </a:r>
          </a:p>
          <a:p>
            <a:pPr marL="514350" indent="-514350">
              <a:buFont typeface="+mj-lt"/>
              <a:buAutoNum type="arabicPeriod"/>
            </a:pPr>
            <a:r>
              <a:rPr lang="en-US" u="sng" dirty="0"/>
              <a:t>Faux occult:</a:t>
            </a:r>
            <a:r>
              <a:rPr lang="en-US" dirty="0"/>
              <a:t> User relies on a quack herbalist who scams or doesn’t have the know-how to harness the occult. </a:t>
            </a:r>
          </a:p>
        </p:txBody>
      </p:sp>
      <p:sp>
        <p:nvSpPr>
          <p:cNvPr id="4" name="Date Placeholder 3">
            <a:extLst>
              <a:ext uri="{FF2B5EF4-FFF2-40B4-BE49-F238E27FC236}">
                <a16:creationId xmlns:a16="http://schemas.microsoft.com/office/drawing/2014/main" id="{E67403A3-1E98-D34F-9555-2E588A2CCDF4}"/>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018C5FB1-B9C6-9D4C-8A38-A0A29F9F1997}"/>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32778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CD4D-AB02-B14D-8DB9-591D2646B4E7}"/>
              </a:ext>
            </a:extLst>
          </p:cNvPr>
          <p:cNvSpPr>
            <a:spLocks noGrp="1"/>
          </p:cNvSpPr>
          <p:nvPr>
            <p:ph type="title"/>
          </p:nvPr>
        </p:nvSpPr>
        <p:spPr/>
        <p:txBody>
          <a:bodyPr/>
          <a:lstStyle/>
          <a:p>
            <a:r>
              <a:rPr lang="en-US" dirty="0"/>
              <a:t>How Does the Belief Persist?</a:t>
            </a:r>
          </a:p>
        </p:txBody>
      </p:sp>
      <p:sp>
        <p:nvSpPr>
          <p:cNvPr id="3" name="Content Placeholder 2">
            <a:extLst>
              <a:ext uri="{FF2B5EF4-FFF2-40B4-BE49-F238E27FC236}">
                <a16:creationId xmlns:a16="http://schemas.microsoft.com/office/drawing/2014/main" id="{4DE50E59-A067-1640-B88D-15A2EC487405}"/>
              </a:ext>
            </a:extLst>
          </p:cNvPr>
          <p:cNvSpPr>
            <a:spLocks noGrp="1"/>
          </p:cNvSpPr>
          <p:nvPr>
            <p:ph idx="1"/>
          </p:nvPr>
        </p:nvSpPr>
        <p:spPr>
          <a:xfrm>
            <a:off x="2334986" y="1562092"/>
            <a:ext cx="7380514" cy="4427890"/>
          </a:xfrm>
        </p:spPr>
        <p:txBody>
          <a:bodyPr anchor="ctr">
            <a:normAutofit/>
          </a:bodyPr>
          <a:lstStyle/>
          <a:p>
            <a:pPr marL="0" indent="0" algn="ctr">
              <a:buNone/>
            </a:pPr>
            <a:r>
              <a:rPr lang="en-US" dirty="0"/>
              <a:t>For example:</a:t>
            </a:r>
          </a:p>
          <a:p>
            <a:pPr marL="0" indent="0" algn="ctr">
              <a:buNone/>
            </a:pPr>
            <a:endParaRPr lang="en-US" dirty="0"/>
          </a:p>
          <a:p>
            <a:pPr marL="0" indent="0" algn="ctr">
              <a:buNone/>
            </a:pPr>
            <a:r>
              <a:rPr lang="en-US" dirty="0"/>
              <a:t>“There are plenty of fake herbalist. They won’t give the real ingredients. They say you need to come back and give more money for better ingredients.”</a:t>
            </a:r>
          </a:p>
          <a:p>
            <a:pPr marL="0" indent="0" algn="ctr">
              <a:buNone/>
            </a:pPr>
            <a:endParaRPr lang="en-US" dirty="0"/>
          </a:p>
          <a:p>
            <a:pPr marL="0" indent="0" algn="ctr">
              <a:buNone/>
            </a:pPr>
            <a:r>
              <a:rPr lang="en-US" dirty="0"/>
              <a:t> –Lagos resident (2018)</a:t>
            </a:r>
          </a:p>
        </p:txBody>
      </p:sp>
      <p:sp>
        <p:nvSpPr>
          <p:cNvPr id="4" name="Date Placeholder 3">
            <a:extLst>
              <a:ext uri="{FF2B5EF4-FFF2-40B4-BE49-F238E27FC236}">
                <a16:creationId xmlns:a16="http://schemas.microsoft.com/office/drawing/2014/main" id="{E67403A3-1E98-D34F-9555-2E588A2CCDF4}"/>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018C5FB1-B9C6-9D4C-8A38-A0A29F9F1997}"/>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2561767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CD4D-AB02-B14D-8DB9-591D2646B4E7}"/>
              </a:ext>
            </a:extLst>
          </p:cNvPr>
          <p:cNvSpPr>
            <a:spLocks noGrp="1"/>
          </p:cNvSpPr>
          <p:nvPr>
            <p:ph type="title"/>
          </p:nvPr>
        </p:nvSpPr>
        <p:spPr/>
        <p:txBody>
          <a:bodyPr/>
          <a:lstStyle/>
          <a:p>
            <a:r>
              <a:rPr lang="en-US" dirty="0"/>
              <a:t>How Does the Belief Persist?</a:t>
            </a:r>
          </a:p>
        </p:txBody>
      </p:sp>
      <p:sp>
        <p:nvSpPr>
          <p:cNvPr id="4" name="Date Placeholder 3">
            <a:extLst>
              <a:ext uri="{FF2B5EF4-FFF2-40B4-BE49-F238E27FC236}">
                <a16:creationId xmlns:a16="http://schemas.microsoft.com/office/drawing/2014/main" id="{E67403A3-1E98-D34F-9555-2E588A2CCDF4}"/>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018C5FB1-B9C6-9D4C-8A38-A0A29F9F1997}"/>
              </a:ext>
            </a:extLst>
          </p:cNvPr>
          <p:cNvSpPr>
            <a:spLocks noGrp="1"/>
          </p:cNvSpPr>
          <p:nvPr>
            <p:ph type="ftr" sz="quarter" idx="11"/>
          </p:nvPr>
        </p:nvSpPr>
        <p:spPr/>
        <p:txBody>
          <a:bodyPr/>
          <a:lstStyle/>
          <a:p>
            <a:r>
              <a:rPr lang="en-US" dirty="0"/>
              <a:t>Strong Spirits</a:t>
            </a:r>
          </a:p>
        </p:txBody>
      </p:sp>
      <p:sp>
        <p:nvSpPr>
          <p:cNvPr id="8" name="Rectangle 7">
            <a:extLst>
              <a:ext uri="{FF2B5EF4-FFF2-40B4-BE49-F238E27FC236}">
                <a16:creationId xmlns:a16="http://schemas.microsoft.com/office/drawing/2014/main" id="{8173D8B1-75C5-A147-A284-EC5F1EBB0CAD}"/>
              </a:ext>
            </a:extLst>
          </p:cNvPr>
          <p:cNvSpPr/>
          <p:nvPr/>
        </p:nvSpPr>
        <p:spPr>
          <a:xfrm>
            <a:off x="8832439" y="279990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Increased fear of gangs</a:t>
            </a:r>
          </a:p>
        </p:txBody>
      </p:sp>
      <p:sp>
        <p:nvSpPr>
          <p:cNvPr id="9" name="Rectangle 8">
            <a:extLst>
              <a:ext uri="{FF2B5EF4-FFF2-40B4-BE49-F238E27FC236}">
                <a16:creationId xmlns:a16="http://schemas.microsoft.com/office/drawing/2014/main" id="{8DE53E26-300F-174E-9599-A0022236E1B6}"/>
              </a:ext>
            </a:extLst>
          </p:cNvPr>
          <p:cNvSpPr/>
          <p:nvPr/>
        </p:nvSpPr>
        <p:spPr>
          <a:xfrm>
            <a:off x="5057219" y="2792690"/>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Citizen witnesses gang use occult</a:t>
            </a:r>
          </a:p>
        </p:txBody>
      </p:sp>
      <p:sp>
        <p:nvSpPr>
          <p:cNvPr id="16" name="Rectangle 15">
            <a:extLst>
              <a:ext uri="{FF2B5EF4-FFF2-40B4-BE49-F238E27FC236}">
                <a16:creationId xmlns:a16="http://schemas.microsoft.com/office/drawing/2014/main" id="{CBDC660D-7460-C648-BC5C-4D8CB40379E6}"/>
              </a:ext>
            </a:extLst>
          </p:cNvPr>
          <p:cNvSpPr/>
          <p:nvPr/>
        </p:nvSpPr>
        <p:spPr>
          <a:xfrm>
            <a:off x="3126955" y="446146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Failure</a:t>
            </a:r>
          </a:p>
          <a:p>
            <a:pPr algn="ctr"/>
            <a:r>
              <a:rPr lang="en-US" sz="2000" dirty="0">
                <a:cs typeface="Baskerville"/>
              </a:rPr>
              <a:t>explanation</a:t>
            </a:r>
          </a:p>
        </p:txBody>
      </p:sp>
      <p:cxnSp>
        <p:nvCxnSpPr>
          <p:cNvPr id="17" name="Straight Arrow Connector 16">
            <a:extLst>
              <a:ext uri="{FF2B5EF4-FFF2-40B4-BE49-F238E27FC236}">
                <a16:creationId xmlns:a16="http://schemas.microsoft.com/office/drawing/2014/main" id="{EB36F98A-418F-CD42-94EF-E828101F3B99}"/>
              </a:ext>
            </a:extLst>
          </p:cNvPr>
          <p:cNvCxnSpPr>
            <a:cxnSpLocks/>
          </p:cNvCxnSpPr>
          <p:nvPr/>
        </p:nvCxnSpPr>
        <p:spPr>
          <a:xfrm flipV="1">
            <a:off x="5681085" y="4374184"/>
            <a:ext cx="408215" cy="791517"/>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5FA6078-0FF3-4243-94E9-6E3C6E7522A0}"/>
              </a:ext>
            </a:extLst>
          </p:cNvPr>
          <p:cNvSpPr/>
          <p:nvPr/>
        </p:nvSpPr>
        <p:spPr>
          <a:xfrm>
            <a:off x="7325129" y="2404757"/>
            <a:ext cx="1303562" cy="923330"/>
          </a:xfrm>
          <a:prstGeom prst="rect">
            <a:avLst/>
          </a:prstGeom>
          <a:solidFill>
            <a:srgbClr val="FFFCBA"/>
          </a:solidFill>
        </p:spPr>
        <p:txBody>
          <a:bodyPr wrap="none">
            <a:spAutoFit/>
          </a:bodyPr>
          <a:lstStyle/>
          <a:p>
            <a:pPr algn="ctr"/>
            <a:r>
              <a:rPr lang="en-US" dirty="0">
                <a:cs typeface="Baskerville"/>
              </a:rPr>
              <a:t>(Apparent)</a:t>
            </a:r>
          </a:p>
          <a:p>
            <a:pPr algn="ctr"/>
            <a:r>
              <a:rPr lang="en-US" dirty="0">
                <a:cs typeface="Baskerville"/>
              </a:rPr>
              <a:t>Successful</a:t>
            </a:r>
          </a:p>
          <a:p>
            <a:pPr algn="ctr"/>
            <a:r>
              <a:rPr lang="en-US" dirty="0">
                <a:cs typeface="Baskerville"/>
              </a:rPr>
              <a:t>Use</a:t>
            </a:r>
          </a:p>
        </p:txBody>
      </p:sp>
      <p:sp>
        <p:nvSpPr>
          <p:cNvPr id="26" name="Rectangle 25">
            <a:extLst>
              <a:ext uri="{FF2B5EF4-FFF2-40B4-BE49-F238E27FC236}">
                <a16:creationId xmlns:a16="http://schemas.microsoft.com/office/drawing/2014/main" id="{0F1E36C1-80B3-2547-A9B8-1552AD63C1F7}"/>
              </a:ext>
            </a:extLst>
          </p:cNvPr>
          <p:cNvSpPr/>
          <p:nvPr/>
        </p:nvSpPr>
        <p:spPr>
          <a:xfrm>
            <a:off x="6006170" y="4552764"/>
            <a:ext cx="816249" cy="646331"/>
          </a:xfrm>
          <a:prstGeom prst="rect">
            <a:avLst/>
          </a:prstGeom>
        </p:spPr>
        <p:txBody>
          <a:bodyPr wrap="none">
            <a:spAutoFit/>
          </a:bodyPr>
          <a:lstStyle/>
          <a:p>
            <a:pPr algn="ctr"/>
            <a:r>
              <a:rPr lang="en-US" dirty="0">
                <a:cs typeface="Baskerville"/>
              </a:rPr>
              <a:t>Failed</a:t>
            </a:r>
          </a:p>
          <a:p>
            <a:pPr algn="ctr"/>
            <a:r>
              <a:rPr lang="en-US" dirty="0">
                <a:cs typeface="Baskerville"/>
              </a:rPr>
              <a:t>Use</a:t>
            </a:r>
          </a:p>
        </p:txBody>
      </p:sp>
      <p:sp>
        <p:nvSpPr>
          <p:cNvPr id="27" name="Rectangle 26">
            <a:extLst>
              <a:ext uri="{FF2B5EF4-FFF2-40B4-BE49-F238E27FC236}">
                <a16:creationId xmlns:a16="http://schemas.microsoft.com/office/drawing/2014/main" id="{256280E8-E012-634E-9DC2-9A011B074C42}"/>
              </a:ext>
            </a:extLst>
          </p:cNvPr>
          <p:cNvSpPr/>
          <p:nvPr/>
        </p:nvSpPr>
        <p:spPr>
          <a:xfrm>
            <a:off x="1281999" y="2732161"/>
            <a:ext cx="2064162" cy="1213701"/>
          </a:xfrm>
          <a:prstGeom prst="rect">
            <a:avLst/>
          </a:prstGeom>
          <a:solidFill>
            <a:schemeClr val="bg1"/>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cs typeface="Baskerville"/>
              </a:rPr>
              <a:t>Citizen belief in occult power</a:t>
            </a:r>
          </a:p>
        </p:txBody>
      </p:sp>
      <p:cxnSp>
        <p:nvCxnSpPr>
          <p:cNvPr id="31" name="Straight Arrow Connector 30">
            <a:extLst>
              <a:ext uri="{FF2B5EF4-FFF2-40B4-BE49-F238E27FC236}">
                <a16:creationId xmlns:a16="http://schemas.microsoft.com/office/drawing/2014/main" id="{68F2CF97-C61B-0946-9C70-0BD7EBE046FC}"/>
              </a:ext>
            </a:extLst>
          </p:cNvPr>
          <p:cNvCxnSpPr>
            <a:cxnSpLocks/>
          </p:cNvCxnSpPr>
          <p:nvPr/>
        </p:nvCxnSpPr>
        <p:spPr>
          <a:xfrm>
            <a:off x="2176853" y="4396084"/>
            <a:ext cx="498712" cy="679804"/>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88DEE71-FAD7-E84C-A8C6-404BA957F7EC}"/>
              </a:ext>
            </a:extLst>
          </p:cNvPr>
          <p:cNvCxnSpPr>
            <a:cxnSpLocks/>
          </p:cNvCxnSpPr>
          <p:nvPr/>
        </p:nvCxnSpPr>
        <p:spPr>
          <a:xfrm flipH="1" flipV="1">
            <a:off x="7577285" y="3399540"/>
            <a:ext cx="927153" cy="7212"/>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FD2643-EE57-374D-A5BB-388870CD9D02}"/>
              </a:ext>
            </a:extLst>
          </p:cNvPr>
          <p:cNvCxnSpPr>
            <a:cxnSpLocks/>
          </p:cNvCxnSpPr>
          <p:nvPr/>
        </p:nvCxnSpPr>
        <p:spPr>
          <a:xfrm flipH="1" flipV="1">
            <a:off x="3695459" y="3406751"/>
            <a:ext cx="927153" cy="7212"/>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D27BE22-A983-774B-B5F5-0B353326D177}"/>
              </a:ext>
            </a:extLst>
          </p:cNvPr>
          <p:cNvSpPr/>
          <p:nvPr/>
        </p:nvSpPr>
        <p:spPr>
          <a:xfrm>
            <a:off x="2362711" y="1846207"/>
            <a:ext cx="3592650" cy="400110"/>
          </a:xfrm>
          <a:prstGeom prst="rect">
            <a:avLst/>
          </a:prstGeom>
        </p:spPr>
        <p:txBody>
          <a:bodyPr wrap="none">
            <a:spAutoFit/>
          </a:bodyPr>
          <a:lstStyle/>
          <a:p>
            <a:r>
              <a:rPr lang="en-US" sz="2000" b="1" dirty="0"/>
              <a:t>Non-falsifiability Framework</a:t>
            </a:r>
          </a:p>
        </p:txBody>
      </p:sp>
    </p:spTree>
    <p:extLst>
      <p:ext uri="{BB962C8B-B14F-4D97-AF65-F5344CB8AC3E}">
        <p14:creationId xmlns:p14="http://schemas.microsoft.com/office/powerpoint/2010/main" val="214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CD4D-AB02-B14D-8DB9-591D2646B4E7}"/>
              </a:ext>
            </a:extLst>
          </p:cNvPr>
          <p:cNvSpPr>
            <a:spLocks noGrp="1"/>
          </p:cNvSpPr>
          <p:nvPr>
            <p:ph type="title"/>
          </p:nvPr>
        </p:nvSpPr>
        <p:spPr/>
        <p:txBody>
          <a:bodyPr/>
          <a:lstStyle/>
          <a:p>
            <a:r>
              <a:rPr lang="en-US" dirty="0"/>
              <a:t>How Does the Belief Persist?</a:t>
            </a:r>
          </a:p>
        </p:txBody>
      </p:sp>
      <p:sp>
        <p:nvSpPr>
          <p:cNvPr id="3" name="Content Placeholder 2">
            <a:extLst>
              <a:ext uri="{FF2B5EF4-FFF2-40B4-BE49-F238E27FC236}">
                <a16:creationId xmlns:a16="http://schemas.microsoft.com/office/drawing/2014/main" id="{4DE50E59-A067-1640-B88D-15A2EC487405}"/>
              </a:ext>
            </a:extLst>
          </p:cNvPr>
          <p:cNvSpPr>
            <a:spLocks noGrp="1"/>
          </p:cNvSpPr>
          <p:nvPr>
            <p:ph idx="1"/>
          </p:nvPr>
        </p:nvSpPr>
        <p:spPr/>
        <p:txBody>
          <a:bodyPr anchor="ctr">
            <a:normAutofit/>
          </a:bodyPr>
          <a:lstStyle/>
          <a:p>
            <a:pPr marL="0" indent="0">
              <a:buNone/>
            </a:pPr>
            <a:r>
              <a:rPr lang="en-US" dirty="0"/>
              <a:t>Citizens might perceive that gang successfully use occult power (even if the gangs do not) for many reasons:</a:t>
            </a:r>
          </a:p>
          <a:p>
            <a:pPr marL="514350" indent="-514350">
              <a:buFont typeface="+mj-lt"/>
              <a:buAutoNum type="arabicPeriod"/>
            </a:pPr>
            <a:endParaRPr lang="en-US" dirty="0"/>
          </a:p>
          <a:p>
            <a:pPr marL="514350" indent="-514350">
              <a:buFont typeface="+mj-lt"/>
              <a:buAutoNum type="arabicPeriod"/>
            </a:pPr>
            <a:r>
              <a:rPr lang="en-US" u="sng" dirty="0"/>
              <a:t>Weapon inadequacy:</a:t>
            </a:r>
            <a:r>
              <a:rPr lang="en-US" dirty="0"/>
              <a:t> Weapons are often less harmful than believed (e.g., machete fails to penetrate due to dullness)</a:t>
            </a:r>
          </a:p>
          <a:p>
            <a:pPr marL="514350" indent="-514350">
              <a:buFont typeface="+mj-lt"/>
              <a:buAutoNum type="arabicPeriod"/>
            </a:pPr>
            <a:r>
              <a:rPr lang="en-US" u="sng" dirty="0"/>
              <a:t>Placebo effect:</a:t>
            </a:r>
            <a:r>
              <a:rPr lang="en-US" dirty="0"/>
              <a:t> Charm boosts occult-protected individual’s confidence (e.g., willingness to take risks in street clashes)</a:t>
            </a:r>
          </a:p>
          <a:p>
            <a:pPr marL="514350" indent="-514350">
              <a:buFont typeface="+mj-lt"/>
              <a:buAutoNum type="arabicPeriod"/>
            </a:pPr>
            <a:r>
              <a:rPr lang="en-US" u="sng" dirty="0"/>
              <a:t>Opponent forbearance</a:t>
            </a:r>
            <a:r>
              <a:rPr lang="en-US" dirty="0"/>
              <a:t>: Opponent voluntarily opts not to harm an occult-protected individual (e.g., police shooting in air)</a:t>
            </a:r>
          </a:p>
        </p:txBody>
      </p:sp>
      <p:sp>
        <p:nvSpPr>
          <p:cNvPr id="4" name="Date Placeholder 3">
            <a:extLst>
              <a:ext uri="{FF2B5EF4-FFF2-40B4-BE49-F238E27FC236}">
                <a16:creationId xmlns:a16="http://schemas.microsoft.com/office/drawing/2014/main" id="{E67403A3-1E98-D34F-9555-2E588A2CCDF4}"/>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018C5FB1-B9C6-9D4C-8A38-A0A29F9F1997}"/>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417620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4A2F-D1D9-1845-B981-D2577DCCDBEB}"/>
              </a:ext>
            </a:extLst>
          </p:cNvPr>
          <p:cNvSpPr>
            <a:spLocks noGrp="1"/>
          </p:cNvSpPr>
          <p:nvPr>
            <p:ph type="title"/>
          </p:nvPr>
        </p:nvSpPr>
        <p:spPr/>
        <p:txBody>
          <a:bodyPr/>
          <a:lstStyle/>
          <a:p>
            <a:r>
              <a:rPr lang="en-US" dirty="0"/>
              <a:t>Methods</a:t>
            </a:r>
          </a:p>
        </p:txBody>
      </p:sp>
      <p:sp>
        <p:nvSpPr>
          <p:cNvPr id="3" name="Text Placeholder 2">
            <a:extLst>
              <a:ext uri="{FF2B5EF4-FFF2-40B4-BE49-F238E27FC236}">
                <a16:creationId xmlns:a16="http://schemas.microsoft.com/office/drawing/2014/main" id="{0732A63A-10B8-F742-9701-85C8E7C44C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961C749-4A87-DF4E-92CE-0FA45DBFFDAD}"/>
              </a:ext>
            </a:extLst>
          </p:cNvPr>
          <p:cNvSpPr>
            <a:spLocks noGrp="1"/>
          </p:cNvSpPr>
          <p:nvPr>
            <p:ph type="dt" sz="half" idx="10"/>
          </p:nvPr>
        </p:nvSpPr>
        <p:spPr/>
        <p:txBody>
          <a:bodyPr/>
          <a:lstStyle/>
          <a:p>
            <a:fld id="{29A26121-3205-164F-8ED0-646130121C26}" type="datetime4">
              <a:rPr lang="en-US" smtClean="0"/>
              <a:t>May 19, 2021</a:t>
            </a:fld>
            <a:endParaRPr lang="en-US" dirty="0"/>
          </a:p>
        </p:txBody>
      </p:sp>
      <p:sp>
        <p:nvSpPr>
          <p:cNvPr id="5" name="Footer Placeholder 4">
            <a:extLst>
              <a:ext uri="{FF2B5EF4-FFF2-40B4-BE49-F238E27FC236}">
                <a16:creationId xmlns:a16="http://schemas.microsoft.com/office/drawing/2014/main" id="{6C2AFCE5-1DE3-624C-9855-E9E4134B773F}"/>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334273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AE3B-4DD6-DC4B-B21C-30180344768C}"/>
              </a:ext>
            </a:extLst>
          </p:cNvPr>
          <p:cNvSpPr>
            <a:spLocks noGrp="1"/>
          </p:cNvSpPr>
          <p:nvPr>
            <p:ph type="title"/>
          </p:nvPr>
        </p:nvSpPr>
        <p:spPr/>
        <p:txBody>
          <a:bodyPr/>
          <a:lstStyle/>
          <a:p>
            <a:r>
              <a:rPr lang="en-US" dirty="0"/>
              <a:t>Research Question #1</a:t>
            </a:r>
          </a:p>
        </p:txBody>
      </p:sp>
      <p:sp>
        <p:nvSpPr>
          <p:cNvPr id="3" name="Content Placeholder 2">
            <a:extLst>
              <a:ext uri="{FF2B5EF4-FFF2-40B4-BE49-F238E27FC236}">
                <a16:creationId xmlns:a16="http://schemas.microsoft.com/office/drawing/2014/main" id="{F87E957E-9A0E-F94A-A836-1D78CEF5A901}"/>
              </a:ext>
            </a:extLst>
          </p:cNvPr>
          <p:cNvSpPr>
            <a:spLocks noGrp="1"/>
          </p:cNvSpPr>
          <p:nvPr>
            <p:ph idx="1"/>
          </p:nvPr>
        </p:nvSpPr>
        <p:spPr>
          <a:xfrm>
            <a:off x="2188028" y="1562092"/>
            <a:ext cx="7837715" cy="4427890"/>
          </a:xfrm>
        </p:spPr>
        <p:txBody>
          <a:bodyPr anchor="ctr"/>
          <a:lstStyle/>
          <a:p>
            <a:pPr marL="0" indent="0" algn="ctr">
              <a:buNone/>
            </a:pPr>
            <a:r>
              <a:rPr lang="en-US" b="1" dirty="0"/>
              <a:t>Q: </a:t>
            </a:r>
            <a:r>
              <a:rPr lang="en-US" dirty="0"/>
              <a:t>How does gangs’ use of occult power affect their level of influence in communities?</a:t>
            </a:r>
          </a:p>
          <a:p>
            <a:pPr marL="0" indent="0" algn="ctr">
              <a:buNone/>
            </a:pPr>
            <a:endParaRPr lang="en-US" dirty="0"/>
          </a:p>
          <a:p>
            <a:pPr marL="0" indent="0" algn="ctr">
              <a:buNone/>
            </a:pPr>
            <a:r>
              <a:rPr lang="en-US" b="1" dirty="0"/>
              <a:t>A: </a:t>
            </a:r>
            <a:r>
              <a:rPr lang="en-US" dirty="0"/>
              <a:t>Gangs’ use of occult power increases their influence over citizens, because its use generates fear of the gangs. </a:t>
            </a:r>
          </a:p>
        </p:txBody>
      </p:sp>
      <p:sp>
        <p:nvSpPr>
          <p:cNvPr id="4" name="Date Placeholder 3">
            <a:extLst>
              <a:ext uri="{FF2B5EF4-FFF2-40B4-BE49-F238E27FC236}">
                <a16:creationId xmlns:a16="http://schemas.microsoft.com/office/drawing/2014/main" id="{6776B488-C79D-BD4C-833C-12D7A5708681}"/>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D90FF744-0B21-9948-9834-ED6FA1D2A03D}"/>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2442854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070A-F05C-A144-876A-206AB6BE4BC0}"/>
              </a:ext>
            </a:extLst>
          </p:cNvPr>
          <p:cNvSpPr>
            <a:spLocks noGrp="1"/>
          </p:cNvSpPr>
          <p:nvPr>
            <p:ph type="title"/>
          </p:nvPr>
        </p:nvSpPr>
        <p:spPr/>
        <p:txBody>
          <a:bodyPr/>
          <a:lstStyle/>
          <a:p>
            <a:r>
              <a:rPr lang="en-US" dirty="0"/>
              <a:t>Survey Evidence</a:t>
            </a:r>
          </a:p>
        </p:txBody>
      </p:sp>
      <p:sp>
        <p:nvSpPr>
          <p:cNvPr id="3" name="Content Placeholder 2">
            <a:extLst>
              <a:ext uri="{FF2B5EF4-FFF2-40B4-BE49-F238E27FC236}">
                <a16:creationId xmlns:a16="http://schemas.microsoft.com/office/drawing/2014/main" id="{BA45752B-43DE-074D-A818-64D7321D4393}"/>
              </a:ext>
            </a:extLst>
          </p:cNvPr>
          <p:cNvSpPr>
            <a:spLocks noGrp="1"/>
          </p:cNvSpPr>
          <p:nvPr>
            <p:ph idx="1"/>
          </p:nvPr>
        </p:nvSpPr>
        <p:spPr>
          <a:xfrm>
            <a:off x="609599" y="1562091"/>
            <a:ext cx="5252721" cy="4683457"/>
          </a:xfrm>
        </p:spPr>
        <p:txBody>
          <a:bodyPr anchor="ctr">
            <a:normAutofit/>
          </a:bodyPr>
          <a:lstStyle/>
          <a:p>
            <a:r>
              <a:rPr lang="en-US" dirty="0"/>
              <a:t>Survey of four Lagos market areas that experience street gang clashes </a:t>
            </a:r>
          </a:p>
          <a:p>
            <a:r>
              <a:rPr lang="en-US" dirty="0"/>
              <a:t>N = 1,025 shop owners</a:t>
            </a:r>
          </a:p>
          <a:p>
            <a:r>
              <a:rPr lang="en-US" dirty="0"/>
              <a:t>Representative sample</a:t>
            </a:r>
          </a:p>
          <a:p>
            <a:r>
              <a:rPr lang="en-US" dirty="0"/>
              <a:t>Module embedded in a collaborative survey with Berkeley and Stanford researchers</a:t>
            </a:r>
          </a:p>
          <a:p>
            <a:r>
              <a:rPr lang="en-US" dirty="0"/>
              <a:t>“Safety first” protocols</a:t>
            </a:r>
          </a:p>
        </p:txBody>
      </p:sp>
      <p:sp>
        <p:nvSpPr>
          <p:cNvPr id="4" name="Date Placeholder 3">
            <a:extLst>
              <a:ext uri="{FF2B5EF4-FFF2-40B4-BE49-F238E27FC236}">
                <a16:creationId xmlns:a16="http://schemas.microsoft.com/office/drawing/2014/main" id="{67B7B62F-50D8-4D44-A5EC-6046A5B427B5}"/>
              </a:ext>
            </a:extLst>
          </p:cNvPr>
          <p:cNvSpPr>
            <a:spLocks noGrp="1"/>
          </p:cNvSpPr>
          <p:nvPr>
            <p:ph type="dt" sz="half" idx="10"/>
          </p:nvPr>
        </p:nvSpPr>
        <p:spPr/>
        <p:txBody>
          <a:bodyPr/>
          <a:lstStyle/>
          <a:p>
            <a:fld id="{E37B3869-932C-EA4F-95ED-1D2AF9C6FB68}" type="datetime4">
              <a:rPr lang="en-US" smtClean="0"/>
              <a:t>May 19, 2021</a:t>
            </a:fld>
            <a:endParaRPr lang="en-US" dirty="0"/>
          </a:p>
        </p:txBody>
      </p:sp>
      <p:sp>
        <p:nvSpPr>
          <p:cNvPr id="5" name="Footer Placeholder 4">
            <a:extLst>
              <a:ext uri="{FF2B5EF4-FFF2-40B4-BE49-F238E27FC236}">
                <a16:creationId xmlns:a16="http://schemas.microsoft.com/office/drawing/2014/main" id="{ED8D067C-30FB-024C-96E1-C85E77AC52D0}"/>
              </a:ext>
            </a:extLst>
          </p:cNvPr>
          <p:cNvSpPr>
            <a:spLocks noGrp="1"/>
          </p:cNvSpPr>
          <p:nvPr>
            <p:ph type="ftr" sz="quarter" idx="11"/>
          </p:nvPr>
        </p:nvSpPr>
        <p:spPr/>
        <p:txBody>
          <a:bodyPr/>
          <a:lstStyle/>
          <a:p>
            <a:r>
              <a:rPr lang="en-US" dirty="0"/>
              <a:t>Strong Spirits</a:t>
            </a:r>
          </a:p>
        </p:txBody>
      </p:sp>
      <p:pic>
        <p:nvPicPr>
          <p:cNvPr id="7" name="Picture 6">
            <a:extLst>
              <a:ext uri="{FF2B5EF4-FFF2-40B4-BE49-F238E27FC236}">
                <a16:creationId xmlns:a16="http://schemas.microsoft.com/office/drawing/2014/main" id="{08B6A588-C47C-7B44-80FE-9ED1C9CA0A86}"/>
              </a:ext>
            </a:extLst>
          </p:cNvPr>
          <p:cNvPicPr>
            <a:picLocks noChangeAspect="1"/>
          </p:cNvPicPr>
          <p:nvPr/>
        </p:nvPicPr>
        <p:blipFill>
          <a:blip r:embed="rId3"/>
          <a:stretch>
            <a:fillRect/>
          </a:stretch>
        </p:blipFill>
        <p:spPr>
          <a:xfrm>
            <a:off x="6215061" y="1956579"/>
            <a:ext cx="5248277" cy="3672061"/>
          </a:xfrm>
          <a:prstGeom prst="rect">
            <a:avLst/>
          </a:prstGeom>
        </p:spPr>
      </p:pic>
    </p:spTree>
    <p:extLst>
      <p:ext uri="{BB962C8B-B14F-4D97-AF65-F5344CB8AC3E}">
        <p14:creationId xmlns:p14="http://schemas.microsoft.com/office/powerpoint/2010/main" val="2493006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070A-F05C-A144-876A-206AB6BE4BC0}"/>
              </a:ext>
            </a:extLst>
          </p:cNvPr>
          <p:cNvSpPr>
            <a:spLocks noGrp="1"/>
          </p:cNvSpPr>
          <p:nvPr>
            <p:ph type="title"/>
          </p:nvPr>
        </p:nvSpPr>
        <p:spPr/>
        <p:txBody>
          <a:bodyPr/>
          <a:lstStyle/>
          <a:p>
            <a:r>
              <a:rPr lang="en-US" dirty="0"/>
              <a:t>Qualitative Evidence</a:t>
            </a:r>
          </a:p>
        </p:txBody>
      </p:sp>
      <p:sp>
        <p:nvSpPr>
          <p:cNvPr id="3" name="Content Placeholder 2">
            <a:extLst>
              <a:ext uri="{FF2B5EF4-FFF2-40B4-BE49-F238E27FC236}">
                <a16:creationId xmlns:a16="http://schemas.microsoft.com/office/drawing/2014/main" id="{BA45752B-43DE-074D-A818-64D7321D4393}"/>
              </a:ext>
            </a:extLst>
          </p:cNvPr>
          <p:cNvSpPr>
            <a:spLocks noGrp="1"/>
          </p:cNvSpPr>
          <p:nvPr>
            <p:ph idx="1"/>
          </p:nvPr>
        </p:nvSpPr>
        <p:spPr>
          <a:xfrm>
            <a:off x="609599" y="1761596"/>
            <a:ext cx="10972801" cy="1164484"/>
          </a:xfrm>
        </p:spPr>
        <p:txBody>
          <a:bodyPr>
            <a:normAutofit/>
          </a:bodyPr>
          <a:lstStyle/>
          <a:p>
            <a:r>
              <a:rPr lang="en-US" dirty="0"/>
              <a:t>More than 90 interviews with citizens, police, and gang members for theory-building and validating/contextualizing survey findings</a:t>
            </a:r>
          </a:p>
        </p:txBody>
      </p:sp>
      <p:sp>
        <p:nvSpPr>
          <p:cNvPr id="4" name="Date Placeholder 3">
            <a:extLst>
              <a:ext uri="{FF2B5EF4-FFF2-40B4-BE49-F238E27FC236}">
                <a16:creationId xmlns:a16="http://schemas.microsoft.com/office/drawing/2014/main" id="{67B7B62F-50D8-4D44-A5EC-6046A5B427B5}"/>
              </a:ext>
            </a:extLst>
          </p:cNvPr>
          <p:cNvSpPr>
            <a:spLocks noGrp="1"/>
          </p:cNvSpPr>
          <p:nvPr>
            <p:ph type="dt" sz="half" idx="10"/>
          </p:nvPr>
        </p:nvSpPr>
        <p:spPr/>
        <p:txBody>
          <a:bodyPr/>
          <a:lstStyle/>
          <a:p>
            <a:fld id="{E37B3869-932C-EA4F-95ED-1D2AF9C6FB68}" type="datetime4">
              <a:rPr lang="en-US" smtClean="0"/>
              <a:t>May 19, 2021</a:t>
            </a:fld>
            <a:endParaRPr lang="en-US" dirty="0"/>
          </a:p>
        </p:txBody>
      </p:sp>
      <p:sp>
        <p:nvSpPr>
          <p:cNvPr id="5" name="Footer Placeholder 4">
            <a:extLst>
              <a:ext uri="{FF2B5EF4-FFF2-40B4-BE49-F238E27FC236}">
                <a16:creationId xmlns:a16="http://schemas.microsoft.com/office/drawing/2014/main" id="{ED8D067C-30FB-024C-96E1-C85E77AC52D0}"/>
              </a:ext>
            </a:extLst>
          </p:cNvPr>
          <p:cNvSpPr>
            <a:spLocks noGrp="1"/>
          </p:cNvSpPr>
          <p:nvPr>
            <p:ph type="ftr" sz="quarter" idx="11"/>
          </p:nvPr>
        </p:nvSpPr>
        <p:spPr/>
        <p:txBody>
          <a:bodyPr/>
          <a:lstStyle/>
          <a:p>
            <a:r>
              <a:rPr lang="en-US" dirty="0"/>
              <a:t>Strong Spirits</a:t>
            </a:r>
          </a:p>
        </p:txBody>
      </p:sp>
      <p:pic>
        <p:nvPicPr>
          <p:cNvPr id="6" name="Picture 5">
            <a:extLst>
              <a:ext uri="{FF2B5EF4-FFF2-40B4-BE49-F238E27FC236}">
                <a16:creationId xmlns:a16="http://schemas.microsoft.com/office/drawing/2014/main" id="{552DB3CA-4009-FE4B-AF12-610BEBBD3A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099" y="2834640"/>
            <a:ext cx="10845392" cy="2998695"/>
          </a:xfrm>
          <a:prstGeom prst="rect">
            <a:avLst/>
          </a:prstGeom>
        </p:spPr>
      </p:pic>
      <p:sp>
        <p:nvSpPr>
          <p:cNvPr id="8" name="Rectangle 7">
            <a:extLst>
              <a:ext uri="{FF2B5EF4-FFF2-40B4-BE49-F238E27FC236}">
                <a16:creationId xmlns:a16="http://schemas.microsoft.com/office/drawing/2014/main" id="{5FA65A79-C574-B040-B827-753D03867FA0}"/>
              </a:ext>
            </a:extLst>
          </p:cNvPr>
          <p:cNvSpPr/>
          <p:nvPr/>
        </p:nvSpPr>
        <p:spPr>
          <a:xfrm>
            <a:off x="3982514" y="4143558"/>
            <a:ext cx="148590" cy="80010"/>
          </a:xfrm>
          <a:prstGeom prst="rect">
            <a:avLst/>
          </a:prstGeom>
          <a:solidFill>
            <a:schemeClr val="dk1">
              <a:alpha val="6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578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4A2F-D1D9-1845-B981-D2577DCCDBEB}"/>
              </a:ext>
            </a:extLst>
          </p:cNvPr>
          <p:cNvSpPr>
            <a:spLocks noGrp="1"/>
          </p:cNvSpPr>
          <p:nvPr>
            <p:ph type="title"/>
          </p:nvPr>
        </p:nvSpPr>
        <p:spPr/>
        <p:txBody>
          <a:bodyPr/>
          <a:lstStyle/>
          <a:p>
            <a:r>
              <a:rPr lang="en-US" dirty="0"/>
              <a:t>Results</a:t>
            </a:r>
          </a:p>
        </p:txBody>
      </p:sp>
      <p:sp>
        <p:nvSpPr>
          <p:cNvPr id="3" name="Text Placeholder 2">
            <a:extLst>
              <a:ext uri="{FF2B5EF4-FFF2-40B4-BE49-F238E27FC236}">
                <a16:creationId xmlns:a16="http://schemas.microsoft.com/office/drawing/2014/main" id="{0732A63A-10B8-F742-9701-85C8E7C44C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961C749-4A87-DF4E-92CE-0FA45DBFFDAD}"/>
              </a:ext>
            </a:extLst>
          </p:cNvPr>
          <p:cNvSpPr>
            <a:spLocks noGrp="1"/>
          </p:cNvSpPr>
          <p:nvPr>
            <p:ph type="dt" sz="half" idx="10"/>
          </p:nvPr>
        </p:nvSpPr>
        <p:spPr/>
        <p:txBody>
          <a:bodyPr/>
          <a:lstStyle/>
          <a:p>
            <a:fld id="{29A26121-3205-164F-8ED0-646130121C26}" type="datetime4">
              <a:rPr lang="en-US" smtClean="0"/>
              <a:t>May 19, 2021</a:t>
            </a:fld>
            <a:endParaRPr lang="en-US" dirty="0"/>
          </a:p>
        </p:txBody>
      </p:sp>
      <p:sp>
        <p:nvSpPr>
          <p:cNvPr id="5" name="Footer Placeholder 4">
            <a:extLst>
              <a:ext uri="{FF2B5EF4-FFF2-40B4-BE49-F238E27FC236}">
                <a16:creationId xmlns:a16="http://schemas.microsoft.com/office/drawing/2014/main" id="{6C2AFCE5-1DE3-624C-9855-E9E4134B773F}"/>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2911637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499E9C-D3F5-2549-A058-A9EB1579DC34}"/>
              </a:ext>
            </a:extLst>
          </p:cNvPr>
          <p:cNvSpPr>
            <a:spLocks noGrp="1"/>
          </p:cNvSpPr>
          <p:nvPr>
            <p:ph type="dt" sz="half" idx="10"/>
          </p:nvPr>
        </p:nvSpPr>
        <p:spPr/>
        <p:txBody>
          <a:bodyPr/>
          <a:lstStyle/>
          <a:p>
            <a:fld id="{0557B144-C7AD-9447-8655-567C90D51DA7}" type="datetime4">
              <a:rPr lang="en-US" smtClean="0"/>
              <a:t>May 19, 2021</a:t>
            </a:fld>
            <a:endParaRPr lang="en-US" dirty="0"/>
          </a:p>
        </p:txBody>
      </p:sp>
      <p:sp>
        <p:nvSpPr>
          <p:cNvPr id="3" name="Footer Placeholder 2">
            <a:extLst>
              <a:ext uri="{FF2B5EF4-FFF2-40B4-BE49-F238E27FC236}">
                <a16:creationId xmlns:a16="http://schemas.microsoft.com/office/drawing/2014/main" id="{5A0C2256-B3B7-4C4A-92E1-DEEABBB48601}"/>
              </a:ext>
            </a:extLst>
          </p:cNvPr>
          <p:cNvSpPr>
            <a:spLocks noGrp="1"/>
          </p:cNvSpPr>
          <p:nvPr>
            <p:ph type="ftr" sz="quarter" idx="11"/>
          </p:nvPr>
        </p:nvSpPr>
        <p:spPr/>
        <p:txBody>
          <a:bodyPr/>
          <a:lstStyle/>
          <a:p>
            <a:r>
              <a:rPr lang="en-US" dirty="0"/>
              <a:t>Strong Spirits</a:t>
            </a:r>
          </a:p>
        </p:txBody>
      </p:sp>
      <p:sp>
        <p:nvSpPr>
          <p:cNvPr id="4" name="Title 1">
            <a:extLst>
              <a:ext uri="{FF2B5EF4-FFF2-40B4-BE49-F238E27FC236}">
                <a16:creationId xmlns:a16="http://schemas.microsoft.com/office/drawing/2014/main" id="{CF29E764-91E8-EF41-8F36-1C724D3CA820}"/>
              </a:ext>
            </a:extLst>
          </p:cNvPr>
          <p:cNvSpPr txBox="1">
            <a:spLocks/>
          </p:cNvSpPr>
          <p:nvPr/>
        </p:nvSpPr>
        <p:spPr>
          <a:xfrm>
            <a:off x="609601" y="645775"/>
            <a:ext cx="2757226" cy="5599774"/>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800" cap="small" dirty="0"/>
              <a:t>87% of shop owners believe that occult power works</a:t>
            </a:r>
          </a:p>
        </p:txBody>
      </p:sp>
      <p:pic>
        <p:nvPicPr>
          <p:cNvPr id="5" name="Picture 4">
            <a:extLst>
              <a:ext uri="{FF2B5EF4-FFF2-40B4-BE49-F238E27FC236}">
                <a16:creationId xmlns:a16="http://schemas.microsoft.com/office/drawing/2014/main" id="{300BBA34-34DE-6247-B6DE-B13D82FCF1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6827" y="468794"/>
            <a:ext cx="8215573" cy="5478595"/>
          </a:xfrm>
          <a:prstGeom prst="rect">
            <a:avLst/>
          </a:prstGeom>
        </p:spPr>
      </p:pic>
    </p:spTree>
    <p:extLst>
      <p:ext uri="{BB962C8B-B14F-4D97-AF65-F5344CB8AC3E}">
        <p14:creationId xmlns:p14="http://schemas.microsoft.com/office/powerpoint/2010/main" val="3240387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499E9C-D3F5-2549-A058-A9EB1579DC34}"/>
              </a:ext>
            </a:extLst>
          </p:cNvPr>
          <p:cNvSpPr>
            <a:spLocks noGrp="1"/>
          </p:cNvSpPr>
          <p:nvPr>
            <p:ph type="dt" sz="half" idx="10"/>
          </p:nvPr>
        </p:nvSpPr>
        <p:spPr/>
        <p:txBody>
          <a:bodyPr/>
          <a:lstStyle/>
          <a:p>
            <a:fld id="{0557B144-C7AD-9447-8655-567C90D51DA7}" type="datetime4">
              <a:rPr lang="en-US" smtClean="0"/>
              <a:t>May 19, 2021</a:t>
            </a:fld>
            <a:endParaRPr lang="en-US" dirty="0"/>
          </a:p>
        </p:txBody>
      </p:sp>
      <p:sp>
        <p:nvSpPr>
          <p:cNvPr id="3" name="Footer Placeholder 2">
            <a:extLst>
              <a:ext uri="{FF2B5EF4-FFF2-40B4-BE49-F238E27FC236}">
                <a16:creationId xmlns:a16="http://schemas.microsoft.com/office/drawing/2014/main" id="{5A0C2256-B3B7-4C4A-92E1-DEEABBB48601}"/>
              </a:ext>
            </a:extLst>
          </p:cNvPr>
          <p:cNvSpPr>
            <a:spLocks noGrp="1"/>
          </p:cNvSpPr>
          <p:nvPr>
            <p:ph type="ftr" sz="quarter" idx="11"/>
          </p:nvPr>
        </p:nvSpPr>
        <p:spPr/>
        <p:txBody>
          <a:bodyPr/>
          <a:lstStyle/>
          <a:p>
            <a:r>
              <a:rPr lang="en-US" dirty="0"/>
              <a:t>Strong Spirits</a:t>
            </a:r>
          </a:p>
        </p:txBody>
      </p:sp>
      <p:pic>
        <p:nvPicPr>
          <p:cNvPr id="6" name="Picture 5">
            <a:extLst>
              <a:ext uri="{FF2B5EF4-FFF2-40B4-BE49-F238E27FC236}">
                <a16:creationId xmlns:a16="http://schemas.microsoft.com/office/drawing/2014/main" id="{4481BAAC-9571-6243-AACA-40A14E4317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33461" y="338465"/>
            <a:ext cx="7010731" cy="5609376"/>
          </a:xfrm>
          <a:prstGeom prst="rect">
            <a:avLst/>
          </a:prstGeom>
        </p:spPr>
      </p:pic>
      <p:sp>
        <p:nvSpPr>
          <p:cNvPr id="7" name="Title 1">
            <a:extLst>
              <a:ext uri="{FF2B5EF4-FFF2-40B4-BE49-F238E27FC236}">
                <a16:creationId xmlns:a16="http://schemas.microsoft.com/office/drawing/2014/main" id="{7A2228DF-5524-8B44-B7B5-40CDA1323655}"/>
              </a:ext>
            </a:extLst>
          </p:cNvPr>
          <p:cNvSpPr txBox="1">
            <a:spLocks/>
          </p:cNvSpPr>
          <p:nvPr/>
        </p:nvSpPr>
        <p:spPr>
          <a:xfrm>
            <a:off x="609600" y="338465"/>
            <a:ext cx="3873909" cy="5907084"/>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800" cap="small" dirty="0"/>
              <a:t>Various demographic groups witness the use of occult power by gangs, albeit female shop owners witness it less and Yoruba shop owners witness it more</a:t>
            </a:r>
          </a:p>
        </p:txBody>
      </p:sp>
    </p:spTree>
    <p:extLst>
      <p:ext uri="{BB962C8B-B14F-4D97-AF65-F5344CB8AC3E}">
        <p14:creationId xmlns:p14="http://schemas.microsoft.com/office/powerpoint/2010/main" val="132606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499E9C-D3F5-2549-A058-A9EB1579DC34}"/>
              </a:ext>
            </a:extLst>
          </p:cNvPr>
          <p:cNvSpPr>
            <a:spLocks noGrp="1"/>
          </p:cNvSpPr>
          <p:nvPr>
            <p:ph type="dt" sz="half" idx="10"/>
          </p:nvPr>
        </p:nvSpPr>
        <p:spPr/>
        <p:txBody>
          <a:bodyPr/>
          <a:lstStyle/>
          <a:p>
            <a:fld id="{0557B144-C7AD-9447-8655-567C90D51DA7}" type="datetime4">
              <a:rPr lang="en-US" smtClean="0"/>
              <a:t>May 19, 2021</a:t>
            </a:fld>
            <a:endParaRPr lang="en-US" dirty="0"/>
          </a:p>
        </p:txBody>
      </p:sp>
      <p:sp>
        <p:nvSpPr>
          <p:cNvPr id="3" name="Footer Placeholder 2">
            <a:extLst>
              <a:ext uri="{FF2B5EF4-FFF2-40B4-BE49-F238E27FC236}">
                <a16:creationId xmlns:a16="http://schemas.microsoft.com/office/drawing/2014/main" id="{5A0C2256-B3B7-4C4A-92E1-DEEABBB48601}"/>
              </a:ext>
            </a:extLst>
          </p:cNvPr>
          <p:cNvSpPr>
            <a:spLocks noGrp="1"/>
          </p:cNvSpPr>
          <p:nvPr>
            <p:ph type="ftr" sz="quarter" idx="11"/>
          </p:nvPr>
        </p:nvSpPr>
        <p:spPr/>
        <p:txBody>
          <a:bodyPr/>
          <a:lstStyle/>
          <a:p>
            <a:r>
              <a:rPr lang="en-US" dirty="0"/>
              <a:t>Strong Spirits</a:t>
            </a:r>
          </a:p>
        </p:txBody>
      </p:sp>
      <p:sp>
        <p:nvSpPr>
          <p:cNvPr id="4" name="Title 1">
            <a:extLst>
              <a:ext uri="{FF2B5EF4-FFF2-40B4-BE49-F238E27FC236}">
                <a16:creationId xmlns:a16="http://schemas.microsoft.com/office/drawing/2014/main" id="{CF29E764-91E8-EF41-8F36-1C724D3CA820}"/>
              </a:ext>
            </a:extLst>
          </p:cNvPr>
          <p:cNvSpPr txBox="1">
            <a:spLocks/>
          </p:cNvSpPr>
          <p:nvPr/>
        </p:nvSpPr>
        <p:spPr>
          <a:xfrm>
            <a:off x="609600" y="468794"/>
            <a:ext cx="2974257" cy="5439893"/>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800" cap="small" dirty="0"/>
              <a:t>Shop owners who witness gang use of occult power are less likely to believe that they can cooperate safely with the police</a:t>
            </a:r>
          </a:p>
        </p:txBody>
      </p:sp>
      <p:pic>
        <p:nvPicPr>
          <p:cNvPr id="5" name="Picture 4">
            <a:extLst>
              <a:ext uri="{FF2B5EF4-FFF2-40B4-BE49-F238E27FC236}">
                <a16:creationId xmlns:a16="http://schemas.microsoft.com/office/drawing/2014/main" id="{B2757CF1-4256-644C-BBC1-34D6FD1D78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7553" y="362938"/>
            <a:ext cx="7854847" cy="5545749"/>
          </a:xfrm>
          <a:prstGeom prst="rect">
            <a:avLst/>
          </a:prstGeom>
        </p:spPr>
      </p:pic>
    </p:spTree>
    <p:extLst>
      <p:ext uri="{BB962C8B-B14F-4D97-AF65-F5344CB8AC3E}">
        <p14:creationId xmlns:p14="http://schemas.microsoft.com/office/powerpoint/2010/main" val="2174508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4A2F-D1D9-1845-B981-D2577DCCDBEB}"/>
              </a:ext>
            </a:extLst>
          </p:cNvPr>
          <p:cNvSpPr>
            <a:spLocks noGrp="1"/>
          </p:cNvSpPr>
          <p:nvPr>
            <p:ph type="title"/>
          </p:nvPr>
        </p:nvSpPr>
        <p:spPr/>
        <p:txBody>
          <a:bodyPr/>
          <a:lstStyle/>
          <a:p>
            <a:r>
              <a:rPr lang="en-US" dirty="0"/>
              <a:t>Implications</a:t>
            </a:r>
          </a:p>
        </p:txBody>
      </p:sp>
      <p:sp>
        <p:nvSpPr>
          <p:cNvPr id="3" name="Text Placeholder 2">
            <a:extLst>
              <a:ext uri="{FF2B5EF4-FFF2-40B4-BE49-F238E27FC236}">
                <a16:creationId xmlns:a16="http://schemas.microsoft.com/office/drawing/2014/main" id="{0732A63A-10B8-F742-9701-85C8E7C44C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961C749-4A87-DF4E-92CE-0FA45DBFFDAD}"/>
              </a:ext>
            </a:extLst>
          </p:cNvPr>
          <p:cNvSpPr>
            <a:spLocks noGrp="1"/>
          </p:cNvSpPr>
          <p:nvPr>
            <p:ph type="dt" sz="half" idx="10"/>
          </p:nvPr>
        </p:nvSpPr>
        <p:spPr/>
        <p:txBody>
          <a:bodyPr/>
          <a:lstStyle/>
          <a:p>
            <a:fld id="{29A26121-3205-164F-8ED0-646130121C26}" type="datetime4">
              <a:rPr lang="en-US" smtClean="0"/>
              <a:t>May 19, 2021</a:t>
            </a:fld>
            <a:endParaRPr lang="en-US" dirty="0"/>
          </a:p>
        </p:txBody>
      </p:sp>
      <p:sp>
        <p:nvSpPr>
          <p:cNvPr id="5" name="Footer Placeholder 4">
            <a:extLst>
              <a:ext uri="{FF2B5EF4-FFF2-40B4-BE49-F238E27FC236}">
                <a16:creationId xmlns:a16="http://schemas.microsoft.com/office/drawing/2014/main" id="{6C2AFCE5-1DE3-624C-9855-E9E4134B773F}"/>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278884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3568A-1C97-9942-B612-A307A1F51CAC}"/>
              </a:ext>
            </a:extLst>
          </p:cNvPr>
          <p:cNvSpPr>
            <a:spLocks noGrp="1"/>
          </p:cNvSpPr>
          <p:nvPr>
            <p:ph type="title"/>
          </p:nvPr>
        </p:nvSpPr>
        <p:spPr/>
        <p:txBody>
          <a:bodyPr/>
          <a:lstStyle/>
          <a:p>
            <a:r>
              <a:rPr lang="en-US" dirty="0"/>
              <a:t>Why It Matters</a:t>
            </a:r>
          </a:p>
        </p:txBody>
      </p:sp>
      <p:sp>
        <p:nvSpPr>
          <p:cNvPr id="3" name="Content Placeholder 2">
            <a:extLst>
              <a:ext uri="{FF2B5EF4-FFF2-40B4-BE49-F238E27FC236}">
                <a16:creationId xmlns:a16="http://schemas.microsoft.com/office/drawing/2014/main" id="{43A88FB6-7753-DD44-8D74-8C4970B730EA}"/>
              </a:ext>
            </a:extLst>
          </p:cNvPr>
          <p:cNvSpPr>
            <a:spLocks noGrp="1"/>
          </p:cNvSpPr>
          <p:nvPr>
            <p:ph idx="1"/>
          </p:nvPr>
        </p:nvSpPr>
        <p:spPr/>
        <p:txBody>
          <a:bodyPr anchor="ctr">
            <a:normAutofit/>
          </a:bodyPr>
          <a:lstStyle/>
          <a:p>
            <a:r>
              <a:rPr lang="en-US" dirty="0"/>
              <a:t>Gangs leverage occult power to wield influence in communities</a:t>
            </a:r>
          </a:p>
          <a:p>
            <a:r>
              <a:rPr lang="en-US" dirty="0"/>
              <a:t>Citizen belief in the potency of occult power is likely to persist given non-falsifiability framework</a:t>
            </a:r>
          </a:p>
          <a:p>
            <a:r>
              <a:rPr lang="en-US" dirty="0"/>
              <a:t>There is similar use of occult power by criminal groups in Italy, Mexico, Brazil, Jamaica, and elsewhere</a:t>
            </a:r>
          </a:p>
        </p:txBody>
      </p:sp>
      <p:sp>
        <p:nvSpPr>
          <p:cNvPr id="4" name="Date Placeholder 3">
            <a:extLst>
              <a:ext uri="{FF2B5EF4-FFF2-40B4-BE49-F238E27FC236}">
                <a16:creationId xmlns:a16="http://schemas.microsoft.com/office/drawing/2014/main" id="{2BDDB9B3-18B8-1344-93C5-4F8260B99600}"/>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C44EB299-C6E6-FA4E-A024-B4DF2DF60655}"/>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997950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44266-8F46-1649-84F4-79F11686F216}"/>
              </a:ext>
            </a:extLst>
          </p:cNvPr>
          <p:cNvSpPr>
            <a:spLocks noGrp="1"/>
          </p:cNvSpPr>
          <p:nvPr>
            <p:ph type="title"/>
          </p:nvPr>
        </p:nvSpPr>
        <p:spPr>
          <a:xfrm>
            <a:off x="831850" y="1149301"/>
            <a:ext cx="10515600" cy="2133392"/>
          </a:xfrm>
        </p:spPr>
        <p:txBody>
          <a:bodyPr/>
          <a:lstStyle/>
          <a:p>
            <a:r>
              <a:rPr lang="en-US" dirty="0"/>
              <a:t>Please submit questions &amp; comments to:</a:t>
            </a:r>
          </a:p>
        </p:txBody>
      </p:sp>
      <p:sp>
        <p:nvSpPr>
          <p:cNvPr id="3" name="Text Placeholder 2">
            <a:extLst>
              <a:ext uri="{FF2B5EF4-FFF2-40B4-BE49-F238E27FC236}">
                <a16:creationId xmlns:a16="http://schemas.microsoft.com/office/drawing/2014/main" id="{CF9F67FB-385D-2A47-9D1D-736A26C2B219}"/>
              </a:ext>
            </a:extLst>
          </p:cNvPr>
          <p:cNvSpPr>
            <a:spLocks noGrp="1"/>
          </p:cNvSpPr>
          <p:nvPr>
            <p:ph type="body" idx="13"/>
          </p:nvPr>
        </p:nvSpPr>
        <p:spPr>
          <a:xfrm>
            <a:off x="838200" y="3946109"/>
            <a:ext cx="10515600" cy="467829"/>
          </a:xfrm>
        </p:spPr>
        <p:txBody>
          <a:bodyPr/>
          <a:lstStyle/>
          <a:p>
            <a:r>
              <a:rPr lang="en-US" dirty="0" err="1"/>
              <a:t>millera@usna.edu</a:t>
            </a:r>
            <a:endParaRPr lang="en-US" dirty="0"/>
          </a:p>
        </p:txBody>
      </p:sp>
      <p:sp>
        <p:nvSpPr>
          <p:cNvPr id="4" name="Text Placeholder 3">
            <a:extLst>
              <a:ext uri="{FF2B5EF4-FFF2-40B4-BE49-F238E27FC236}">
                <a16:creationId xmlns:a16="http://schemas.microsoft.com/office/drawing/2014/main" id="{C7985AE4-B000-C94E-9A8F-895094992C21}"/>
              </a:ext>
            </a:extLst>
          </p:cNvPr>
          <p:cNvSpPr>
            <a:spLocks noGrp="1"/>
          </p:cNvSpPr>
          <p:nvPr>
            <p:ph type="body" idx="14"/>
          </p:nvPr>
        </p:nvSpPr>
        <p:spPr>
          <a:xfrm>
            <a:off x="838200" y="3523915"/>
            <a:ext cx="10515600" cy="371933"/>
          </a:xfrm>
        </p:spPr>
        <p:txBody>
          <a:bodyPr>
            <a:normAutofit fontScale="92500" lnSpcReduction="10000"/>
          </a:bodyPr>
          <a:lstStyle/>
          <a:p>
            <a:r>
              <a:rPr lang="en-US" dirty="0"/>
              <a:t>Andrew Cesare Miller</a:t>
            </a:r>
          </a:p>
        </p:txBody>
      </p:sp>
      <p:sp>
        <p:nvSpPr>
          <p:cNvPr id="7" name="Text Placeholder 3">
            <a:extLst>
              <a:ext uri="{FF2B5EF4-FFF2-40B4-BE49-F238E27FC236}">
                <a16:creationId xmlns:a16="http://schemas.microsoft.com/office/drawing/2014/main" id="{E51872ED-73E7-6347-92CB-6D9D362B1EFA}"/>
              </a:ext>
            </a:extLst>
          </p:cNvPr>
          <p:cNvSpPr txBox="1">
            <a:spLocks/>
          </p:cNvSpPr>
          <p:nvPr/>
        </p:nvSpPr>
        <p:spPr>
          <a:xfrm>
            <a:off x="2401529" y="5275209"/>
            <a:ext cx="7388942" cy="7273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i="1" dirty="0"/>
              <a:t>The views expressed in this presentation are those of the author and not the Naval Academy nor the U.S. government.</a:t>
            </a:r>
          </a:p>
        </p:txBody>
      </p:sp>
    </p:spTree>
    <p:extLst>
      <p:ext uri="{BB962C8B-B14F-4D97-AF65-F5344CB8AC3E}">
        <p14:creationId xmlns:p14="http://schemas.microsoft.com/office/powerpoint/2010/main" val="118027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AE3B-4DD6-DC4B-B21C-30180344768C}"/>
              </a:ext>
            </a:extLst>
          </p:cNvPr>
          <p:cNvSpPr>
            <a:spLocks noGrp="1"/>
          </p:cNvSpPr>
          <p:nvPr>
            <p:ph type="title"/>
          </p:nvPr>
        </p:nvSpPr>
        <p:spPr/>
        <p:txBody>
          <a:bodyPr/>
          <a:lstStyle/>
          <a:p>
            <a:r>
              <a:rPr lang="en-US" dirty="0"/>
              <a:t>Research Question #2</a:t>
            </a:r>
          </a:p>
        </p:txBody>
      </p:sp>
      <p:sp>
        <p:nvSpPr>
          <p:cNvPr id="3" name="Content Placeholder 2">
            <a:extLst>
              <a:ext uri="{FF2B5EF4-FFF2-40B4-BE49-F238E27FC236}">
                <a16:creationId xmlns:a16="http://schemas.microsoft.com/office/drawing/2014/main" id="{F87E957E-9A0E-F94A-A836-1D78CEF5A901}"/>
              </a:ext>
            </a:extLst>
          </p:cNvPr>
          <p:cNvSpPr>
            <a:spLocks noGrp="1"/>
          </p:cNvSpPr>
          <p:nvPr>
            <p:ph idx="1"/>
          </p:nvPr>
        </p:nvSpPr>
        <p:spPr>
          <a:xfrm>
            <a:off x="1551214" y="1562092"/>
            <a:ext cx="8686800" cy="4427890"/>
          </a:xfrm>
        </p:spPr>
        <p:txBody>
          <a:bodyPr anchor="ctr"/>
          <a:lstStyle/>
          <a:p>
            <a:pPr marL="0" indent="0" algn="ctr">
              <a:buNone/>
            </a:pPr>
            <a:r>
              <a:rPr lang="en-US" b="1" dirty="0"/>
              <a:t>Q: </a:t>
            </a:r>
            <a:r>
              <a:rPr lang="en-US" dirty="0"/>
              <a:t>How does the belief in occult power persist?</a:t>
            </a:r>
          </a:p>
          <a:p>
            <a:pPr marL="0" indent="0" algn="ctr">
              <a:buNone/>
            </a:pPr>
            <a:endParaRPr lang="en-US" dirty="0"/>
          </a:p>
          <a:p>
            <a:pPr marL="0" indent="0" algn="ctr">
              <a:buNone/>
            </a:pPr>
            <a:r>
              <a:rPr lang="en-US" b="1" dirty="0"/>
              <a:t>A: </a:t>
            </a:r>
            <a:r>
              <a:rPr lang="en-US" dirty="0"/>
              <a:t>Citizens adopt a non-falsifiability framework: Either the use of occult power appears to succeed or they adopt explanations to account for failures.</a:t>
            </a:r>
          </a:p>
        </p:txBody>
      </p:sp>
      <p:sp>
        <p:nvSpPr>
          <p:cNvPr id="4" name="Date Placeholder 3">
            <a:extLst>
              <a:ext uri="{FF2B5EF4-FFF2-40B4-BE49-F238E27FC236}">
                <a16:creationId xmlns:a16="http://schemas.microsoft.com/office/drawing/2014/main" id="{6776B488-C79D-BD4C-833C-12D7A5708681}"/>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D90FF744-0B21-9948-9834-ED6FA1D2A03D}"/>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1198260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962B-28B0-5F4E-BB96-9A6E30997E7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27C49F9-E91F-B243-B680-AAE316274E5C}"/>
              </a:ext>
            </a:extLst>
          </p:cNvPr>
          <p:cNvSpPr>
            <a:spLocks noGrp="1"/>
          </p:cNvSpPr>
          <p:nvPr>
            <p:ph idx="1"/>
          </p:nvPr>
        </p:nvSpPr>
        <p:spPr/>
        <p:txBody>
          <a:bodyPr>
            <a:normAutofit/>
          </a:bodyPr>
          <a:lstStyle/>
          <a:p>
            <a:pPr marL="0" indent="0">
              <a:buNone/>
            </a:pPr>
            <a:endParaRPr lang="en-US" dirty="0"/>
          </a:p>
          <a:p>
            <a:r>
              <a:rPr lang="en-US" dirty="0"/>
              <a:t>Theory </a:t>
            </a:r>
          </a:p>
          <a:p>
            <a:pPr lvl="1"/>
            <a:r>
              <a:rPr lang="en-US" dirty="0"/>
              <a:t>Occult power, how it is leveraged, and how it persists</a:t>
            </a:r>
          </a:p>
          <a:p>
            <a:r>
              <a:rPr lang="en-US" dirty="0"/>
              <a:t>Method </a:t>
            </a:r>
          </a:p>
          <a:p>
            <a:pPr lvl="1"/>
            <a:r>
              <a:rPr lang="en-US" dirty="0"/>
              <a:t>In-depth interviews and survey in Lagos, Nigeria</a:t>
            </a:r>
          </a:p>
          <a:p>
            <a:r>
              <a:rPr lang="en-US" dirty="0"/>
              <a:t>Results</a:t>
            </a:r>
          </a:p>
          <a:p>
            <a:pPr lvl="1"/>
            <a:r>
              <a:rPr lang="en-US" dirty="0"/>
              <a:t>How occult power increases gang influence</a:t>
            </a:r>
          </a:p>
          <a:p>
            <a:r>
              <a:rPr lang="en-US" dirty="0"/>
              <a:t>Implications</a:t>
            </a:r>
          </a:p>
          <a:p>
            <a:pPr marL="0" indent="0">
              <a:buNone/>
            </a:pPr>
            <a:endParaRPr lang="en-US" dirty="0"/>
          </a:p>
        </p:txBody>
      </p:sp>
      <p:sp>
        <p:nvSpPr>
          <p:cNvPr id="4" name="Date Placeholder 3">
            <a:extLst>
              <a:ext uri="{FF2B5EF4-FFF2-40B4-BE49-F238E27FC236}">
                <a16:creationId xmlns:a16="http://schemas.microsoft.com/office/drawing/2014/main" id="{A67A6884-4033-1D4E-935C-C40152C4304F}"/>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1D610C0E-9B06-1C4F-9AF3-D3DFE07B8280}"/>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417641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4A2F-D1D9-1845-B981-D2577DCCDBEB}"/>
              </a:ext>
            </a:extLst>
          </p:cNvPr>
          <p:cNvSpPr>
            <a:spLocks noGrp="1"/>
          </p:cNvSpPr>
          <p:nvPr>
            <p:ph type="title"/>
          </p:nvPr>
        </p:nvSpPr>
        <p:spPr/>
        <p:txBody>
          <a:bodyPr/>
          <a:lstStyle/>
          <a:p>
            <a:r>
              <a:rPr lang="en-US" dirty="0"/>
              <a:t>Theory</a:t>
            </a:r>
          </a:p>
        </p:txBody>
      </p:sp>
      <p:sp>
        <p:nvSpPr>
          <p:cNvPr id="3" name="Text Placeholder 2">
            <a:extLst>
              <a:ext uri="{FF2B5EF4-FFF2-40B4-BE49-F238E27FC236}">
                <a16:creationId xmlns:a16="http://schemas.microsoft.com/office/drawing/2014/main" id="{0732A63A-10B8-F742-9701-85C8E7C44C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961C749-4A87-DF4E-92CE-0FA45DBFFDAD}"/>
              </a:ext>
            </a:extLst>
          </p:cNvPr>
          <p:cNvSpPr>
            <a:spLocks noGrp="1"/>
          </p:cNvSpPr>
          <p:nvPr>
            <p:ph type="dt" sz="half" idx="10"/>
          </p:nvPr>
        </p:nvSpPr>
        <p:spPr/>
        <p:txBody>
          <a:bodyPr/>
          <a:lstStyle/>
          <a:p>
            <a:fld id="{29A26121-3205-164F-8ED0-646130121C26}" type="datetime4">
              <a:rPr lang="en-US" smtClean="0"/>
              <a:t>May 19, 2021</a:t>
            </a:fld>
            <a:endParaRPr lang="en-US" dirty="0"/>
          </a:p>
        </p:txBody>
      </p:sp>
      <p:sp>
        <p:nvSpPr>
          <p:cNvPr id="5" name="Footer Placeholder 4">
            <a:extLst>
              <a:ext uri="{FF2B5EF4-FFF2-40B4-BE49-F238E27FC236}">
                <a16:creationId xmlns:a16="http://schemas.microsoft.com/office/drawing/2014/main" id="{6C2AFCE5-1DE3-624C-9855-E9E4134B773F}"/>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63213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0804-4DBC-AC4F-A13D-A29B9906FDC1}"/>
              </a:ext>
            </a:extLst>
          </p:cNvPr>
          <p:cNvSpPr>
            <a:spLocks noGrp="1"/>
          </p:cNvSpPr>
          <p:nvPr>
            <p:ph type="title"/>
          </p:nvPr>
        </p:nvSpPr>
        <p:spPr/>
        <p:txBody>
          <a:bodyPr/>
          <a:lstStyle/>
          <a:p>
            <a:r>
              <a:rPr lang="en-US" dirty="0"/>
              <a:t>What Is Occult Power?</a:t>
            </a:r>
          </a:p>
        </p:txBody>
      </p:sp>
      <p:sp>
        <p:nvSpPr>
          <p:cNvPr id="3" name="Content Placeholder 2">
            <a:extLst>
              <a:ext uri="{FF2B5EF4-FFF2-40B4-BE49-F238E27FC236}">
                <a16:creationId xmlns:a16="http://schemas.microsoft.com/office/drawing/2014/main" id="{6B3EE02C-D8BA-D84D-899A-BC2275078FE9}"/>
              </a:ext>
            </a:extLst>
          </p:cNvPr>
          <p:cNvSpPr>
            <a:spLocks noGrp="1"/>
          </p:cNvSpPr>
          <p:nvPr>
            <p:ph idx="1"/>
          </p:nvPr>
        </p:nvSpPr>
        <p:spPr>
          <a:xfrm>
            <a:off x="1132114" y="1543384"/>
            <a:ext cx="6699280" cy="4427890"/>
          </a:xfrm>
        </p:spPr>
        <p:txBody>
          <a:bodyPr anchor="ctr">
            <a:normAutofit/>
          </a:bodyPr>
          <a:lstStyle/>
          <a:p>
            <a:pPr marL="0" indent="0">
              <a:buNone/>
            </a:pPr>
            <a:r>
              <a:rPr lang="en-US" b="1" u="sng" dirty="0"/>
              <a:t>Occult power:</a:t>
            </a:r>
            <a:r>
              <a:rPr lang="en-US" b="1" dirty="0"/>
              <a:t> the influencing of worldly ends through spiritual means</a:t>
            </a:r>
          </a:p>
          <a:p>
            <a:pPr marL="0" indent="0">
              <a:buNone/>
            </a:pPr>
            <a:endParaRPr lang="en-US" dirty="0"/>
          </a:p>
          <a:p>
            <a:pPr marL="0" indent="0">
              <a:buNone/>
            </a:pPr>
            <a:r>
              <a:rPr lang="en-US" dirty="0"/>
              <a:t>Definition comprised of…</a:t>
            </a:r>
          </a:p>
          <a:p>
            <a:pPr marL="0" indent="0">
              <a:buNone/>
            </a:pPr>
            <a:r>
              <a:rPr lang="en-US" u="sng" dirty="0"/>
              <a:t>Occult:</a:t>
            </a:r>
            <a:r>
              <a:rPr lang="en-US" dirty="0"/>
              <a:t> “of, involving, or relating to supernatural, mystical, or magical powers or phenomena” (Oxford)</a:t>
            </a:r>
          </a:p>
          <a:p>
            <a:pPr marL="0" indent="0">
              <a:buNone/>
            </a:pPr>
            <a:r>
              <a:rPr lang="en-US" u="sng" dirty="0"/>
              <a:t>Power:</a:t>
            </a:r>
            <a:r>
              <a:rPr lang="en-US" dirty="0"/>
              <a:t> “ability to act or product and effect” (Merriam-Webster)</a:t>
            </a:r>
          </a:p>
        </p:txBody>
      </p:sp>
      <p:sp>
        <p:nvSpPr>
          <p:cNvPr id="4" name="Date Placeholder 3">
            <a:extLst>
              <a:ext uri="{FF2B5EF4-FFF2-40B4-BE49-F238E27FC236}">
                <a16:creationId xmlns:a16="http://schemas.microsoft.com/office/drawing/2014/main" id="{29461575-B98C-4442-A3BB-CBFEDC88A1EB}"/>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EA7E5DAA-1377-9449-AE22-E2C7427B0F5E}"/>
              </a:ext>
            </a:extLst>
          </p:cNvPr>
          <p:cNvSpPr>
            <a:spLocks noGrp="1"/>
          </p:cNvSpPr>
          <p:nvPr>
            <p:ph type="ftr" sz="quarter" idx="11"/>
          </p:nvPr>
        </p:nvSpPr>
        <p:spPr/>
        <p:txBody>
          <a:bodyPr/>
          <a:lstStyle/>
          <a:p>
            <a:r>
              <a:rPr lang="en-US" dirty="0"/>
              <a:t>Strong Spirits</a:t>
            </a:r>
          </a:p>
        </p:txBody>
      </p:sp>
      <p:graphicFrame>
        <p:nvGraphicFramePr>
          <p:cNvPr id="6" name="Table 5">
            <a:extLst>
              <a:ext uri="{FF2B5EF4-FFF2-40B4-BE49-F238E27FC236}">
                <a16:creationId xmlns:a16="http://schemas.microsoft.com/office/drawing/2014/main" id="{3041EA1B-8A67-6A4D-BB17-674D218DF81D}"/>
              </a:ext>
            </a:extLst>
          </p:cNvPr>
          <p:cNvGraphicFramePr>
            <a:graphicFrameLocks noGrp="1"/>
          </p:cNvGraphicFramePr>
          <p:nvPr>
            <p:extLst>
              <p:ext uri="{D42A27DB-BD31-4B8C-83A1-F6EECF244321}">
                <p14:modId xmlns:p14="http://schemas.microsoft.com/office/powerpoint/2010/main" val="134296565"/>
              </p:ext>
            </p:extLst>
          </p:nvPr>
        </p:nvGraphicFramePr>
        <p:xfrm>
          <a:off x="8054521" y="1695173"/>
          <a:ext cx="3070679" cy="4124312"/>
        </p:xfrm>
        <a:graphic>
          <a:graphicData uri="http://schemas.openxmlformats.org/drawingml/2006/table">
            <a:tbl>
              <a:tblPr firstRow="1" bandRow="1">
                <a:tableStyleId>{5A111915-BE36-4E01-A7E5-04B1672EAD32}</a:tableStyleId>
              </a:tblPr>
              <a:tblGrid>
                <a:gridCol w="3070679">
                  <a:extLst>
                    <a:ext uri="{9D8B030D-6E8A-4147-A177-3AD203B41FA5}">
                      <a16:colId xmlns:a16="http://schemas.microsoft.com/office/drawing/2014/main" val="334295569"/>
                    </a:ext>
                  </a:extLst>
                </a:gridCol>
              </a:tblGrid>
              <a:tr h="334833">
                <a:tc>
                  <a:txBody>
                    <a:bodyPr/>
                    <a:lstStyle/>
                    <a:p>
                      <a:pPr algn="ctr"/>
                      <a:r>
                        <a:rPr lang="en-US" sz="1800" dirty="0"/>
                        <a:t>Analogous to…</a:t>
                      </a:r>
                    </a:p>
                  </a:txBody>
                  <a:tcPr/>
                </a:tc>
                <a:extLst>
                  <a:ext uri="{0D108BD9-81ED-4DB2-BD59-A6C34878D82A}">
                    <a16:rowId xmlns:a16="http://schemas.microsoft.com/office/drawing/2014/main" val="715552574"/>
                  </a:ext>
                </a:extLst>
              </a:tr>
              <a:tr h="424099">
                <a:tc>
                  <a:txBody>
                    <a:bodyPr/>
                    <a:lstStyle/>
                    <a:p>
                      <a:pPr algn="ctr"/>
                      <a:r>
                        <a:rPr lang="en-US" sz="1800" dirty="0"/>
                        <a:t>Voodoo</a:t>
                      </a:r>
                    </a:p>
                  </a:txBody>
                  <a:tcPr anchor="ctr"/>
                </a:tc>
                <a:extLst>
                  <a:ext uri="{0D108BD9-81ED-4DB2-BD59-A6C34878D82A}">
                    <a16:rowId xmlns:a16="http://schemas.microsoft.com/office/drawing/2014/main" val="3204005080"/>
                  </a:ext>
                </a:extLst>
              </a:tr>
              <a:tr h="424099">
                <a:tc>
                  <a:txBody>
                    <a:bodyPr/>
                    <a:lstStyle/>
                    <a:p>
                      <a:pPr algn="ctr"/>
                      <a:r>
                        <a:rPr lang="en-US" sz="1800" dirty="0"/>
                        <a:t>Sorcery</a:t>
                      </a:r>
                    </a:p>
                  </a:txBody>
                  <a:tcPr anchor="ctr"/>
                </a:tc>
                <a:extLst>
                  <a:ext uri="{0D108BD9-81ED-4DB2-BD59-A6C34878D82A}">
                    <a16:rowId xmlns:a16="http://schemas.microsoft.com/office/drawing/2014/main" val="1660529488"/>
                  </a:ext>
                </a:extLst>
              </a:tr>
              <a:tr h="424099">
                <a:tc>
                  <a:txBody>
                    <a:bodyPr/>
                    <a:lstStyle/>
                    <a:p>
                      <a:pPr algn="ctr"/>
                      <a:r>
                        <a:rPr lang="en-US" sz="1800" dirty="0"/>
                        <a:t>Black magic</a:t>
                      </a:r>
                    </a:p>
                  </a:txBody>
                  <a:tcPr anchor="ctr"/>
                </a:tc>
                <a:extLst>
                  <a:ext uri="{0D108BD9-81ED-4DB2-BD59-A6C34878D82A}">
                    <a16:rowId xmlns:a16="http://schemas.microsoft.com/office/drawing/2014/main" val="971422978"/>
                  </a:ext>
                </a:extLst>
              </a:tr>
              <a:tr h="424099">
                <a:tc>
                  <a:txBody>
                    <a:bodyPr/>
                    <a:lstStyle/>
                    <a:p>
                      <a:pPr algn="ctr"/>
                      <a:r>
                        <a:rPr lang="en-US" sz="1800" dirty="0"/>
                        <a:t>Sorcery</a:t>
                      </a:r>
                    </a:p>
                  </a:txBody>
                  <a:tcPr anchor="ctr"/>
                </a:tc>
                <a:extLst>
                  <a:ext uri="{0D108BD9-81ED-4DB2-BD59-A6C34878D82A}">
                    <a16:rowId xmlns:a16="http://schemas.microsoft.com/office/drawing/2014/main" val="1147417077"/>
                  </a:ext>
                </a:extLst>
              </a:tr>
              <a:tr h="424099">
                <a:tc>
                  <a:txBody>
                    <a:bodyPr/>
                    <a:lstStyle/>
                    <a:p>
                      <a:pPr algn="ctr"/>
                      <a:r>
                        <a:rPr lang="en-US" sz="1800" dirty="0"/>
                        <a:t>Witchcraft </a:t>
                      </a:r>
                    </a:p>
                  </a:txBody>
                  <a:tcPr anchor="ctr"/>
                </a:tc>
                <a:extLst>
                  <a:ext uri="{0D108BD9-81ED-4DB2-BD59-A6C34878D82A}">
                    <a16:rowId xmlns:a16="http://schemas.microsoft.com/office/drawing/2014/main" val="2861541032"/>
                  </a:ext>
                </a:extLst>
              </a:tr>
              <a:tr h="424099">
                <a:tc>
                  <a:txBody>
                    <a:bodyPr/>
                    <a:lstStyle/>
                    <a:p>
                      <a:pPr algn="ctr"/>
                      <a:r>
                        <a:rPr lang="en-US" sz="1800" dirty="0"/>
                        <a:t>Juju (Africa)</a:t>
                      </a:r>
                    </a:p>
                  </a:txBody>
                  <a:tcPr anchor="ctr"/>
                </a:tc>
                <a:extLst>
                  <a:ext uri="{0D108BD9-81ED-4DB2-BD59-A6C34878D82A}">
                    <a16:rowId xmlns:a16="http://schemas.microsoft.com/office/drawing/2014/main" val="507715444"/>
                  </a:ext>
                </a:extLst>
              </a:tr>
              <a:tr h="424099">
                <a:tc>
                  <a:txBody>
                    <a:bodyPr/>
                    <a:lstStyle/>
                    <a:p>
                      <a:pPr algn="ctr"/>
                      <a:r>
                        <a:rPr lang="en-US" sz="1800" dirty="0"/>
                        <a:t>Santeria (Caribbean)</a:t>
                      </a:r>
                    </a:p>
                  </a:txBody>
                  <a:tcPr anchor="ctr"/>
                </a:tc>
                <a:extLst>
                  <a:ext uri="{0D108BD9-81ED-4DB2-BD59-A6C34878D82A}">
                    <a16:rowId xmlns:a16="http://schemas.microsoft.com/office/drawing/2014/main" val="2104703174"/>
                  </a:ext>
                </a:extLst>
              </a:tr>
              <a:tr h="424099">
                <a:tc>
                  <a:txBody>
                    <a:bodyPr/>
                    <a:lstStyle/>
                    <a:p>
                      <a:pPr algn="ctr"/>
                      <a:r>
                        <a:rPr lang="en-US" sz="1800" dirty="0" err="1"/>
                        <a:t>Brujera</a:t>
                      </a:r>
                      <a:r>
                        <a:rPr lang="en-US" sz="1800" dirty="0"/>
                        <a:t> (Central Am.)</a:t>
                      </a:r>
                    </a:p>
                  </a:txBody>
                  <a:tcPr anchor="ctr"/>
                </a:tc>
                <a:extLst>
                  <a:ext uri="{0D108BD9-81ED-4DB2-BD59-A6C34878D82A}">
                    <a16:rowId xmlns:a16="http://schemas.microsoft.com/office/drawing/2014/main" val="2045455671"/>
                  </a:ext>
                </a:extLst>
              </a:tr>
              <a:tr h="316221">
                <a:tc>
                  <a:txBody>
                    <a:bodyPr/>
                    <a:lstStyle/>
                    <a:p>
                      <a:pPr algn="ctr"/>
                      <a:r>
                        <a:rPr lang="en-US" sz="1800" dirty="0" err="1"/>
                        <a:t>Dayaan</a:t>
                      </a:r>
                      <a:r>
                        <a:rPr lang="en-US" sz="1800" dirty="0"/>
                        <a:t> (India)</a:t>
                      </a:r>
                    </a:p>
                  </a:txBody>
                  <a:tcPr anchor="ctr"/>
                </a:tc>
                <a:extLst>
                  <a:ext uri="{0D108BD9-81ED-4DB2-BD59-A6C34878D82A}">
                    <a16:rowId xmlns:a16="http://schemas.microsoft.com/office/drawing/2014/main" val="1973146269"/>
                  </a:ext>
                </a:extLst>
              </a:tr>
            </a:tbl>
          </a:graphicData>
        </a:graphic>
      </p:graphicFrame>
    </p:spTree>
    <p:extLst>
      <p:ext uri="{BB962C8B-B14F-4D97-AF65-F5344CB8AC3E}">
        <p14:creationId xmlns:p14="http://schemas.microsoft.com/office/powerpoint/2010/main" val="67177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0804-4DBC-AC4F-A13D-A29B9906FDC1}"/>
              </a:ext>
            </a:extLst>
          </p:cNvPr>
          <p:cNvSpPr>
            <a:spLocks noGrp="1"/>
          </p:cNvSpPr>
          <p:nvPr>
            <p:ph type="title"/>
          </p:nvPr>
        </p:nvSpPr>
        <p:spPr/>
        <p:txBody>
          <a:bodyPr/>
          <a:lstStyle/>
          <a:p>
            <a:r>
              <a:rPr lang="en-US" dirty="0"/>
              <a:t>What Is Occult Power?</a:t>
            </a:r>
          </a:p>
        </p:txBody>
      </p:sp>
      <p:sp>
        <p:nvSpPr>
          <p:cNvPr id="3" name="Content Placeholder 2">
            <a:extLst>
              <a:ext uri="{FF2B5EF4-FFF2-40B4-BE49-F238E27FC236}">
                <a16:creationId xmlns:a16="http://schemas.microsoft.com/office/drawing/2014/main" id="{6B3EE02C-D8BA-D84D-899A-BC2275078FE9}"/>
              </a:ext>
            </a:extLst>
          </p:cNvPr>
          <p:cNvSpPr>
            <a:spLocks noGrp="1"/>
          </p:cNvSpPr>
          <p:nvPr>
            <p:ph idx="1"/>
          </p:nvPr>
        </p:nvSpPr>
        <p:spPr>
          <a:xfrm>
            <a:off x="658761" y="1538540"/>
            <a:ext cx="10569677" cy="4427890"/>
          </a:xfrm>
        </p:spPr>
        <p:txBody>
          <a:bodyPr anchor="ctr">
            <a:normAutofit/>
          </a:bodyPr>
          <a:lstStyle/>
          <a:p>
            <a:pPr marL="0" indent="0">
              <a:buNone/>
            </a:pPr>
            <a:r>
              <a:rPr lang="en-US" dirty="0"/>
              <a:t>Citizens rely on occult power to understand phenomena that appear unexplainable. This process is related to:</a:t>
            </a:r>
          </a:p>
          <a:p>
            <a:pPr marL="0" indent="0">
              <a:buNone/>
            </a:pPr>
            <a:endParaRPr lang="en-US" dirty="0"/>
          </a:p>
          <a:p>
            <a:r>
              <a:rPr lang="en-US" dirty="0"/>
              <a:t>“Causal attribution” dynamics in which religious individuals explain “certain outcomes by attributing the influences that generated them to the exercise of superhuman powers” (Smith 2017, p. 136).</a:t>
            </a:r>
          </a:p>
          <a:p>
            <a:r>
              <a:rPr lang="en-US" dirty="0"/>
              <a:t>Superstitious beliefs that may not be situated within broader religious practices (</a:t>
            </a:r>
            <a:r>
              <a:rPr lang="en-US" dirty="0" err="1"/>
              <a:t>Vyse</a:t>
            </a:r>
            <a:r>
              <a:rPr lang="en-US" dirty="0"/>
              <a:t> 2000)</a:t>
            </a:r>
          </a:p>
        </p:txBody>
      </p:sp>
      <p:sp>
        <p:nvSpPr>
          <p:cNvPr id="4" name="Date Placeholder 3">
            <a:extLst>
              <a:ext uri="{FF2B5EF4-FFF2-40B4-BE49-F238E27FC236}">
                <a16:creationId xmlns:a16="http://schemas.microsoft.com/office/drawing/2014/main" id="{29461575-B98C-4442-A3BB-CBFEDC88A1EB}"/>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EA7E5DAA-1377-9449-AE22-E2C7427B0F5E}"/>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3409638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0804-4DBC-AC4F-A13D-A29B9906FDC1}"/>
              </a:ext>
            </a:extLst>
          </p:cNvPr>
          <p:cNvSpPr>
            <a:spLocks noGrp="1"/>
          </p:cNvSpPr>
          <p:nvPr>
            <p:ph type="title"/>
          </p:nvPr>
        </p:nvSpPr>
        <p:spPr/>
        <p:txBody>
          <a:bodyPr/>
          <a:lstStyle/>
          <a:p>
            <a:r>
              <a:rPr lang="en-US" dirty="0"/>
              <a:t>What Is Occult Power?</a:t>
            </a:r>
          </a:p>
        </p:txBody>
      </p:sp>
      <p:sp>
        <p:nvSpPr>
          <p:cNvPr id="3" name="Content Placeholder 2">
            <a:extLst>
              <a:ext uri="{FF2B5EF4-FFF2-40B4-BE49-F238E27FC236}">
                <a16:creationId xmlns:a16="http://schemas.microsoft.com/office/drawing/2014/main" id="{6B3EE02C-D8BA-D84D-899A-BC2275078FE9}"/>
              </a:ext>
            </a:extLst>
          </p:cNvPr>
          <p:cNvSpPr>
            <a:spLocks noGrp="1"/>
          </p:cNvSpPr>
          <p:nvPr>
            <p:ph idx="1"/>
          </p:nvPr>
        </p:nvSpPr>
        <p:spPr>
          <a:xfrm>
            <a:off x="609600" y="1543384"/>
            <a:ext cx="10569677" cy="4427890"/>
          </a:xfrm>
        </p:spPr>
        <p:txBody>
          <a:bodyPr anchor="ctr">
            <a:normAutofit fontScale="85000" lnSpcReduction="10000"/>
          </a:bodyPr>
          <a:lstStyle/>
          <a:p>
            <a:pPr marL="0" indent="0">
              <a:buNone/>
            </a:pPr>
            <a:r>
              <a:rPr lang="en-US" dirty="0"/>
              <a:t>Criminal and other violent actors use occult power for their own ends:</a:t>
            </a:r>
          </a:p>
          <a:p>
            <a:pPr marL="0" indent="0">
              <a:buNone/>
            </a:pPr>
            <a:endParaRPr lang="en-US" dirty="0"/>
          </a:p>
          <a:p>
            <a:r>
              <a:rPr lang="en-US" dirty="0"/>
              <a:t>Human traffickers use occult power to control victims (</a:t>
            </a:r>
            <a:r>
              <a:rPr lang="en-US" dirty="0" err="1"/>
              <a:t>Baarda</a:t>
            </a:r>
            <a:r>
              <a:rPr lang="en-US" dirty="0"/>
              <a:t> 2016; Nagle &amp; </a:t>
            </a:r>
            <a:r>
              <a:rPr lang="en-US" dirty="0" err="1"/>
              <a:t>Owasanoye</a:t>
            </a:r>
            <a:r>
              <a:rPr lang="en-US" dirty="0"/>
              <a:t> 2016); cyber criminals use it to call for spiritual intervention to increase gains (Ellis 2016; </a:t>
            </a:r>
            <a:r>
              <a:rPr lang="en-US" dirty="0" err="1"/>
              <a:t>Aransiola</a:t>
            </a:r>
            <a:r>
              <a:rPr lang="en-US" dirty="0"/>
              <a:t> &amp; </a:t>
            </a:r>
            <a:r>
              <a:rPr lang="en-US" dirty="0" err="1"/>
              <a:t>Asindemade</a:t>
            </a:r>
            <a:r>
              <a:rPr lang="en-US" dirty="0"/>
              <a:t> 2011)</a:t>
            </a:r>
          </a:p>
          <a:p>
            <a:r>
              <a:rPr lang="en-US" dirty="0"/>
              <a:t>Witchcraft in southern Africa is viewed as “taboo” and at times leads to violence against those that practice it (Ashford 2015) </a:t>
            </a:r>
          </a:p>
          <a:p>
            <a:r>
              <a:rPr lang="en-US" dirty="0"/>
              <a:t>Militias in Sierra Leone use magic to improve battlefield effectiveness (</a:t>
            </a:r>
            <a:r>
              <a:rPr lang="en-US" dirty="0" err="1"/>
              <a:t>Wlodarczyk</a:t>
            </a:r>
            <a:r>
              <a:rPr lang="en-US" dirty="0"/>
              <a:t> 2009)</a:t>
            </a:r>
          </a:p>
          <a:p>
            <a:pPr marL="0" indent="0">
              <a:buNone/>
            </a:pPr>
            <a:endParaRPr lang="en-US" dirty="0"/>
          </a:p>
          <a:p>
            <a:pPr marL="0" indent="0">
              <a:buNone/>
            </a:pPr>
            <a:r>
              <a:rPr lang="en-US" i="1" dirty="0"/>
              <a:t>N.B., Belief in spiritual power is common across societies including “Western” societies</a:t>
            </a:r>
          </a:p>
        </p:txBody>
      </p:sp>
      <p:sp>
        <p:nvSpPr>
          <p:cNvPr id="4" name="Date Placeholder 3">
            <a:extLst>
              <a:ext uri="{FF2B5EF4-FFF2-40B4-BE49-F238E27FC236}">
                <a16:creationId xmlns:a16="http://schemas.microsoft.com/office/drawing/2014/main" id="{29461575-B98C-4442-A3BB-CBFEDC88A1EB}"/>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EA7E5DAA-1377-9449-AE22-E2C7427B0F5E}"/>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281124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0804-4DBC-AC4F-A13D-A29B9906FDC1}"/>
              </a:ext>
            </a:extLst>
          </p:cNvPr>
          <p:cNvSpPr>
            <a:spLocks noGrp="1"/>
          </p:cNvSpPr>
          <p:nvPr>
            <p:ph type="title"/>
          </p:nvPr>
        </p:nvSpPr>
        <p:spPr/>
        <p:txBody>
          <a:bodyPr/>
          <a:lstStyle/>
          <a:p>
            <a:r>
              <a:rPr lang="en-US" dirty="0"/>
              <a:t>How Is IT Made?</a:t>
            </a:r>
          </a:p>
        </p:txBody>
      </p:sp>
      <p:sp>
        <p:nvSpPr>
          <p:cNvPr id="3" name="Content Placeholder 2">
            <a:extLst>
              <a:ext uri="{FF2B5EF4-FFF2-40B4-BE49-F238E27FC236}">
                <a16:creationId xmlns:a16="http://schemas.microsoft.com/office/drawing/2014/main" id="{6B3EE02C-D8BA-D84D-899A-BC2275078FE9}"/>
              </a:ext>
            </a:extLst>
          </p:cNvPr>
          <p:cNvSpPr>
            <a:spLocks noGrp="1"/>
          </p:cNvSpPr>
          <p:nvPr>
            <p:ph idx="1"/>
          </p:nvPr>
        </p:nvSpPr>
        <p:spPr>
          <a:xfrm>
            <a:off x="1943100" y="1562092"/>
            <a:ext cx="7886700" cy="4427890"/>
          </a:xfrm>
        </p:spPr>
        <p:txBody>
          <a:bodyPr anchor="ctr">
            <a:normAutofit/>
          </a:bodyPr>
          <a:lstStyle/>
          <a:p>
            <a:pPr marL="0" indent="0" algn="ctr">
              <a:buNone/>
            </a:pPr>
            <a:r>
              <a:rPr lang="en-US" dirty="0"/>
              <a:t>How individuals gain the ability to use occult power varies across localities:</a:t>
            </a:r>
          </a:p>
          <a:p>
            <a:pPr marL="0" indent="0" algn="ctr">
              <a:buNone/>
            </a:pPr>
            <a:endParaRPr lang="en-US" dirty="0"/>
          </a:p>
          <a:p>
            <a:pPr marL="0" indent="0" algn="ctr">
              <a:buNone/>
            </a:pPr>
            <a:r>
              <a:rPr lang="en-US" dirty="0"/>
              <a:t>“For many of the spiritual practitioners in Africa that draw on local traditional beliefs the options are not determined by anything other than their own ability and skill to manipulate spirit power to the ends they choose” (</a:t>
            </a:r>
            <a:r>
              <a:rPr lang="en-US" dirty="0" err="1"/>
              <a:t>Wlodarczyk</a:t>
            </a:r>
            <a:r>
              <a:rPr lang="en-US" dirty="0"/>
              <a:t>, 2009, p. 15).</a:t>
            </a:r>
          </a:p>
        </p:txBody>
      </p:sp>
      <p:sp>
        <p:nvSpPr>
          <p:cNvPr id="4" name="Date Placeholder 3">
            <a:extLst>
              <a:ext uri="{FF2B5EF4-FFF2-40B4-BE49-F238E27FC236}">
                <a16:creationId xmlns:a16="http://schemas.microsoft.com/office/drawing/2014/main" id="{29461575-B98C-4442-A3BB-CBFEDC88A1EB}"/>
              </a:ext>
            </a:extLst>
          </p:cNvPr>
          <p:cNvSpPr>
            <a:spLocks noGrp="1"/>
          </p:cNvSpPr>
          <p:nvPr>
            <p:ph type="dt" sz="half" idx="10"/>
          </p:nvPr>
        </p:nvSpPr>
        <p:spPr/>
        <p:txBody>
          <a:bodyPr/>
          <a:lstStyle/>
          <a:p>
            <a:fld id="{3C83607E-1FAE-494E-8087-BC5D6301C4C6}" type="datetime4">
              <a:rPr lang="en-US" smtClean="0"/>
              <a:t>May 19, 2021</a:t>
            </a:fld>
            <a:endParaRPr lang="en-US" dirty="0"/>
          </a:p>
        </p:txBody>
      </p:sp>
      <p:sp>
        <p:nvSpPr>
          <p:cNvPr id="5" name="Footer Placeholder 4">
            <a:extLst>
              <a:ext uri="{FF2B5EF4-FFF2-40B4-BE49-F238E27FC236}">
                <a16:creationId xmlns:a16="http://schemas.microsoft.com/office/drawing/2014/main" id="{EA7E5DAA-1377-9449-AE22-E2C7427B0F5E}"/>
              </a:ext>
            </a:extLst>
          </p:cNvPr>
          <p:cNvSpPr>
            <a:spLocks noGrp="1"/>
          </p:cNvSpPr>
          <p:nvPr>
            <p:ph type="ftr" sz="quarter" idx="11"/>
          </p:nvPr>
        </p:nvSpPr>
        <p:spPr/>
        <p:txBody>
          <a:bodyPr/>
          <a:lstStyle/>
          <a:p>
            <a:r>
              <a:rPr lang="en-US" dirty="0"/>
              <a:t>Strong Spirits</a:t>
            </a:r>
          </a:p>
        </p:txBody>
      </p:sp>
    </p:spTree>
    <p:extLst>
      <p:ext uri="{BB962C8B-B14F-4D97-AF65-F5344CB8AC3E}">
        <p14:creationId xmlns:p14="http://schemas.microsoft.com/office/powerpoint/2010/main" val="1812213704"/>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8A494D98-3C16-A949-846D-20C25ECBF1C2}" vid="{497ED0C9-68DA-014C-99F6-DF2968C2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15392</TotalTime>
  <Words>1192</Words>
  <Application>Microsoft Macintosh PowerPoint</Application>
  <PresentationFormat>Widescreen</PresentationFormat>
  <Paragraphs>226</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ASPHALTIC SCRATCH ROUNDED PERSO</vt:lpstr>
      <vt:lpstr>Baskerville</vt:lpstr>
      <vt:lpstr>Calibri</vt:lpstr>
      <vt:lpstr>Trebuchet MS</vt:lpstr>
      <vt:lpstr>Office Theme</vt:lpstr>
      <vt:lpstr>Strong Spirits</vt:lpstr>
      <vt:lpstr>Research Question #1</vt:lpstr>
      <vt:lpstr>Research Question #2</vt:lpstr>
      <vt:lpstr>Agenda</vt:lpstr>
      <vt:lpstr>Theory</vt:lpstr>
      <vt:lpstr>What Is Occult Power?</vt:lpstr>
      <vt:lpstr>What Is Occult Power?</vt:lpstr>
      <vt:lpstr>What Is Occult Power?</vt:lpstr>
      <vt:lpstr>How Is IT Made?</vt:lpstr>
      <vt:lpstr>PowerPoint Presentation</vt:lpstr>
      <vt:lpstr>How Do Lagos Gangs Use Occult Power?</vt:lpstr>
      <vt:lpstr>How Do Lagos Gangs Use Occult Power?</vt:lpstr>
      <vt:lpstr>How Does the Belief Persist?</vt:lpstr>
      <vt:lpstr>How Does the Belief Persist?</vt:lpstr>
      <vt:lpstr>How Does the Belief Persist?</vt:lpstr>
      <vt:lpstr>How Does the Belief Persist?</vt:lpstr>
      <vt:lpstr>How Does the Belief Persist?</vt:lpstr>
      <vt:lpstr>How Does the Belief Persist?</vt:lpstr>
      <vt:lpstr>Methods</vt:lpstr>
      <vt:lpstr>Survey Evidence</vt:lpstr>
      <vt:lpstr>Qualitative Evidence</vt:lpstr>
      <vt:lpstr>Results</vt:lpstr>
      <vt:lpstr>PowerPoint Presentation</vt:lpstr>
      <vt:lpstr>PowerPoint Presentation</vt:lpstr>
      <vt:lpstr>PowerPoint Presentation</vt:lpstr>
      <vt:lpstr>Implications</vt:lpstr>
      <vt:lpstr>Why It Matters</vt:lpstr>
      <vt:lpstr>Please submit questions &amp; comments to:</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152</cp:revision>
  <cp:lastPrinted>2018-10-26T20:15:51Z</cp:lastPrinted>
  <dcterms:created xsi:type="dcterms:W3CDTF">2018-10-25T15:56:25Z</dcterms:created>
  <dcterms:modified xsi:type="dcterms:W3CDTF">2021-05-20T00:02:48Z</dcterms:modified>
</cp:coreProperties>
</file>