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sldIdLst>
    <p:sldId id="275" r:id="rId2"/>
    <p:sldId id="418" r:id="rId3"/>
    <p:sldId id="419" r:id="rId4"/>
    <p:sldId id="420" r:id="rId5"/>
    <p:sldId id="421" r:id="rId6"/>
    <p:sldId id="422" r:id="rId7"/>
    <p:sldId id="424" r:id="rId8"/>
    <p:sldId id="423" r:id="rId9"/>
    <p:sldId id="425" r:id="rId10"/>
    <p:sldId id="426" r:id="rId11"/>
    <p:sldId id="428" r:id="rId12"/>
    <p:sldId id="427" r:id="rId13"/>
    <p:sldId id="429" r:id="rId14"/>
    <p:sldId id="430" r:id="rId15"/>
    <p:sldId id="431" r:id="rId16"/>
    <p:sldId id="432" r:id="rId17"/>
    <p:sldId id="433" r:id="rId18"/>
    <p:sldId id="434" r:id="rId19"/>
    <p:sldId id="435" r:id="rId20"/>
    <p:sldId id="436"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9" autoAdjust="0"/>
    <p:restoredTop sz="94615" autoAdjust="0"/>
  </p:normalViewPr>
  <p:slideViewPr>
    <p:cSldViewPr>
      <p:cViewPr varScale="1">
        <p:scale>
          <a:sx n="74" d="100"/>
          <a:sy n="74" d="100"/>
        </p:scale>
        <p:origin x="1424" y="91"/>
      </p:cViewPr>
      <p:guideLst>
        <p:guide orient="horz" pos="2160"/>
        <p:guide pos="2880"/>
      </p:guideLst>
    </p:cSldViewPr>
  </p:slideViewPr>
  <p:outlineViewPr>
    <p:cViewPr>
      <p:scale>
        <a:sx n="33" d="100"/>
        <a:sy n="33" d="100"/>
      </p:scale>
      <p:origin x="0" y="132"/>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92DFAE4-9FD4-48A7-A6C1-F180873C5CA9}" type="datetimeFigureOut">
              <a:rPr lang="en-US" smtClean="0"/>
              <a:pPr/>
              <a:t>5/25/2021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70FC01A-551C-494C-B1D8-58F7A7D2B5A3}" type="slidenum">
              <a:rPr lang="en-US" smtClean="0"/>
              <a:pPr/>
              <a:t>‹#›</a:t>
            </a:fld>
            <a:endParaRPr lang="en-US"/>
          </a:p>
        </p:txBody>
      </p:sp>
    </p:spTree>
    <p:extLst>
      <p:ext uri="{BB962C8B-B14F-4D97-AF65-F5344CB8AC3E}">
        <p14:creationId xmlns:p14="http://schemas.microsoft.com/office/powerpoint/2010/main" val="25777768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taken from https://www.google.com/url?sa=i&amp;url=https%3A%2F%2Fwww.worldnomads.com%2Fexplore%2Fmiddle-east%2Fturkey%2F5-things-i-wish-i-knew-before-going-to-turkey&amp;psig=AOvVaw2mCsJFjjbMDSawUjaIGRCv&amp;ust=1622048389555000&amp;source=images&amp;cd=vfe&amp;ved=0CAIQjRxqFwoTCIC8-6Cn5fACFQAAAAAdAAAAABAD on 5/24/21.</a:t>
            </a:r>
          </a:p>
        </p:txBody>
      </p:sp>
      <p:sp>
        <p:nvSpPr>
          <p:cNvPr id="4" name="Slide Number Placeholder 3"/>
          <p:cNvSpPr>
            <a:spLocks noGrp="1"/>
          </p:cNvSpPr>
          <p:nvPr>
            <p:ph type="sldNum" sz="quarter" idx="5"/>
          </p:nvPr>
        </p:nvSpPr>
        <p:spPr/>
        <p:txBody>
          <a:bodyPr/>
          <a:lstStyle/>
          <a:p>
            <a:fld id="{670FC01A-551C-494C-B1D8-58F7A7D2B5A3}" type="slidenum">
              <a:rPr lang="en-US" smtClean="0"/>
              <a:pPr/>
              <a:t>2</a:t>
            </a:fld>
            <a:endParaRPr lang="en-US"/>
          </a:p>
        </p:txBody>
      </p:sp>
    </p:spTree>
    <p:extLst>
      <p:ext uri="{BB962C8B-B14F-4D97-AF65-F5344CB8AC3E}">
        <p14:creationId xmlns:p14="http://schemas.microsoft.com/office/powerpoint/2010/main" val="42842518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70FC01A-551C-494C-B1D8-58F7A7D2B5A3}" type="slidenum">
              <a:rPr lang="en-US" smtClean="0"/>
              <a:pPr/>
              <a:t>11</a:t>
            </a:fld>
            <a:endParaRPr lang="en-US"/>
          </a:p>
        </p:txBody>
      </p:sp>
    </p:spTree>
    <p:extLst>
      <p:ext uri="{BB962C8B-B14F-4D97-AF65-F5344CB8AC3E}">
        <p14:creationId xmlns:p14="http://schemas.microsoft.com/office/powerpoint/2010/main" val="24402575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70FC01A-551C-494C-B1D8-58F7A7D2B5A3}" type="slidenum">
              <a:rPr lang="en-US" smtClean="0"/>
              <a:pPr/>
              <a:t>12</a:t>
            </a:fld>
            <a:endParaRPr lang="en-US"/>
          </a:p>
        </p:txBody>
      </p:sp>
    </p:spTree>
    <p:extLst>
      <p:ext uri="{BB962C8B-B14F-4D97-AF65-F5344CB8AC3E}">
        <p14:creationId xmlns:p14="http://schemas.microsoft.com/office/powerpoint/2010/main" val="23587519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70FC01A-551C-494C-B1D8-58F7A7D2B5A3}" type="slidenum">
              <a:rPr lang="en-US" smtClean="0"/>
              <a:pPr/>
              <a:t>13</a:t>
            </a:fld>
            <a:endParaRPr lang="en-US"/>
          </a:p>
        </p:txBody>
      </p:sp>
    </p:spTree>
    <p:extLst>
      <p:ext uri="{BB962C8B-B14F-4D97-AF65-F5344CB8AC3E}">
        <p14:creationId xmlns:p14="http://schemas.microsoft.com/office/powerpoint/2010/main" val="26770348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70FC01A-551C-494C-B1D8-58F7A7D2B5A3}" type="slidenum">
              <a:rPr lang="en-US" smtClean="0"/>
              <a:pPr/>
              <a:t>14</a:t>
            </a:fld>
            <a:endParaRPr lang="en-US"/>
          </a:p>
        </p:txBody>
      </p:sp>
    </p:spTree>
    <p:extLst>
      <p:ext uri="{BB962C8B-B14F-4D97-AF65-F5344CB8AC3E}">
        <p14:creationId xmlns:p14="http://schemas.microsoft.com/office/powerpoint/2010/main" val="37401562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70FC01A-551C-494C-B1D8-58F7A7D2B5A3}" type="slidenum">
              <a:rPr lang="en-US" smtClean="0"/>
              <a:pPr/>
              <a:t>15</a:t>
            </a:fld>
            <a:endParaRPr lang="en-US"/>
          </a:p>
        </p:txBody>
      </p:sp>
    </p:spTree>
    <p:extLst>
      <p:ext uri="{BB962C8B-B14F-4D97-AF65-F5344CB8AC3E}">
        <p14:creationId xmlns:p14="http://schemas.microsoft.com/office/powerpoint/2010/main" val="25713346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70FC01A-551C-494C-B1D8-58F7A7D2B5A3}" type="slidenum">
              <a:rPr lang="en-US" smtClean="0"/>
              <a:pPr/>
              <a:t>16</a:t>
            </a:fld>
            <a:endParaRPr lang="en-US"/>
          </a:p>
        </p:txBody>
      </p:sp>
    </p:spTree>
    <p:extLst>
      <p:ext uri="{BB962C8B-B14F-4D97-AF65-F5344CB8AC3E}">
        <p14:creationId xmlns:p14="http://schemas.microsoft.com/office/powerpoint/2010/main" val="1029702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70FC01A-551C-494C-B1D8-58F7A7D2B5A3}" type="slidenum">
              <a:rPr lang="en-US" smtClean="0"/>
              <a:pPr/>
              <a:t>17</a:t>
            </a:fld>
            <a:endParaRPr lang="en-US"/>
          </a:p>
        </p:txBody>
      </p:sp>
    </p:spTree>
    <p:extLst>
      <p:ext uri="{BB962C8B-B14F-4D97-AF65-F5344CB8AC3E}">
        <p14:creationId xmlns:p14="http://schemas.microsoft.com/office/powerpoint/2010/main" val="3743419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70FC01A-551C-494C-B1D8-58F7A7D2B5A3}" type="slidenum">
              <a:rPr lang="en-US" smtClean="0"/>
              <a:pPr/>
              <a:t>18</a:t>
            </a:fld>
            <a:endParaRPr lang="en-US"/>
          </a:p>
        </p:txBody>
      </p:sp>
    </p:spTree>
    <p:extLst>
      <p:ext uri="{BB962C8B-B14F-4D97-AF65-F5344CB8AC3E}">
        <p14:creationId xmlns:p14="http://schemas.microsoft.com/office/powerpoint/2010/main" val="24561348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70FC01A-551C-494C-B1D8-58F7A7D2B5A3}" type="slidenum">
              <a:rPr lang="en-US" smtClean="0"/>
              <a:pPr/>
              <a:t>19</a:t>
            </a:fld>
            <a:endParaRPr lang="en-US"/>
          </a:p>
        </p:txBody>
      </p:sp>
    </p:spTree>
    <p:extLst>
      <p:ext uri="{BB962C8B-B14F-4D97-AF65-F5344CB8AC3E}">
        <p14:creationId xmlns:p14="http://schemas.microsoft.com/office/powerpoint/2010/main" val="23465874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70FC01A-551C-494C-B1D8-58F7A7D2B5A3}" type="slidenum">
              <a:rPr lang="en-US" smtClean="0"/>
              <a:pPr/>
              <a:t>20</a:t>
            </a:fld>
            <a:endParaRPr lang="en-US"/>
          </a:p>
        </p:txBody>
      </p:sp>
    </p:spTree>
    <p:extLst>
      <p:ext uri="{BB962C8B-B14F-4D97-AF65-F5344CB8AC3E}">
        <p14:creationId xmlns:p14="http://schemas.microsoft.com/office/powerpoint/2010/main" val="34126279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70FC01A-551C-494C-B1D8-58F7A7D2B5A3}" type="slidenum">
              <a:rPr lang="en-US" smtClean="0"/>
              <a:pPr/>
              <a:t>3</a:t>
            </a:fld>
            <a:endParaRPr lang="en-US"/>
          </a:p>
        </p:txBody>
      </p:sp>
    </p:spTree>
    <p:extLst>
      <p:ext uri="{BB962C8B-B14F-4D97-AF65-F5344CB8AC3E}">
        <p14:creationId xmlns:p14="http://schemas.microsoft.com/office/powerpoint/2010/main" val="10592036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https://www.pewresearch.org/fact-tank/2017/04/07/why-people-with-no-religion-are-projected-to-decline-as-a-share-of-the-worlds-population/  accessed 5/24/21</a:t>
            </a:r>
          </a:p>
        </p:txBody>
      </p:sp>
      <p:sp>
        <p:nvSpPr>
          <p:cNvPr id="4" name="Slide Number Placeholder 3"/>
          <p:cNvSpPr>
            <a:spLocks noGrp="1"/>
          </p:cNvSpPr>
          <p:nvPr>
            <p:ph type="sldNum" sz="quarter" idx="5"/>
          </p:nvPr>
        </p:nvSpPr>
        <p:spPr/>
        <p:txBody>
          <a:bodyPr/>
          <a:lstStyle/>
          <a:p>
            <a:fld id="{670FC01A-551C-494C-B1D8-58F7A7D2B5A3}" type="slidenum">
              <a:rPr lang="en-US" smtClean="0"/>
              <a:pPr/>
              <a:t>4</a:t>
            </a:fld>
            <a:endParaRPr lang="en-US"/>
          </a:p>
        </p:txBody>
      </p:sp>
    </p:spTree>
    <p:extLst>
      <p:ext uri="{BB962C8B-B14F-4D97-AF65-F5344CB8AC3E}">
        <p14:creationId xmlns:p14="http://schemas.microsoft.com/office/powerpoint/2010/main" val="24482166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google.com/search?q=religion&amp;tbm=isch&amp;ved=2ahUKEwi2lZa5seXwAhXNiFMKHfuBB6AQ2-cCegQIABAA&amp;oq=religion&amp;gs_lcp=CgNpbWcQAzIFCAAQsQMyBQgAELEDMgUIABCxAzIFCAAQsQMyBQgAELEDMgIIADIFCAAQsQMyAggAMgUIABCxAzIFCAAQsQM6BAgAEENQ5wZYpBlglR1oAHAAeACAAU6IAe8EkgEBOZgBAKABAaoBC2d3cy13aXotaW1nwAEB&amp;sclient=img&amp;ei=sjetYLb0Ns2RzgL7g56ACg&amp;bih=638&amp;biw=1422#imgrc=h_NITafORD4tTM accessed 5/24/21</a:t>
            </a:r>
          </a:p>
        </p:txBody>
      </p:sp>
      <p:sp>
        <p:nvSpPr>
          <p:cNvPr id="4" name="Slide Number Placeholder 3"/>
          <p:cNvSpPr>
            <a:spLocks noGrp="1"/>
          </p:cNvSpPr>
          <p:nvPr>
            <p:ph type="sldNum" sz="quarter" idx="5"/>
          </p:nvPr>
        </p:nvSpPr>
        <p:spPr/>
        <p:txBody>
          <a:bodyPr/>
          <a:lstStyle/>
          <a:p>
            <a:fld id="{670FC01A-551C-494C-B1D8-58F7A7D2B5A3}" type="slidenum">
              <a:rPr lang="en-US" smtClean="0"/>
              <a:pPr/>
              <a:t>5</a:t>
            </a:fld>
            <a:endParaRPr lang="en-US"/>
          </a:p>
        </p:txBody>
      </p:sp>
    </p:spTree>
    <p:extLst>
      <p:ext uri="{BB962C8B-B14F-4D97-AF65-F5344CB8AC3E}">
        <p14:creationId xmlns:p14="http://schemas.microsoft.com/office/powerpoint/2010/main" val="38934825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70FC01A-551C-494C-B1D8-58F7A7D2B5A3}" type="slidenum">
              <a:rPr lang="en-US" smtClean="0"/>
              <a:pPr/>
              <a:t>6</a:t>
            </a:fld>
            <a:endParaRPr lang="en-US"/>
          </a:p>
        </p:txBody>
      </p:sp>
    </p:spTree>
    <p:extLst>
      <p:ext uri="{BB962C8B-B14F-4D97-AF65-F5344CB8AC3E}">
        <p14:creationId xmlns:p14="http://schemas.microsoft.com/office/powerpoint/2010/main" val="40973467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google.com/search?q=idea&amp;tbm=isch&amp;ved=2ahUKEwiO2vTxsOXwAhXDsFMKHVvHDzQQ2-cCegQIABAA&amp;oq=idea&amp;gs_lcp=CgNpbWcQAzIECAAQQzIHCAAQsQMQQzIECAAQQzIHCAAQsQMQQzIECAAQQzIHCAAQsQMQQzIFCAAQsQMyAggAMgIIADICCAA6CAgAELEDEIMBUM27BViHvgVgob8FaABwAHgAgAFSiAGTApIBATSYAQCgAQGqAQtnd3Mtd2l6LWltZ8ABAQ&amp;sclient=img&amp;ei=HTetYM7XG8PhzgLbjr-gAw&amp;bih=638&amp;biw=1422#imgrc=wQ7BrWvUaUIDNM and </a:t>
            </a:r>
          </a:p>
          <a:p>
            <a:r>
              <a:rPr lang="en-US" dirty="0"/>
              <a:t>https://www.google.com/search?q=value+added&amp;source=lnms&amp;tbm=isch&amp;sa=X&amp;ved=2ahUKEwiInZTksOXwAhWiRDABHcpMDwwQ_AUoAXoECAEQAw&amp;biw=1422&amp;bih=638#imgrc=YGhpBqa0ba7DdM accessed 5/24/21</a:t>
            </a:r>
          </a:p>
        </p:txBody>
      </p:sp>
      <p:sp>
        <p:nvSpPr>
          <p:cNvPr id="4" name="Slide Number Placeholder 3"/>
          <p:cNvSpPr>
            <a:spLocks noGrp="1"/>
          </p:cNvSpPr>
          <p:nvPr>
            <p:ph type="sldNum" sz="quarter" idx="5"/>
          </p:nvPr>
        </p:nvSpPr>
        <p:spPr/>
        <p:txBody>
          <a:bodyPr/>
          <a:lstStyle/>
          <a:p>
            <a:fld id="{670FC01A-551C-494C-B1D8-58F7A7D2B5A3}" type="slidenum">
              <a:rPr lang="en-US" smtClean="0"/>
              <a:pPr/>
              <a:t>7</a:t>
            </a:fld>
            <a:endParaRPr lang="en-US"/>
          </a:p>
        </p:txBody>
      </p:sp>
    </p:spTree>
    <p:extLst>
      <p:ext uri="{BB962C8B-B14F-4D97-AF65-F5344CB8AC3E}">
        <p14:creationId xmlns:p14="http://schemas.microsoft.com/office/powerpoint/2010/main" val="27256336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google.com/search?q=survey&amp;tbm=isch&amp;ved=2ahUKEwixx6-QtOXwAhX9QEIHHUDqCpcQ2-cCegQIABAA&amp;oq=survey&amp;gs_lcp=CgNpbWcQAzIFCAAQsQMyBQgAELEDMgUIABCxAzIFCAAQsQMyAggAMgUIABCxAzIFCAAQsQMyBQgAELEDMgUIABCxAzIFCAAQsQM6CAgAELEDEIMBOgQIABBDOgcIABCxAxBDOgYIABAFEB46BAgAEB5QsN4DWPDxA2Cv9ANoBHAAeACAAVSIAcQFkgECMTCYAQCgAQGqAQtnd3Mtd2l6LWltZ8ABAQ&amp;sclient=img&amp;ei=gjqtYLH-Jv2BieoPwNSruAk&amp;bih=638&amp;biw=1422#imgrc=-fchXU1Dxi9SxM and https://www.google.com/search?q=national+representativeness&amp;tbm=isch&amp;ved=2ahUKEwiExqG8seXwAhUIQlMKHfxOBL0Q2-cCegQIABAA&amp;oq=national+representativeness&amp;gs_lcp=CgNpbWcQAzoECAAQQzoFCAAQsQM6AggAOgYIABAFEB46CAgAELEDEIMBOgcIABCxAxBDOgQIABADOgYIABAIEB46BggAEAoQGDoECAAQGFDw7ipY6rMrYMS1K2gMcAB4AIABxQKIAe0ekgEIMzMuMy4yLjKYAQCgAQGqAQtnd3Mtd2l6LWltZ7ABAMABAQ&amp;sclient=img&amp;ei=uTetYMSFF4iEzQL8nZHoCw&amp;bih=638&amp;biw=1422#imgrc=WMxHDCQJO70BdM accessed 5/24/21</a:t>
            </a:r>
          </a:p>
        </p:txBody>
      </p:sp>
      <p:sp>
        <p:nvSpPr>
          <p:cNvPr id="4" name="Slide Number Placeholder 3"/>
          <p:cNvSpPr>
            <a:spLocks noGrp="1"/>
          </p:cNvSpPr>
          <p:nvPr>
            <p:ph type="sldNum" sz="quarter" idx="5"/>
          </p:nvPr>
        </p:nvSpPr>
        <p:spPr/>
        <p:txBody>
          <a:bodyPr/>
          <a:lstStyle/>
          <a:p>
            <a:fld id="{670FC01A-551C-494C-B1D8-58F7A7D2B5A3}" type="slidenum">
              <a:rPr lang="en-US" smtClean="0"/>
              <a:pPr/>
              <a:t>8</a:t>
            </a:fld>
            <a:endParaRPr lang="en-US"/>
          </a:p>
        </p:txBody>
      </p:sp>
    </p:spTree>
    <p:extLst>
      <p:ext uri="{BB962C8B-B14F-4D97-AF65-F5344CB8AC3E}">
        <p14:creationId xmlns:p14="http://schemas.microsoft.com/office/powerpoint/2010/main" val="11155301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google.com/search?q=turkey+country+flag&amp;tbm=isch&amp;ved=2ahUKEwiM85jxteXwAhVFtFMKHUCDD98Q2-cCegQIABAA&amp;oq=turkey+country+flag&amp;gs_lcp=CgNpbWcQAzICCAAyAggAMgIIADICCAAyBggAEAUQHjIGCAAQBRAeMgYIABAFEB4yBggAEAUQHjIGCAAQCBAeMgYIABAIEB46BAgAEENQ6x1Y6SBgtyJoAHAAeACAAUiIAc0CkgEBNZgBAKABAaoBC2d3cy13aXotaW1nwAEB&amp;sclient=img&amp;ei=WjytYIzeB8XozgLAhr74DQ&amp;bih=638&amp;biw=1422#imgrc=NogeRn0s4vS2FM accessed 5/24/21</a:t>
            </a:r>
          </a:p>
        </p:txBody>
      </p:sp>
      <p:sp>
        <p:nvSpPr>
          <p:cNvPr id="4" name="Slide Number Placeholder 3"/>
          <p:cNvSpPr>
            <a:spLocks noGrp="1"/>
          </p:cNvSpPr>
          <p:nvPr>
            <p:ph type="sldNum" sz="quarter" idx="5"/>
          </p:nvPr>
        </p:nvSpPr>
        <p:spPr/>
        <p:txBody>
          <a:bodyPr/>
          <a:lstStyle/>
          <a:p>
            <a:fld id="{670FC01A-551C-494C-B1D8-58F7A7D2B5A3}" type="slidenum">
              <a:rPr lang="en-US" smtClean="0"/>
              <a:pPr/>
              <a:t>9</a:t>
            </a:fld>
            <a:endParaRPr lang="en-US"/>
          </a:p>
        </p:txBody>
      </p:sp>
    </p:spTree>
    <p:extLst>
      <p:ext uri="{BB962C8B-B14F-4D97-AF65-F5344CB8AC3E}">
        <p14:creationId xmlns:p14="http://schemas.microsoft.com/office/powerpoint/2010/main" val="22309455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google.com/search?q=erdogan&amp;tbm=isch&amp;ved=2ahUKEwiktor1teXwAhUNMFMKHTyaA2gQ2-cCegQIABAA&amp;oq=erdogan&amp;gs_lcp=CgNpbWcQAzIHCAAQsQMQQzIECAAQQzIECAAQQzIECAAQQzIECAAQQzIECAAQQzIECAAQQzIECAAQQzIECAAQQzIECAAQQzoICAAQsQMQgwE6BQgAELEDUMG2ElilvhJgmsESaABwAHgAgAH6AYgBzQeSAQUzLjIuMpgBAKABAaoBC2d3cy13aXotaW1nwAEB&amp;sclient=img&amp;ei=YjytYKT9EI3gzAK8tI7ABg&amp;bih=638&amp;biw=1422#imgrc=Vylr_AC4yBn1dM accessed 5/24/21</a:t>
            </a:r>
          </a:p>
        </p:txBody>
      </p:sp>
      <p:sp>
        <p:nvSpPr>
          <p:cNvPr id="4" name="Slide Number Placeholder 3"/>
          <p:cNvSpPr>
            <a:spLocks noGrp="1"/>
          </p:cNvSpPr>
          <p:nvPr>
            <p:ph type="sldNum" sz="quarter" idx="5"/>
          </p:nvPr>
        </p:nvSpPr>
        <p:spPr/>
        <p:txBody>
          <a:bodyPr/>
          <a:lstStyle/>
          <a:p>
            <a:fld id="{670FC01A-551C-494C-B1D8-58F7A7D2B5A3}" type="slidenum">
              <a:rPr lang="en-US" smtClean="0"/>
              <a:pPr/>
              <a:t>10</a:t>
            </a:fld>
            <a:endParaRPr lang="en-US"/>
          </a:p>
        </p:txBody>
      </p:sp>
    </p:spTree>
    <p:extLst>
      <p:ext uri="{BB962C8B-B14F-4D97-AF65-F5344CB8AC3E}">
        <p14:creationId xmlns:p14="http://schemas.microsoft.com/office/powerpoint/2010/main" val="35187729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sphere1.png"/>
          <p:cNvPicPr>
            <a:picLocks noChangeAspect="1"/>
          </p:cNvPicPr>
          <p:nvPr/>
        </p:nvPicPr>
        <p:blipFill>
          <a:blip r:embed="rId2" cstate="print"/>
          <a:stretch>
            <a:fillRect/>
          </a:stretch>
        </p:blipFill>
        <p:spPr>
          <a:xfrm>
            <a:off x="6850374" y="0"/>
            <a:ext cx="2293626" cy="6858000"/>
          </a:xfrm>
          <a:prstGeom prst="rect">
            <a:avLst/>
          </a:prstGeom>
        </p:spPr>
      </p:pic>
      <p:sp>
        <p:nvSpPr>
          <p:cNvPr id="3" name="Subtitle 2"/>
          <p:cNvSpPr>
            <a:spLocks noGrp="1"/>
          </p:cNvSpPr>
          <p:nvPr>
            <p:ph type="subTitle" idx="1"/>
          </p:nvPr>
        </p:nvSpPr>
        <p:spPr>
          <a:xfrm>
            <a:off x="2438400" y="3581400"/>
            <a:ext cx="3962400" cy="2133600"/>
          </a:xfrm>
        </p:spPr>
        <p:txBody>
          <a:bodyPr anchor="t">
            <a:normAutofit/>
          </a:bodyPr>
          <a:lstStyle>
            <a:lvl1pPr marL="0" indent="0" algn="r">
              <a:buNone/>
              <a:defRPr sz="14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6" name="Title 15"/>
          <p:cNvSpPr>
            <a:spLocks noGrp="1"/>
          </p:cNvSpPr>
          <p:nvPr>
            <p:ph type="title"/>
          </p:nvPr>
        </p:nvSpPr>
        <p:spPr>
          <a:xfrm>
            <a:off x="2438400" y="1447800"/>
            <a:ext cx="3962400" cy="2133600"/>
          </a:xfrm>
        </p:spPr>
        <p:txBody>
          <a:bodyPr anchor="b"/>
          <a:lstStyle/>
          <a:p>
            <a:r>
              <a:rPr lang="en-US"/>
              <a:t>Click to edit Master title style</a:t>
            </a:r>
            <a:endParaRPr lang="en-US" dirty="0"/>
          </a:p>
        </p:txBody>
      </p:sp>
      <p:sp>
        <p:nvSpPr>
          <p:cNvPr id="13" name="Date Placeholder 12"/>
          <p:cNvSpPr>
            <a:spLocks noGrp="1"/>
          </p:cNvSpPr>
          <p:nvPr>
            <p:ph type="dt" sz="half" idx="10"/>
          </p:nvPr>
        </p:nvSpPr>
        <p:spPr>
          <a:xfrm>
            <a:off x="3582988" y="6426201"/>
            <a:ext cx="2819399" cy="126999"/>
          </a:xfrm>
        </p:spPr>
        <p:txBody>
          <a:bodyPr/>
          <a:lstStyle/>
          <a:p>
            <a:fld id="{DAF2F476-5835-453D-B728-0D88709757D1}" type="datetimeFigureOut">
              <a:rPr lang="en-US" smtClean="0"/>
              <a:pPr/>
              <a:t>5/25/2021</a:t>
            </a:fld>
            <a:endParaRPr lang="en-US"/>
          </a:p>
        </p:txBody>
      </p:sp>
      <p:sp>
        <p:nvSpPr>
          <p:cNvPr id="14" name="Slide Number Placeholder 13"/>
          <p:cNvSpPr>
            <a:spLocks noGrp="1"/>
          </p:cNvSpPr>
          <p:nvPr>
            <p:ph type="sldNum" sz="quarter" idx="11"/>
          </p:nvPr>
        </p:nvSpPr>
        <p:spPr>
          <a:xfrm>
            <a:off x="6414976" y="6400800"/>
            <a:ext cx="457200" cy="152400"/>
          </a:xfrm>
        </p:spPr>
        <p:txBody>
          <a:bodyPr/>
          <a:lstStyle>
            <a:lvl1pPr algn="r">
              <a:defRPr/>
            </a:lvl1pPr>
          </a:lstStyle>
          <a:p>
            <a:fld id="{37FB176E-C4E4-41DE-9AF5-3549189CD1CD}" type="slidenum">
              <a:rPr lang="en-US" smtClean="0"/>
              <a:pPr/>
              <a:t>‹#›</a:t>
            </a:fld>
            <a:endParaRPr lang="en-US"/>
          </a:p>
        </p:txBody>
      </p:sp>
      <p:sp>
        <p:nvSpPr>
          <p:cNvPr id="15" name="Footer Placeholder 14"/>
          <p:cNvSpPr>
            <a:spLocks noGrp="1"/>
          </p:cNvSpPr>
          <p:nvPr>
            <p:ph type="ftr" sz="quarter" idx="12"/>
          </p:nvPr>
        </p:nvSpPr>
        <p:spPr>
          <a:xfrm>
            <a:off x="3581400" y="6296248"/>
            <a:ext cx="2820987" cy="152400"/>
          </a:xfrm>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Date Placeholder 12"/>
          <p:cNvSpPr>
            <a:spLocks noGrp="1"/>
          </p:cNvSpPr>
          <p:nvPr>
            <p:ph type="dt" sz="half" idx="10"/>
          </p:nvPr>
        </p:nvSpPr>
        <p:spPr/>
        <p:txBody>
          <a:bodyPr/>
          <a:lstStyle/>
          <a:p>
            <a:fld id="{DAF2F476-5835-453D-B728-0D88709757D1}" type="datetimeFigureOut">
              <a:rPr lang="en-US" smtClean="0"/>
              <a:pPr/>
              <a:t>5/25/2021</a:t>
            </a:fld>
            <a:endParaRPr lang="en-US"/>
          </a:p>
        </p:txBody>
      </p:sp>
      <p:sp>
        <p:nvSpPr>
          <p:cNvPr id="14" name="Slide Number Placeholder 13"/>
          <p:cNvSpPr>
            <a:spLocks noGrp="1"/>
          </p:cNvSpPr>
          <p:nvPr>
            <p:ph type="sldNum" sz="quarter" idx="11"/>
          </p:nvPr>
        </p:nvSpPr>
        <p:spPr/>
        <p:txBody>
          <a:bodyPr/>
          <a:lstStyle/>
          <a:p>
            <a:fld id="{37FB176E-C4E4-41DE-9AF5-3549189CD1CD}" type="slidenum">
              <a:rPr lang="en-US" smtClean="0"/>
              <a:pPr/>
              <a:t>‹#›</a:t>
            </a:fld>
            <a:endParaRPr lang="en-US"/>
          </a:p>
        </p:txBody>
      </p:sp>
      <p:sp>
        <p:nvSpPr>
          <p:cNvPr id="15" name="Footer Placeholder 14"/>
          <p:cNvSpPr>
            <a:spLocks noGrp="1"/>
          </p:cNvSpPr>
          <p:nvPr>
            <p:ph type="ftr" sz="quarter" idx="12"/>
          </p:nvPr>
        </p:nvSpPr>
        <p:spPr/>
        <p:txBody>
          <a:bodyPr/>
          <a:lstStyle/>
          <a:p>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Date Placeholder 12"/>
          <p:cNvSpPr>
            <a:spLocks noGrp="1"/>
          </p:cNvSpPr>
          <p:nvPr>
            <p:ph type="dt" sz="half" idx="10"/>
          </p:nvPr>
        </p:nvSpPr>
        <p:spPr/>
        <p:txBody>
          <a:bodyPr/>
          <a:lstStyle/>
          <a:p>
            <a:fld id="{DAF2F476-5835-453D-B728-0D88709757D1}" type="datetimeFigureOut">
              <a:rPr lang="en-US" smtClean="0"/>
              <a:pPr/>
              <a:t>5/25/2021</a:t>
            </a:fld>
            <a:endParaRPr lang="en-US"/>
          </a:p>
        </p:txBody>
      </p:sp>
      <p:sp>
        <p:nvSpPr>
          <p:cNvPr id="14" name="Slide Number Placeholder 13"/>
          <p:cNvSpPr>
            <a:spLocks noGrp="1"/>
          </p:cNvSpPr>
          <p:nvPr>
            <p:ph type="sldNum" sz="quarter" idx="11"/>
          </p:nvPr>
        </p:nvSpPr>
        <p:spPr/>
        <p:txBody>
          <a:bodyPr/>
          <a:lstStyle/>
          <a:p>
            <a:fld id="{37FB176E-C4E4-41DE-9AF5-3549189CD1CD}" type="slidenum">
              <a:rPr lang="en-US" smtClean="0"/>
              <a:pPr/>
              <a:t>‹#›</a:t>
            </a:fld>
            <a:endParaRPr lang="en-US"/>
          </a:p>
        </p:txBody>
      </p:sp>
      <p:sp>
        <p:nvSpPr>
          <p:cNvPr id="15" name="Footer Placeholder 14"/>
          <p:cNvSpPr>
            <a:spLocks noGrp="1"/>
          </p:cNvSpPr>
          <p:nvPr>
            <p:ph type="ftr" sz="quarter" idx="12"/>
          </p:nvPr>
        </p:nvSpPr>
        <p:spPr/>
        <p:txBody>
          <a:bodyPr/>
          <a:lstStyle/>
          <a:p>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3657600" cy="5714999"/>
          </a:xfrm>
        </p:spPr>
        <p:txBody>
          <a:bodyPr/>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itle 15"/>
          <p:cNvSpPr>
            <a:spLocks noGrp="1"/>
          </p:cNvSpPr>
          <p:nvPr>
            <p:ph type="title"/>
          </p:nvPr>
        </p:nvSpPr>
        <p:spPr/>
        <p:txBody>
          <a:bodyPr/>
          <a:lstStyle/>
          <a:p>
            <a:r>
              <a:rPr lang="en-US"/>
              <a:t>Click to edit Master title style</a:t>
            </a:r>
          </a:p>
        </p:txBody>
      </p:sp>
      <p:sp>
        <p:nvSpPr>
          <p:cNvPr id="10" name="Date Placeholder 9"/>
          <p:cNvSpPr>
            <a:spLocks noGrp="1"/>
          </p:cNvSpPr>
          <p:nvPr>
            <p:ph type="dt" sz="half" idx="10"/>
          </p:nvPr>
        </p:nvSpPr>
        <p:spPr/>
        <p:txBody>
          <a:bodyPr/>
          <a:lstStyle/>
          <a:p>
            <a:fld id="{DAF2F476-5835-453D-B728-0D88709757D1}" type="datetimeFigureOut">
              <a:rPr lang="en-US" smtClean="0"/>
              <a:pPr/>
              <a:t>5/25/2021</a:t>
            </a:fld>
            <a:endParaRPr lang="en-US"/>
          </a:p>
        </p:txBody>
      </p:sp>
      <p:sp>
        <p:nvSpPr>
          <p:cNvPr id="11" name="Slide Number Placeholder 10"/>
          <p:cNvSpPr>
            <a:spLocks noGrp="1"/>
          </p:cNvSpPr>
          <p:nvPr>
            <p:ph type="sldNum" sz="quarter" idx="11"/>
          </p:nvPr>
        </p:nvSpPr>
        <p:spPr/>
        <p:txBody>
          <a:bodyPr/>
          <a:lstStyle/>
          <a:p>
            <a:fld id="{37FB176E-C4E4-41DE-9AF5-3549189CD1CD}" type="slidenum">
              <a:rPr lang="en-US" smtClean="0"/>
              <a:pPr/>
              <a:t>‹#›</a:t>
            </a:fld>
            <a:endParaRPr lang="en-US"/>
          </a:p>
        </p:txBody>
      </p:sp>
      <p:sp>
        <p:nvSpPr>
          <p:cNvPr id="12" name="Footer Placeholder 11"/>
          <p:cNvSpPr>
            <a:spLocks noGrp="1"/>
          </p:cNvSpPr>
          <p:nvPr>
            <p:ph type="ftr" sz="quarter" idx="12"/>
          </p:nvPr>
        </p:nvSpPr>
        <p:spPr/>
        <p:txBody>
          <a:bodyPr/>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7" name="Picture 6" descr="sphere1.png"/>
          <p:cNvPicPr>
            <a:picLocks noChangeAspect="1"/>
          </p:cNvPicPr>
          <p:nvPr/>
        </p:nvPicPr>
        <p:blipFill>
          <a:blip r:embed="rId2" cstate="print"/>
          <a:stretch>
            <a:fillRect/>
          </a:stretch>
        </p:blipFill>
        <p:spPr>
          <a:xfrm>
            <a:off x="6858000" y="0"/>
            <a:ext cx="2293626" cy="6858000"/>
          </a:xfrm>
          <a:prstGeom prst="rect">
            <a:avLst/>
          </a:prstGeom>
        </p:spPr>
      </p:pic>
      <p:sp>
        <p:nvSpPr>
          <p:cNvPr id="12" name="Date Placeholder 11"/>
          <p:cNvSpPr>
            <a:spLocks noGrp="1"/>
          </p:cNvSpPr>
          <p:nvPr>
            <p:ph type="dt" sz="half" idx="10"/>
          </p:nvPr>
        </p:nvSpPr>
        <p:spPr>
          <a:xfrm>
            <a:off x="839788" y="6426201"/>
            <a:ext cx="2819399" cy="126999"/>
          </a:xfrm>
        </p:spPr>
        <p:txBody>
          <a:bodyPr/>
          <a:lstStyle/>
          <a:p>
            <a:fld id="{DAF2F476-5835-453D-B728-0D88709757D1}" type="datetimeFigureOut">
              <a:rPr lang="en-US" smtClean="0"/>
              <a:pPr/>
              <a:t>5/25/2021</a:t>
            </a:fld>
            <a:endParaRPr lang="en-US"/>
          </a:p>
        </p:txBody>
      </p:sp>
      <p:sp>
        <p:nvSpPr>
          <p:cNvPr id="13" name="Slide Number Placeholder 12"/>
          <p:cNvSpPr>
            <a:spLocks noGrp="1"/>
          </p:cNvSpPr>
          <p:nvPr>
            <p:ph type="sldNum" sz="quarter" idx="11"/>
          </p:nvPr>
        </p:nvSpPr>
        <p:spPr>
          <a:xfrm>
            <a:off x="4116388" y="6400800"/>
            <a:ext cx="533400" cy="152400"/>
          </a:xfrm>
        </p:spPr>
        <p:txBody>
          <a:bodyPr/>
          <a:lstStyle/>
          <a:p>
            <a:fld id="{37FB176E-C4E4-41DE-9AF5-3549189CD1CD}" type="slidenum">
              <a:rPr lang="en-US" smtClean="0"/>
              <a:pPr/>
              <a:t>‹#›</a:t>
            </a:fld>
            <a:endParaRPr lang="en-US"/>
          </a:p>
        </p:txBody>
      </p:sp>
      <p:sp>
        <p:nvSpPr>
          <p:cNvPr id="14" name="Footer Placeholder 13"/>
          <p:cNvSpPr>
            <a:spLocks noGrp="1"/>
          </p:cNvSpPr>
          <p:nvPr>
            <p:ph type="ftr" sz="quarter" idx="12"/>
          </p:nvPr>
        </p:nvSpPr>
        <p:spPr>
          <a:xfrm>
            <a:off x="838200" y="6296248"/>
            <a:ext cx="2820987" cy="152400"/>
          </a:xfrm>
        </p:spPr>
        <p:txBody>
          <a:bodyPr/>
          <a:lstStyle/>
          <a:p>
            <a:endParaRPr lang="en-US"/>
          </a:p>
        </p:txBody>
      </p:sp>
      <p:sp>
        <p:nvSpPr>
          <p:cNvPr id="15" name="Title 14"/>
          <p:cNvSpPr>
            <a:spLocks noGrp="1"/>
          </p:cNvSpPr>
          <p:nvPr>
            <p:ph type="title"/>
          </p:nvPr>
        </p:nvSpPr>
        <p:spPr>
          <a:xfrm>
            <a:off x="457200" y="1828800"/>
            <a:ext cx="3200400" cy="1752600"/>
          </a:xfrm>
        </p:spPr>
        <p:txBody>
          <a:bodyPr anchor="b"/>
          <a:lstStyle/>
          <a:p>
            <a:r>
              <a:rPr lang="en-US"/>
              <a:t>Click to edit Master title style</a:t>
            </a:r>
          </a:p>
        </p:txBody>
      </p:sp>
      <p:sp>
        <p:nvSpPr>
          <p:cNvPr id="3" name="Text Placeholder 2"/>
          <p:cNvSpPr>
            <a:spLocks noGrp="1"/>
          </p:cNvSpPr>
          <p:nvPr>
            <p:ph type="body" sz="quarter" idx="13"/>
          </p:nvPr>
        </p:nvSpPr>
        <p:spPr>
          <a:xfrm>
            <a:off x="457200" y="3578224"/>
            <a:ext cx="3200645" cy="1459767"/>
          </a:xfrm>
        </p:spPr>
        <p:txBody>
          <a:bodyPr anchor="t">
            <a:normAutofit/>
          </a:bodyPr>
          <a:lstStyle>
            <a:lvl1pPr marL="0" indent="0" algn="r" defTabSz="914400" rtl="0" eaLnBrk="1" latinLnBrk="0" hangingPunct="1">
              <a:spcBef>
                <a:spcPct val="20000"/>
              </a:spcBef>
              <a:buClr>
                <a:schemeClr val="tx1">
                  <a:lumMod val="50000"/>
                  <a:lumOff val="50000"/>
                </a:schemeClr>
              </a:buClr>
              <a:buFont typeface="Wingdings" pitchFamily="2" charset="2"/>
              <a:buNone/>
              <a:defRPr lang="en-US" sz="1400" kern="1200" dirty="0" smtClean="0">
                <a:solidFill>
                  <a:schemeClr val="tx2"/>
                </a:solidFill>
                <a:latin typeface="+mn-lt"/>
                <a:ea typeface="+mn-ea"/>
                <a:cs typeface="+mn-cs"/>
              </a:defRPr>
            </a:lvl1pPr>
          </a:lstStyle>
          <a:p>
            <a:pPr lvl="0"/>
            <a:r>
              <a:rPr lang="en-US"/>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3429000"/>
            <a:ext cx="3124200" cy="2667000"/>
          </a:xfrm>
        </p:spPr>
        <p:txBody>
          <a:bodyPr>
            <a:normAutofit/>
          </a:bodyPr>
          <a:lstStyle>
            <a:lvl1pPr marL="228600" indent="-182880">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57200" y="457200"/>
            <a:ext cx="3124200" cy="2667000"/>
          </a:xfrm>
        </p:spPr>
        <p:txBody>
          <a:bodyPr>
            <a:normAutofit/>
          </a:bodyPr>
          <a:lstStyle>
            <a:lvl1pPr marL="228600" indent="-182880">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itle 1"/>
          <p:cNvSpPr>
            <a:spLocks noGrp="1"/>
          </p:cNvSpPr>
          <p:nvPr>
            <p:ph type="title"/>
          </p:nvPr>
        </p:nvSpPr>
        <p:spPr>
          <a:xfrm>
            <a:off x="4876800" y="457200"/>
            <a:ext cx="2819400" cy="5714999"/>
          </a:xfrm>
        </p:spPr>
        <p:txBody>
          <a:bodyPr/>
          <a:lstStyle/>
          <a:p>
            <a:r>
              <a:rPr lang="en-US"/>
              <a:t>Click to edit Master title style</a:t>
            </a:r>
          </a:p>
        </p:txBody>
      </p:sp>
      <p:sp>
        <p:nvSpPr>
          <p:cNvPr id="9" name="Date Placeholder 8"/>
          <p:cNvSpPr>
            <a:spLocks noGrp="1"/>
          </p:cNvSpPr>
          <p:nvPr>
            <p:ph type="dt" sz="half" idx="10"/>
          </p:nvPr>
        </p:nvSpPr>
        <p:spPr/>
        <p:txBody>
          <a:bodyPr/>
          <a:lstStyle/>
          <a:p>
            <a:fld id="{DAF2F476-5835-453D-B728-0D88709757D1}" type="datetimeFigureOut">
              <a:rPr lang="en-US" smtClean="0"/>
              <a:pPr/>
              <a:t>5/25/2021</a:t>
            </a:fld>
            <a:endParaRPr lang="en-US"/>
          </a:p>
        </p:txBody>
      </p:sp>
      <p:sp>
        <p:nvSpPr>
          <p:cNvPr id="13" name="Slide Number Placeholder 12"/>
          <p:cNvSpPr>
            <a:spLocks noGrp="1"/>
          </p:cNvSpPr>
          <p:nvPr>
            <p:ph type="sldNum" sz="quarter" idx="11"/>
          </p:nvPr>
        </p:nvSpPr>
        <p:spPr/>
        <p:txBody>
          <a:bodyPr/>
          <a:lstStyle/>
          <a:p>
            <a:fld id="{37FB176E-C4E4-41DE-9AF5-3549189CD1CD}" type="slidenum">
              <a:rPr lang="en-US" smtClean="0"/>
              <a:pPr/>
              <a:t>‹#›</a:t>
            </a:fld>
            <a:endParaRPr lang="en-US"/>
          </a:p>
        </p:txBody>
      </p:sp>
      <p:sp>
        <p:nvSpPr>
          <p:cNvPr id="14" name="Footer Placeholder 13"/>
          <p:cNvSpPr>
            <a:spLocks noGrp="1"/>
          </p:cNvSpPr>
          <p:nvPr>
            <p:ph type="ftr" sz="quarter" idx="12"/>
          </p:nvPr>
        </p:nvSpPr>
        <p:spPr/>
        <p:txBody>
          <a:bodyPr/>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275238"/>
            <a:ext cx="3581400" cy="411162"/>
          </a:xfrm>
        </p:spPr>
        <p:txBody>
          <a:bodyPr anchor="b">
            <a:noAutofit/>
          </a:bodyPr>
          <a:lstStyle>
            <a:lvl1pPr marL="0" indent="0" algn="ctr">
              <a:buNone/>
              <a:defRPr sz="1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675288"/>
            <a:ext cx="3581400" cy="2525112"/>
          </a:xfrm>
        </p:spPr>
        <p:txBody>
          <a:bodyPr anchor="t">
            <a:normAutofit/>
          </a:bodyPr>
          <a:lstStyle>
            <a:lvl1pPr marL="228600" indent="-182880">
              <a:defRPr sz="1400"/>
            </a:lvl1pPr>
            <a:lvl2pPr>
              <a:defRPr sz="1400"/>
            </a:lvl2pPr>
            <a:lvl3pPr>
              <a:defRPr sz="1400"/>
            </a:lvl3pPr>
            <a:lvl4pPr>
              <a:defRPr sz="1400" baseline="0"/>
            </a:lvl4pPr>
            <a:lvl5pPr>
              <a:buFont typeface="Wingdings" pitchFamily="2" charset="2"/>
              <a:buChar char="§"/>
              <a:defRPr sz="1400"/>
            </a:lvl5pPr>
            <a:lvl6pPr>
              <a:buFont typeface="Wingdings" pitchFamily="2" charset="2"/>
              <a:buChar cha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57199" y="3429000"/>
            <a:ext cx="3581400" cy="411162"/>
          </a:xfrm>
        </p:spPr>
        <p:txBody>
          <a:bodyPr anchor="b">
            <a:noAutofit/>
          </a:bodyPr>
          <a:lstStyle>
            <a:lvl1pPr marL="0" indent="0" algn="ctr">
              <a:buNone/>
              <a:defRPr sz="1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57199" y="3840162"/>
            <a:ext cx="3581400" cy="2515198"/>
          </a:xfrm>
        </p:spPr>
        <p:txBody>
          <a:bodyPr anchor="t">
            <a:normAutofit/>
          </a:bodyPr>
          <a:lstStyle>
            <a:lvl1pPr marL="228600" indent="-182880">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itle 1"/>
          <p:cNvSpPr>
            <a:spLocks noGrp="1"/>
          </p:cNvSpPr>
          <p:nvPr>
            <p:ph type="title"/>
          </p:nvPr>
        </p:nvSpPr>
        <p:spPr>
          <a:xfrm>
            <a:off x="4876800" y="457200"/>
            <a:ext cx="2819400" cy="5714999"/>
          </a:xfrm>
        </p:spPr>
        <p:txBody>
          <a:bodyPr/>
          <a:lstStyle/>
          <a:p>
            <a:r>
              <a:rPr lang="en-US"/>
              <a:t>Click to edit Master title style</a:t>
            </a:r>
          </a:p>
        </p:txBody>
      </p:sp>
      <p:sp>
        <p:nvSpPr>
          <p:cNvPr id="12" name="Date Placeholder 11"/>
          <p:cNvSpPr>
            <a:spLocks noGrp="1"/>
          </p:cNvSpPr>
          <p:nvPr>
            <p:ph type="dt" sz="half" idx="10"/>
          </p:nvPr>
        </p:nvSpPr>
        <p:spPr/>
        <p:txBody>
          <a:bodyPr/>
          <a:lstStyle/>
          <a:p>
            <a:fld id="{DAF2F476-5835-453D-B728-0D88709757D1}" type="datetimeFigureOut">
              <a:rPr lang="en-US" smtClean="0"/>
              <a:pPr/>
              <a:t>5/25/2021</a:t>
            </a:fld>
            <a:endParaRPr lang="en-US"/>
          </a:p>
        </p:txBody>
      </p:sp>
      <p:sp>
        <p:nvSpPr>
          <p:cNvPr id="14" name="Slide Number Placeholder 13"/>
          <p:cNvSpPr>
            <a:spLocks noGrp="1"/>
          </p:cNvSpPr>
          <p:nvPr>
            <p:ph type="sldNum" sz="quarter" idx="11"/>
          </p:nvPr>
        </p:nvSpPr>
        <p:spPr/>
        <p:txBody>
          <a:bodyPr/>
          <a:lstStyle/>
          <a:p>
            <a:fld id="{37FB176E-C4E4-41DE-9AF5-3549189CD1CD}" type="slidenum">
              <a:rPr lang="en-US" smtClean="0"/>
              <a:pPr/>
              <a:t>‹#›</a:t>
            </a:fld>
            <a:endParaRPr lang="en-US"/>
          </a:p>
        </p:txBody>
      </p:sp>
      <p:sp>
        <p:nvSpPr>
          <p:cNvPr id="16" name="Footer Placeholder 15"/>
          <p:cNvSpPr>
            <a:spLocks noGrp="1"/>
          </p:cNvSpPr>
          <p:nvPr>
            <p:ph type="ftr" sz="quarter" idx="12"/>
          </p:nvPr>
        </p:nvSpPr>
        <p:spPr/>
        <p:txBody>
          <a:bodyPr/>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733800" y="457200"/>
            <a:ext cx="3962400" cy="5715000"/>
          </a:xfrm>
        </p:spPr>
        <p:txBody>
          <a:bodyPr/>
          <a:lstStyle/>
          <a:p>
            <a:r>
              <a:rPr lang="en-US"/>
              <a:t>Click to edit Master title style</a:t>
            </a:r>
            <a:endParaRPr lang="en-US" dirty="0"/>
          </a:p>
        </p:txBody>
      </p:sp>
      <p:sp>
        <p:nvSpPr>
          <p:cNvPr id="9" name="Date Placeholder 8"/>
          <p:cNvSpPr>
            <a:spLocks noGrp="1"/>
          </p:cNvSpPr>
          <p:nvPr>
            <p:ph type="dt" sz="half" idx="10"/>
          </p:nvPr>
        </p:nvSpPr>
        <p:spPr/>
        <p:txBody>
          <a:bodyPr/>
          <a:lstStyle/>
          <a:p>
            <a:fld id="{DAF2F476-5835-453D-B728-0D88709757D1}" type="datetimeFigureOut">
              <a:rPr lang="en-US" smtClean="0"/>
              <a:pPr/>
              <a:t>5/25/2021</a:t>
            </a:fld>
            <a:endParaRPr lang="en-US"/>
          </a:p>
        </p:txBody>
      </p:sp>
      <p:sp>
        <p:nvSpPr>
          <p:cNvPr id="10" name="Slide Number Placeholder 9"/>
          <p:cNvSpPr>
            <a:spLocks noGrp="1"/>
          </p:cNvSpPr>
          <p:nvPr>
            <p:ph type="sldNum" sz="quarter" idx="11"/>
          </p:nvPr>
        </p:nvSpPr>
        <p:spPr/>
        <p:txBody>
          <a:bodyPr/>
          <a:lstStyle/>
          <a:p>
            <a:fld id="{37FB176E-C4E4-41DE-9AF5-3549189CD1CD}" type="slidenum">
              <a:rPr lang="en-US" smtClean="0"/>
              <a:pPr/>
              <a:t>‹#›</a:t>
            </a:fld>
            <a:endParaRPr lang="en-US"/>
          </a:p>
        </p:txBody>
      </p:sp>
      <p:sp>
        <p:nvSpPr>
          <p:cNvPr id="11" name="Footer Placeholder 10"/>
          <p:cNvSpPr>
            <a:spLocks noGrp="1"/>
          </p:cNvSpPr>
          <p:nvPr>
            <p:ph type="ftr" sz="quarter" idx="12"/>
          </p:nvPr>
        </p:nvSpPr>
        <p:spPr/>
        <p:txBody>
          <a:body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DAF2F476-5835-453D-B728-0D88709757D1}" type="datetimeFigureOut">
              <a:rPr lang="en-US" smtClean="0"/>
              <a:pPr/>
              <a:t>5/25/2021</a:t>
            </a:fld>
            <a:endParaRPr lang="en-US"/>
          </a:p>
        </p:txBody>
      </p:sp>
      <p:sp>
        <p:nvSpPr>
          <p:cNvPr id="9" name="Slide Number Placeholder 8"/>
          <p:cNvSpPr>
            <a:spLocks noGrp="1"/>
          </p:cNvSpPr>
          <p:nvPr>
            <p:ph type="sldNum" sz="quarter" idx="11"/>
          </p:nvPr>
        </p:nvSpPr>
        <p:spPr/>
        <p:txBody>
          <a:bodyPr/>
          <a:lstStyle/>
          <a:p>
            <a:fld id="{37FB176E-C4E4-41DE-9AF5-3549189CD1CD}" type="slidenum">
              <a:rPr lang="en-US" smtClean="0"/>
              <a:pPr/>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81600" y="1676400"/>
            <a:ext cx="2514600" cy="1874837"/>
          </a:xfrm>
        </p:spPr>
        <p:txBody>
          <a:bodyPr anchor="b">
            <a:normAutofit/>
          </a:bodyPr>
          <a:lstStyle>
            <a:lvl1pPr algn="r">
              <a:defRPr sz="2000" b="0">
                <a:effectLst/>
              </a:defRPr>
            </a:lvl1pPr>
          </a:lstStyle>
          <a:p>
            <a:r>
              <a:rPr lang="en-US"/>
              <a:t>Click to edit Master title style</a:t>
            </a:r>
            <a:endParaRPr lang="en-US" dirty="0"/>
          </a:p>
        </p:txBody>
      </p:sp>
      <p:sp>
        <p:nvSpPr>
          <p:cNvPr id="3" name="Content Placeholder 2"/>
          <p:cNvSpPr>
            <a:spLocks noGrp="1"/>
          </p:cNvSpPr>
          <p:nvPr>
            <p:ph idx="1"/>
          </p:nvPr>
        </p:nvSpPr>
        <p:spPr>
          <a:xfrm>
            <a:off x="304800" y="1676400"/>
            <a:ext cx="4700016" cy="3505200"/>
          </a:xfrm>
        </p:spPr>
        <p:txBody>
          <a:bodyPr>
            <a:normAutofit/>
          </a:bodyPr>
          <a:lstStyle>
            <a:lvl1pPr marL="228600" indent="-182880">
              <a:defRPr sz="1200"/>
            </a:lvl1pPr>
            <a:lvl2pPr>
              <a:defRPr sz="12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ext Placeholder 3"/>
          <p:cNvSpPr>
            <a:spLocks noGrp="1"/>
          </p:cNvSpPr>
          <p:nvPr>
            <p:ph type="body" sz="half" idx="2"/>
          </p:nvPr>
        </p:nvSpPr>
        <p:spPr>
          <a:xfrm>
            <a:off x="5486400" y="3552372"/>
            <a:ext cx="2209800" cy="1629228"/>
          </a:xfrm>
        </p:spPr>
        <p:txBody>
          <a:bodyPr anchor="t">
            <a:normAutofit/>
          </a:bodyPr>
          <a:lstStyle>
            <a:lvl1pPr marL="0" indent="0" algn="r">
              <a:buNone/>
              <a:defRPr sz="12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5" name="Date Placeholder 14"/>
          <p:cNvSpPr>
            <a:spLocks noGrp="1"/>
          </p:cNvSpPr>
          <p:nvPr>
            <p:ph type="dt" sz="half" idx="10"/>
          </p:nvPr>
        </p:nvSpPr>
        <p:spPr/>
        <p:txBody>
          <a:bodyPr/>
          <a:lstStyle/>
          <a:p>
            <a:fld id="{DAF2F476-5835-453D-B728-0D88709757D1}" type="datetimeFigureOut">
              <a:rPr lang="en-US" smtClean="0"/>
              <a:pPr/>
              <a:t>5/25/2021</a:t>
            </a:fld>
            <a:endParaRPr lang="en-US"/>
          </a:p>
        </p:txBody>
      </p:sp>
      <p:sp>
        <p:nvSpPr>
          <p:cNvPr id="16" name="Slide Number Placeholder 15"/>
          <p:cNvSpPr>
            <a:spLocks noGrp="1"/>
          </p:cNvSpPr>
          <p:nvPr>
            <p:ph type="sldNum" sz="quarter" idx="11"/>
          </p:nvPr>
        </p:nvSpPr>
        <p:spPr/>
        <p:txBody>
          <a:bodyPr/>
          <a:lstStyle/>
          <a:p>
            <a:fld id="{37FB176E-C4E4-41DE-9AF5-3549189CD1CD}" type="slidenum">
              <a:rPr lang="en-US" smtClean="0"/>
              <a:pPr/>
              <a:t>‹#›</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04800" y="1676400"/>
            <a:ext cx="4696967" cy="35052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1" name="Title 1"/>
          <p:cNvSpPr>
            <a:spLocks noGrp="1"/>
          </p:cNvSpPr>
          <p:nvPr>
            <p:ph type="title"/>
          </p:nvPr>
        </p:nvSpPr>
        <p:spPr>
          <a:xfrm>
            <a:off x="5181600" y="1676400"/>
            <a:ext cx="2514600" cy="1875972"/>
          </a:xfrm>
        </p:spPr>
        <p:txBody>
          <a:bodyPr anchor="b">
            <a:normAutofit/>
          </a:bodyPr>
          <a:lstStyle>
            <a:lvl1pPr algn="r">
              <a:defRPr sz="2000" b="0">
                <a:effectLst/>
              </a:defRPr>
            </a:lvl1pPr>
          </a:lstStyle>
          <a:p>
            <a:r>
              <a:rPr lang="en-US"/>
              <a:t>Click to edit Master title style</a:t>
            </a:r>
            <a:endParaRPr lang="en-US" dirty="0"/>
          </a:p>
        </p:txBody>
      </p:sp>
      <p:sp>
        <p:nvSpPr>
          <p:cNvPr id="12" name="Text Placeholder 3"/>
          <p:cNvSpPr>
            <a:spLocks noGrp="1"/>
          </p:cNvSpPr>
          <p:nvPr>
            <p:ph type="body" sz="half" idx="2"/>
          </p:nvPr>
        </p:nvSpPr>
        <p:spPr>
          <a:xfrm>
            <a:off x="5486400" y="3552372"/>
            <a:ext cx="2209800" cy="1629228"/>
          </a:xfrm>
        </p:spPr>
        <p:txBody>
          <a:bodyPr anchor="t">
            <a:normAutofit/>
          </a:bodyPr>
          <a:lstStyle>
            <a:lvl1pPr marL="0" indent="0" algn="r">
              <a:buNone/>
              <a:defRPr sz="12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6" name="Date Placeholder 15"/>
          <p:cNvSpPr>
            <a:spLocks noGrp="1"/>
          </p:cNvSpPr>
          <p:nvPr>
            <p:ph type="dt" sz="half" idx="10"/>
          </p:nvPr>
        </p:nvSpPr>
        <p:spPr/>
        <p:txBody>
          <a:bodyPr/>
          <a:lstStyle/>
          <a:p>
            <a:fld id="{DAF2F476-5835-453D-B728-0D88709757D1}" type="datetimeFigureOut">
              <a:rPr lang="en-US" smtClean="0"/>
              <a:pPr/>
              <a:t>5/25/2021</a:t>
            </a:fld>
            <a:endParaRPr lang="en-US"/>
          </a:p>
        </p:txBody>
      </p:sp>
      <p:sp>
        <p:nvSpPr>
          <p:cNvPr id="17" name="Slide Number Placeholder 16"/>
          <p:cNvSpPr>
            <a:spLocks noGrp="1"/>
          </p:cNvSpPr>
          <p:nvPr>
            <p:ph type="sldNum" sz="quarter" idx="11"/>
          </p:nvPr>
        </p:nvSpPr>
        <p:spPr/>
        <p:txBody>
          <a:bodyPr/>
          <a:lstStyle/>
          <a:p>
            <a:fld id="{37FB176E-C4E4-41DE-9AF5-3549189CD1CD}" type="slidenum">
              <a:rPr lang="en-US" smtClean="0"/>
              <a:pPr/>
              <a:t>‹#›</a:t>
            </a:fld>
            <a:endParaRPr lang="en-US"/>
          </a:p>
        </p:txBody>
      </p:sp>
      <p:sp>
        <p:nvSpPr>
          <p:cNvPr id="18" name="Footer Placeholder 17"/>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Picture 11" descr="sphere2.png"/>
          <p:cNvPicPr>
            <a:picLocks noChangeAspect="1"/>
          </p:cNvPicPr>
          <p:nvPr/>
        </p:nvPicPr>
        <p:blipFill>
          <a:blip r:embed="rId13" cstate="print"/>
          <a:stretch>
            <a:fillRect/>
          </a:stretch>
        </p:blipFill>
        <p:spPr>
          <a:xfrm>
            <a:off x="8823693" y="0"/>
            <a:ext cx="320307" cy="6858000"/>
          </a:xfrm>
          <a:prstGeom prst="rect">
            <a:avLst/>
          </a:prstGeom>
        </p:spPr>
      </p:pic>
      <p:sp>
        <p:nvSpPr>
          <p:cNvPr id="2" name="Title Placeholder 1"/>
          <p:cNvSpPr>
            <a:spLocks noGrp="1"/>
          </p:cNvSpPr>
          <p:nvPr>
            <p:ph type="title"/>
          </p:nvPr>
        </p:nvSpPr>
        <p:spPr>
          <a:xfrm>
            <a:off x="4876800" y="457200"/>
            <a:ext cx="2819400" cy="5715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457200"/>
            <a:ext cx="3657600" cy="5714999"/>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lide Number Placeholder 7"/>
          <p:cNvSpPr>
            <a:spLocks noGrp="1"/>
          </p:cNvSpPr>
          <p:nvPr>
            <p:ph type="sldNum" sz="quarter" idx="4"/>
          </p:nvPr>
        </p:nvSpPr>
        <p:spPr>
          <a:xfrm>
            <a:off x="7772400" y="6400800"/>
            <a:ext cx="533400" cy="152400"/>
          </a:xfrm>
          <a:prstGeom prst="rect">
            <a:avLst/>
          </a:prstGeom>
        </p:spPr>
        <p:txBody>
          <a:bodyPr vert="horz" lIns="91440" tIns="45720" rIns="91440" bIns="45720" rtlCol="0" anchor="ctr"/>
          <a:lstStyle>
            <a:lvl1pPr algn="ctr">
              <a:defRPr sz="1050">
                <a:solidFill>
                  <a:schemeClr val="tx1">
                    <a:lumMod val="50000"/>
                    <a:lumOff val="50000"/>
                  </a:schemeClr>
                </a:solidFill>
              </a:defRPr>
            </a:lvl1pPr>
          </a:lstStyle>
          <a:p>
            <a:fld id="{37FB176E-C4E4-41DE-9AF5-3549189CD1CD}" type="slidenum">
              <a:rPr lang="en-US" smtClean="0"/>
              <a:pPr/>
              <a:t>‹#›</a:t>
            </a:fld>
            <a:endParaRPr lang="en-US"/>
          </a:p>
        </p:txBody>
      </p:sp>
      <p:sp>
        <p:nvSpPr>
          <p:cNvPr id="9" name="Date Placeholder 8"/>
          <p:cNvSpPr>
            <a:spLocks noGrp="1"/>
          </p:cNvSpPr>
          <p:nvPr>
            <p:ph type="dt" sz="half" idx="2"/>
          </p:nvPr>
        </p:nvSpPr>
        <p:spPr>
          <a:xfrm>
            <a:off x="4876801" y="6426201"/>
            <a:ext cx="2819399" cy="126999"/>
          </a:xfrm>
          <a:prstGeom prst="rect">
            <a:avLst/>
          </a:prstGeom>
        </p:spPr>
        <p:txBody>
          <a:bodyPr vert="horz" lIns="91440" tIns="45720" rIns="91440" bIns="45720" rtlCol="0" anchor="ctr"/>
          <a:lstStyle>
            <a:lvl1pPr algn="r">
              <a:defRPr sz="1050">
                <a:solidFill>
                  <a:schemeClr val="tx1">
                    <a:lumMod val="50000"/>
                    <a:lumOff val="50000"/>
                  </a:schemeClr>
                </a:solidFill>
              </a:defRPr>
            </a:lvl1pPr>
          </a:lstStyle>
          <a:p>
            <a:fld id="{DAF2F476-5835-453D-B728-0D88709757D1}" type="datetimeFigureOut">
              <a:rPr lang="en-US" smtClean="0"/>
              <a:pPr/>
              <a:t>5/25/2021</a:t>
            </a:fld>
            <a:endParaRPr lang="en-US"/>
          </a:p>
        </p:txBody>
      </p:sp>
      <p:sp>
        <p:nvSpPr>
          <p:cNvPr id="10" name="Footer Placeholder 9"/>
          <p:cNvSpPr>
            <a:spLocks noGrp="1"/>
          </p:cNvSpPr>
          <p:nvPr>
            <p:ph type="ftr" sz="quarter" idx="3"/>
          </p:nvPr>
        </p:nvSpPr>
        <p:spPr>
          <a:xfrm>
            <a:off x="4875213" y="6296248"/>
            <a:ext cx="2820987" cy="152400"/>
          </a:xfrm>
          <a:prstGeom prst="rect">
            <a:avLst/>
          </a:prstGeom>
        </p:spPr>
        <p:txBody>
          <a:bodyPr vert="horz" lIns="91440" tIns="45720" rIns="91440" bIns="45720" rtlCol="0" anchor="b"/>
          <a:lstStyle>
            <a:lvl1pPr algn="r">
              <a:defRPr sz="1050">
                <a:solidFill>
                  <a:schemeClr val="tx1"/>
                </a:solidFill>
              </a:defRPr>
            </a:lvl1pPr>
          </a:lstStyle>
          <a:p>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r" defTabSz="914400" rtl="0" eaLnBrk="1" latinLnBrk="0" hangingPunct="1">
        <a:spcBef>
          <a:spcPct val="0"/>
        </a:spcBef>
        <a:buNone/>
        <a:defRPr sz="2800" kern="1200">
          <a:gradFill>
            <a:gsLst>
              <a:gs pos="0">
                <a:schemeClr val="tx1">
                  <a:lumMod val="50000"/>
                </a:schemeClr>
              </a:gs>
              <a:gs pos="61000">
                <a:schemeClr val="tx1"/>
              </a:gs>
            </a:gsLst>
            <a:lin ang="5400000" scaled="0"/>
          </a:gradFill>
          <a:effectLst/>
          <a:latin typeface="+mj-lt"/>
          <a:ea typeface="+mj-ea"/>
          <a:cs typeface="+mj-cs"/>
        </a:defRPr>
      </a:lvl1pPr>
    </p:titleStyle>
    <p:bodyStyle>
      <a:lvl1pPr marL="182880" indent="-182880" algn="l" defTabSz="914400" rtl="0" eaLnBrk="1" latinLnBrk="0" hangingPunct="1">
        <a:spcBef>
          <a:spcPct val="20000"/>
        </a:spcBef>
        <a:buClr>
          <a:schemeClr val="tx1">
            <a:lumMod val="50000"/>
            <a:lumOff val="50000"/>
          </a:schemeClr>
        </a:buClr>
        <a:buFont typeface="Wingdings" pitchFamily="2" charset="2"/>
        <a:buChar char="§"/>
        <a:defRPr sz="1800" kern="1200">
          <a:solidFill>
            <a:schemeClr val="tx1">
              <a:lumMod val="85000"/>
            </a:schemeClr>
          </a:solidFill>
          <a:latin typeface="+mn-lt"/>
          <a:ea typeface="+mn-ea"/>
          <a:cs typeface="+mn-cs"/>
        </a:defRPr>
      </a:lvl1pPr>
      <a:lvl2pPr marL="41148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2pPr>
      <a:lvl3pPr marL="59436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3pPr>
      <a:lvl4pPr marL="77724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4pPr>
      <a:lvl5pPr marL="96012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5pPr>
      <a:lvl6pPr marL="114300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6pPr>
      <a:lvl7pPr marL="132588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7pPr>
      <a:lvl8pPr marL="150876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8pPr>
      <a:lvl9pPr marL="169164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mailto:acurti2@clemson.edu"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4953000"/>
            <a:ext cx="8610600" cy="1485900"/>
          </a:xfrm>
        </p:spPr>
        <p:txBody>
          <a:bodyPr>
            <a:noAutofit/>
          </a:bodyPr>
          <a:lstStyle/>
          <a:p>
            <a:pPr marL="0" indent="0" algn="ctr">
              <a:spcBef>
                <a:spcPts val="0"/>
              </a:spcBef>
              <a:buNone/>
            </a:pPr>
            <a:r>
              <a:rPr lang="en-US" dirty="0">
                <a:solidFill>
                  <a:schemeClr val="tx1"/>
                </a:solidFill>
                <a:latin typeface="Cambria" pitchFamily="18" charset="0"/>
              </a:rPr>
              <a:t>By K. Amber Curtis &amp; Laura R. Olson</a:t>
            </a:r>
          </a:p>
          <a:p>
            <a:pPr marL="0" indent="0" algn="ctr">
              <a:spcBef>
                <a:spcPts val="0"/>
              </a:spcBef>
              <a:buNone/>
            </a:pPr>
            <a:r>
              <a:rPr lang="en-US" dirty="0">
                <a:solidFill>
                  <a:schemeClr val="tx1"/>
                </a:solidFill>
                <a:latin typeface="Cambria" pitchFamily="18" charset="0"/>
              </a:rPr>
              <a:t>Department of Political Science</a:t>
            </a:r>
          </a:p>
          <a:p>
            <a:pPr marL="0" indent="0" algn="ctr">
              <a:spcBef>
                <a:spcPts val="0"/>
              </a:spcBef>
              <a:buNone/>
            </a:pPr>
            <a:r>
              <a:rPr lang="en-US" dirty="0">
                <a:solidFill>
                  <a:schemeClr val="tx1"/>
                </a:solidFill>
                <a:latin typeface="Cambria" pitchFamily="18" charset="0"/>
              </a:rPr>
              <a:t>Clemson University</a:t>
            </a:r>
          </a:p>
          <a:p>
            <a:pPr marL="0" indent="0" algn="ctr">
              <a:spcBef>
                <a:spcPts val="0"/>
              </a:spcBef>
              <a:buNone/>
            </a:pPr>
            <a:r>
              <a:rPr lang="en-US" dirty="0">
                <a:solidFill>
                  <a:schemeClr val="tx1"/>
                </a:solidFill>
                <a:latin typeface="Cambria" pitchFamily="18" charset="0"/>
              </a:rPr>
              <a:t>2018 GRRI Seed Grant</a:t>
            </a:r>
          </a:p>
        </p:txBody>
      </p:sp>
      <p:sp>
        <p:nvSpPr>
          <p:cNvPr id="3" name="Title 2"/>
          <p:cNvSpPr>
            <a:spLocks noGrp="1"/>
          </p:cNvSpPr>
          <p:nvPr>
            <p:ph type="title"/>
          </p:nvPr>
        </p:nvSpPr>
        <p:spPr>
          <a:xfrm>
            <a:off x="0" y="160338"/>
            <a:ext cx="8991600" cy="1820862"/>
          </a:xfrm>
        </p:spPr>
        <p:txBody>
          <a:bodyPr>
            <a:noAutofit/>
          </a:bodyPr>
          <a:lstStyle/>
          <a:p>
            <a:pPr algn="ctr"/>
            <a:r>
              <a:rPr lang="en-US" b="1" dirty="0">
                <a:latin typeface="Cambria" pitchFamily="18" charset="0"/>
              </a:rPr>
              <a:t>EXPLAINING BELONGING: </a:t>
            </a:r>
            <a:br>
              <a:rPr lang="en-US" b="1" dirty="0">
                <a:latin typeface="Cambria" pitchFamily="18" charset="0"/>
              </a:rPr>
            </a:br>
            <a:r>
              <a:rPr lang="en-US" b="1" dirty="0">
                <a:latin typeface="Cambria" pitchFamily="18" charset="0"/>
              </a:rPr>
              <a:t>THE STRENGTH AND SALIENCE OF</a:t>
            </a:r>
            <a:br>
              <a:rPr lang="en-US" b="1" dirty="0">
                <a:latin typeface="Cambria" pitchFamily="18" charset="0"/>
              </a:rPr>
            </a:br>
            <a:r>
              <a:rPr lang="en-US" b="1" dirty="0">
                <a:latin typeface="Cambria" pitchFamily="18" charset="0"/>
              </a:rPr>
              <a:t>RELIGIOUS IDENTIFICATION</a:t>
            </a:r>
            <a:r>
              <a:rPr lang="fr-FR" b="1" dirty="0">
                <a:latin typeface="Cambria" pitchFamily="18" charset="0"/>
              </a:rPr>
              <a:t> IN TURKEY</a:t>
            </a:r>
            <a:endParaRPr lang="en-US" b="1" dirty="0">
              <a:latin typeface="Cambria" pitchFamily="18" charset="0"/>
            </a:endParaRPr>
          </a:p>
        </p:txBody>
      </p:sp>
      <p:sp>
        <p:nvSpPr>
          <p:cNvPr id="4" name="AutoShape 2" descr="Image result for european identit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 name="Picture 4">
            <a:extLst>
              <a:ext uri="{FF2B5EF4-FFF2-40B4-BE49-F238E27FC236}">
                <a16:creationId xmlns:a16="http://schemas.microsoft.com/office/drawing/2014/main" id="{C5DB47D8-1D18-4332-BDE1-0A6C11C4DCD3}"/>
              </a:ext>
            </a:extLst>
          </p:cNvPr>
          <p:cNvPicPr>
            <a:picLocks noChangeAspect="1"/>
          </p:cNvPicPr>
          <p:nvPr/>
        </p:nvPicPr>
        <p:blipFill>
          <a:blip r:embed="rId2"/>
          <a:stretch>
            <a:fillRect/>
          </a:stretch>
        </p:blipFill>
        <p:spPr>
          <a:xfrm>
            <a:off x="2239347" y="1905000"/>
            <a:ext cx="4665306" cy="3048000"/>
          </a:xfrm>
          <a:prstGeom prst="rect">
            <a:avLst/>
          </a:prstGeom>
        </p:spPr>
      </p:pic>
    </p:spTree>
    <p:extLst>
      <p:ext uri="{BB962C8B-B14F-4D97-AF65-F5344CB8AC3E}">
        <p14:creationId xmlns:p14="http://schemas.microsoft.com/office/powerpoint/2010/main" val="3964035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5F40857-4276-424B-A522-C62B9372C827}"/>
              </a:ext>
            </a:extLst>
          </p:cNvPr>
          <p:cNvSpPr>
            <a:spLocks noGrp="1"/>
          </p:cNvSpPr>
          <p:nvPr>
            <p:ph idx="1"/>
          </p:nvPr>
        </p:nvSpPr>
        <p:spPr>
          <a:xfrm>
            <a:off x="2895600" y="76200"/>
            <a:ext cx="5943600" cy="6781800"/>
          </a:xfrm>
        </p:spPr>
        <p:txBody>
          <a:bodyPr>
            <a:normAutofit/>
          </a:bodyPr>
          <a:lstStyle/>
          <a:p>
            <a:r>
              <a:rPr lang="en-US" sz="2200" dirty="0">
                <a:latin typeface="Cambria" panose="02040503050406030204" pitchFamily="18" charset="0"/>
                <a:ea typeface="Cambria" panose="02040503050406030204" pitchFamily="18" charset="0"/>
              </a:rPr>
              <a:t>It illustrates an international </a:t>
            </a:r>
            <a:r>
              <a:rPr lang="en-US" sz="2200" b="1" dirty="0">
                <a:latin typeface="Cambria" panose="02040503050406030204" pitchFamily="18" charset="0"/>
                <a:ea typeface="Cambria" panose="02040503050406030204" pitchFamily="18" charset="0"/>
              </a:rPr>
              <a:t>trend toward authoritarianism</a:t>
            </a:r>
          </a:p>
          <a:p>
            <a:pPr lvl="1"/>
            <a:r>
              <a:rPr lang="en-US" sz="1800" dirty="0">
                <a:latin typeface="Cambria" panose="02040503050406030204" pitchFamily="18" charset="0"/>
                <a:ea typeface="Cambria" panose="02040503050406030204" pitchFamily="18" charset="0"/>
              </a:rPr>
              <a:t>During the last decade, Turkey has witnessed the somewhat contradictory impulses toward Europe (desire to join the EU) and away from democracy (under President </a:t>
            </a:r>
            <a:r>
              <a:rPr lang="en-US" sz="1800" dirty="0" err="1">
                <a:latin typeface="Cambria" panose="02040503050406030204" pitchFamily="18" charset="0"/>
                <a:ea typeface="Cambria" panose="02040503050406030204" pitchFamily="18" charset="0"/>
              </a:rPr>
              <a:t>Erdoğan</a:t>
            </a:r>
            <a:r>
              <a:rPr lang="en-US" sz="1800" dirty="0">
                <a:latin typeface="Cambria" panose="02040503050406030204" pitchFamily="18" charset="0"/>
                <a:ea typeface="Cambria" panose="02040503050406030204" pitchFamily="18" charset="0"/>
              </a:rPr>
              <a:t>)</a:t>
            </a:r>
          </a:p>
          <a:p>
            <a:endParaRPr lang="en-US" sz="2200" dirty="0">
              <a:latin typeface="Cambria" panose="02040503050406030204" pitchFamily="18" charset="0"/>
              <a:ea typeface="Cambria" panose="02040503050406030204" pitchFamily="18" charset="0"/>
            </a:endParaRPr>
          </a:p>
          <a:p>
            <a:r>
              <a:rPr lang="en-US" sz="2200" dirty="0">
                <a:latin typeface="Cambria" panose="02040503050406030204" pitchFamily="18" charset="0"/>
                <a:ea typeface="Cambria" panose="02040503050406030204" pitchFamily="18" charset="0"/>
              </a:rPr>
              <a:t>It is </a:t>
            </a:r>
            <a:r>
              <a:rPr lang="en-US" sz="2200" b="1" dirty="0">
                <a:latin typeface="Cambria" panose="02040503050406030204" pitchFamily="18" charset="0"/>
                <a:ea typeface="Cambria" panose="02040503050406030204" pitchFamily="18" charset="0"/>
              </a:rPr>
              <a:t>geopolitically significant</a:t>
            </a:r>
          </a:p>
          <a:p>
            <a:pPr lvl="1"/>
            <a:r>
              <a:rPr lang="en-US" sz="1800" dirty="0">
                <a:latin typeface="Cambria" panose="02040503050406030204" pitchFamily="18" charset="0"/>
                <a:ea typeface="Cambria" panose="02040503050406030204" pitchFamily="18" charset="0"/>
              </a:rPr>
              <a:t>Both Asian and European</a:t>
            </a:r>
          </a:p>
          <a:p>
            <a:endParaRPr lang="en-US" sz="2200" dirty="0">
              <a:latin typeface="Cambria" panose="02040503050406030204" pitchFamily="18" charset="0"/>
              <a:ea typeface="Cambria" panose="02040503050406030204" pitchFamily="18" charset="0"/>
            </a:endParaRPr>
          </a:p>
          <a:p>
            <a:r>
              <a:rPr lang="en-US" sz="2200" dirty="0">
                <a:latin typeface="Cambria" panose="02040503050406030204" pitchFamily="18" charset="0"/>
                <a:ea typeface="Cambria" panose="02040503050406030204" pitchFamily="18" charset="0"/>
              </a:rPr>
              <a:t>It contains westernized cities such as Istanbul and vast rural areas, allowing us to test hypotheses about </a:t>
            </a:r>
            <a:r>
              <a:rPr lang="en-US" sz="2200" b="1" dirty="0">
                <a:latin typeface="Cambria" panose="02040503050406030204" pitchFamily="18" charset="0"/>
                <a:ea typeface="Cambria" panose="02040503050406030204" pitchFamily="18" charset="0"/>
              </a:rPr>
              <a:t>place of residence and polarization</a:t>
            </a:r>
          </a:p>
          <a:p>
            <a:endParaRPr lang="en-US" sz="2200" dirty="0">
              <a:latin typeface="Cambria" panose="02040503050406030204" pitchFamily="18" charset="0"/>
              <a:ea typeface="Cambria" panose="02040503050406030204" pitchFamily="18" charset="0"/>
            </a:endParaRPr>
          </a:p>
          <a:p>
            <a:endParaRPr lang="en-US" sz="2200" dirty="0">
              <a:latin typeface="Cambria" panose="02040503050406030204" pitchFamily="18" charset="0"/>
              <a:ea typeface="Cambria" panose="02040503050406030204" pitchFamily="18" charset="0"/>
            </a:endParaRPr>
          </a:p>
          <a:p>
            <a:endParaRPr lang="en-US" sz="2200" dirty="0">
              <a:latin typeface="Cambria" panose="02040503050406030204" pitchFamily="18" charset="0"/>
              <a:ea typeface="Cambria" panose="02040503050406030204" pitchFamily="18" charset="0"/>
            </a:endParaRPr>
          </a:p>
          <a:p>
            <a:endParaRPr lang="en-US" sz="2200" dirty="0">
              <a:latin typeface="Cambria" panose="02040503050406030204" pitchFamily="18" charset="0"/>
              <a:ea typeface="Cambria" panose="02040503050406030204" pitchFamily="18" charset="0"/>
            </a:endParaRPr>
          </a:p>
          <a:p>
            <a:endParaRPr lang="en-US" sz="2200" dirty="0">
              <a:latin typeface="Cambria" panose="02040503050406030204" pitchFamily="18" charset="0"/>
              <a:ea typeface="Cambria" panose="02040503050406030204" pitchFamily="18" charset="0"/>
            </a:endParaRPr>
          </a:p>
        </p:txBody>
      </p:sp>
      <p:sp>
        <p:nvSpPr>
          <p:cNvPr id="3" name="Title 2">
            <a:extLst>
              <a:ext uri="{FF2B5EF4-FFF2-40B4-BE49-F238E27FC236}">
                <a16:creationId xmlns:a16="http://schemas.microsoft.com/office/drawing/2014/main" id="{811E110C-F335-48E7-8F6B-94104957E687}"/>
              </a:ext>
            </a:extLst>
          </p:cNvPr>
          <p:cNvSpPr>
            <a:spLocks noGrp="1"/>
          </p:cNvSpPr>
          <p:nvPr>
            <p:ph type="title"/>
          </p:nvPr>
        </p:nvSpPr>
        <p:spPr>
          <a:xfrm>
            <a:off x="152400" y="381000"/>
            <a:ext cx="2667000" cy="6096000"/>
          </a:xfrm>
        </p:spPr>
        <p:txBody>
          <a:bodyPr>
            <a:normAutofit/>
          </a:bodyPr>
          <a:lstStyle/>
          <a:p>
            <a:pPr algn="ctr"/>
            <a:br>
              <a:rPr lang="en-US" sz="4500" b="1" dirty="0">
                <a:latin typeface="Cambria" panose="02040503050406030204" pitchFamily="18" charset="0"/>
                <a:ea typeface="Cambria" panose="02040503050406030204" pitchFamily="18" charset="0"/>
              </a:rPr>
            </a:br>
            <a:br>
              <a:rPr lang="en-US" sz="4500" b="1" dirty="0">
                <a:latin typeface="Cambria" panose="02040503050406030204" pitchFamily="18" charset="0"/>
                <a:ea typeface="Cambria" panose="02040503050406030204" pitchFamily="18" charset="0"/>
              </a:rPr>
            </a:br>
            <a:r>
              <a:rPr lang="en-US" sz="4500" b="1" dirty="0">
                <a:latin typeface="Cambria" panose="02040503050406030204" pitchFamily="18" charset="0"/>
                <a:ea typeface="Cambria" panose="02040503050406030204" pitchFamily="18" charset="0"/>
              </a:rPr>
              <a:t>WHY</a:t>
            </a:r>
            <a:br>
              <a:rPr lang="en-US" sz="4500" b="1" dirty="0">
                <a:latin typeface="Cambria" panose="02040503050406030204" pitchFamily="18" charset="0"/>
                <a:ea typeface="Cambria" panose="02040503050406030204" pitchFamily="18" charset="0"/>
              </a:rPr>
            </a:br>
            <a:r>
              <a:rPr lang="en-US" sz="4500" b="1" dirty="0">
                <a:latin typeface="Cambria" panose="02040503050406030204" pitchFamily="18" charset="0"/>
                <a:ea typeface="Cambria" panose="02040503050406030204" pitchFamily="18" charset="0"/>
              </a:rPr>
              <a:t>TURKEY,</a:t>
            </a:r>
            <a:br>
              <a:rPr lang="en-US" sz="4500" b="1" dirty="0">
                <a:latin typeface="Cambria" panose="02040503050406030204" pitchFamily="18" charset="0"/>
                <a:ea typeface="Cambria" panose="02040503050406030204" pitchFamily="18" charset="0"/>
              </a:rPr>
            </a:br>
            <a:r>
              <a:rPr lang="en-US" sz="4500" b="1" dirty="0">
                <a:latin typeface="Cambria" panose="02040503050406030204" pitchFamily="18" charset="0"/>
                <a:ea typeface="Cambria" panose="02040503050406030204" pitchFamily="18" charset="0"/>
              </a:rPr>
              <a:t>CONT’D</a:t>
            </a:r>
          </a:p>
        </p:txBody>
      </p:sp>
      <p:pic>
        <p:nvPicPr>
          <p:cNvPr id="4" name="Picture 3">
            <a:extLst>
              <a:ext uri="{FF2B5EF4-FFF2-40B4-BE49-F238E27FC236}">
                <a16:creationId xmlns:a16="http://schemas.microsoft.com/office/drawing/2014/main" id="{EEB7A73E-FF76-4327-9E73-F34C3CB8E055}"/>
              </a:ext>
            </a:extLst>
          </p:cNvPr>
          <p:cNvPicPr>
            <a:picLocks noChangeAspect="1"/>
          </p:cNvPicPr>
          <p:nvPr/>
        </p:nvPicPr>
        <p:blipFill>
          <a:blip r:embed="rId3"/>
          <a:stretch>
            <a:fillRect/>
          </a:stretch>
        </p:blipFill>
        <p:spPr>
          <a:xfrm>
            <a:off x="4876800" y="4648200"/>
            <a:ext cx="3946418" cy="2057400"/>
          </a:xfrm>
          <a:prstGeom prst="rect">
            <a:avLst/>
          </a:prstGeom>
        </p:spPr>
      </p:pic>
      <p:pic>
        <p:nvPicPr>
          <p:cNvPr id="5" name="Picture 4">
            <a:extLst>
              <a:ext uri="{FF2B5EF4-FFF2-40B4-BE49-F238E27FC236}">
                <a16:creationId xmlns:a16="http://schemas.microsoft.com/office/drawing/2014/main" id="{E20463BA-4594-4701-957B-B36A48DC4743}"/>
              </a:ext>
            </a:extLst>
          </p:cNvPr>
          <p:cNvPicPr>
            <a:picLocks noChangeAspect="1"/>
          </p:cNvPicPr>
          <p:nvPr/>
        </p:nvPicPr>
        <p:blipFill>
          <a:blip r:embed="rId4"/>
          <a:stretch>
            <a:fillRect/>
          </a:stretch>
        </p:blipFill>
        <p:spPr>
          <a:xfrm>
            <a:off x="719137" y="457200"/>
            <a:ext cx="1533525" cy="2073834"/>
          </a:xfrm>
          <a:prstGeom prst="rect">
            <a:avLst/>
          </a:prstGeom>
        </p:spPr>
      </p:pic>
    </p:spTree>
    <p:extLst>
      <p:ext uri="{BB962C8B-B14F-4D97-AF65-F5344CB8AC3E}">
        <p14:creationId xmlns:p14="http://schemas.microsoft.com/office/powerpoint/2010/main" val="6403679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5F40857-4276-424B-A522-C62B9372C827}"/>
              </a:ext>
            </a:extLst>
          </p:cNvPr>
          <p:cNvSpPr>
            <a:spLocks noGrp="1"/>
          </p:cNvSpPr>
          <p:nvPr>
            <p:ph idx="1"/>
          </p:nvPr>
        </p:nvSpPr>
        <p:spPr>
          <a:xfrm>
            <a:off x="3200400" y="228600"/>
            <a:ext cx="5638800" cy="6324600"/>
          </a:xfrm>
        </p:spPr>
        <p:txBody>
          <a:bodyPr>
            <a:normAutofit/>
          </a:bodyPr>
          <a:lstStyle/>
          <a:p>
            <a:r>
              <a:rPr lang="en-US" sz="2400" dirty="0">
                <a:latin typeface="Cambria" panose="02040503050406030204" pitchFamily="18" charset="0"/>
                <a:ea typeface="Cambria" panose="02040503050406030204" pitchFamily="18" charset="0"/>
              </a:rPr>
              <a:t>“We are all part of different groups.  Some groups are more important to us than others when we think of ourselves.  How important are each of the following in describing how you personally see yourself?”</a:t>
            </a:r>
          </a:p>
          <a:p>
            <a:pPr lvl="1"/>
            <a:r>
              <a:rPr lang="en-US" sz="2000" dirty="0">
                <a:latin typeface="Cambria" panose="02040503050406030204" pitchFamily="18" charset="0"/>
                <a:ea typeface="Cambria" panose="02040503050406030204" pitchFamily="18" charset="0"/>
              </a:rPr>
              <a:t>Respondents were then asked to rate their strength of identification with 14 separate identity items (including “your religion”) on a scale of 1=do not identity with that identity at all to 7=identify with it very strongly</a:t>
            </a:r>
            <a:endParaRPr lang="en-US" sz="2000" i="1" dirty="0">
              <a:latin typeface="Cambria" panose="02040503050406030204" pitchFamily="18" charset="0"/>
              <a:ea typeface="Cambria" panose="02040503050406030204" pitchFamily="18" charset="0"/>
            </a:endParaRPr>
          </a:p>
        </p:txBody>
      </p:sp>
      <p:sp>
        <p:nvSpPr>
          <p:cNvPr id="3" name="Title 2">
            <a:extLst>
              <a:ext uri="{FF2B5EF4-FFF2-40B4-BE49-F238E27FC236}">
                <a16:creationId xmlns:a16="http://schemas.microsoft.com/office/drawing/2014/main" id="{811E110C-F335-48E7-8F6B-94104957E687}"/>
              </a:ext>
            </a:extLst>
          </p:cNvPr>
          <p:cNvSpPr>
            <a:spLocks noGrp="1"/>
          </p:cNvSpPr>
          <p:nvPr>
            <p:ph type="title"/>
          </p:nvPr>
        </p:nvSpPr>
        <p:spPr>
          <a:xfrm>
            <a:off x="152400" y="381000"/>
            <a:ext cx="3048000" cy="6096000"/>
          </a:xfrm>
        </p:spPr>
        <p:txBody>
          <a:bodyPr>
            <a:normAutofit/>
          </a:bodyPr>
          <a:lstStyle/>
          <a:p>
            <a:pPr algn="ctr"/>
            <a:r>
              <a:rPr lang="en-US" sz="4500" b="1" dirty="0">
                <a:latin typeface="Cambria" panose="02040503050406030204" pitchFamily="18" charset="0"/>
                <a:ea typeface="Cambria" panose="02040503050406030204" pitchFamily="18" charset="0"/>
              </a:rPr>
              <a:t>KEY</a:t>
            </a:r>
            <a:br>
              <a:rPr lang="en-US" sz="4500" b="1" dirty="0">
                <a:latin typeface="Cambria" panose="02040503050406030204" pitchFamily="18" charset="0"/>
                <a:ea typeface="Cambria" panose="02040503050406030204" pitchFamily="18" charset="0"/>
              </a:rPr>
            </a:br>
            <a:r>
              <a:rPr lang="en-US" sz="4500" b="1" dirty="0">
                <a:latin typeface="Cambria" panose="02040503050406030204" pitchFamily="18" charset="0"/>
                <a:ea typeface="Cambria" panose="02040503050406030204" pitchFamily="18" charset="0"/>
              </a:rPr>
              <a:t>MEASURE</a:t>
            </a:r>
          </a:p>
        </p:txBody>
      </p:sp>
    </p:spTree>
    <p:extLst>
      <p:ext uri="{BB962C8B-B14F-4D97-AF65-F5344CB8AC3E}">
        <p14:creationId xmlns:p14="http://schemas.microsoft.com/office/powerpoint/2010/main" val="6276359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5F40857-4276-424B-A522-C62B9372C827}"/>
              </a:ext>
            </a:extLst>
          </p:cNvPr>
          <p:cNvSpPr>
            <a:spLocks noGrp="1"/>
          </p:cNvSpPr>
          <p:nvPr>
            <p:ph idx="1"/>
          </p:nvPr>
        </p:nvSpPr>
        <p:spPr>
          <a:xfrm>
            <a:off x="228600" y="5257800"/>
            <a:ext cx="8482354" cy="685800"/>
          </a:xfrm>
        </p:spPr>
        <p:txBody>
          <a:bodyPr>
            <a:normAutofit/>
          </a:bodyPr>
          <a:lstStyle/>
          <a:p>
            <a:pPr marL="0" indent="0" algn="ctr">
              <a:buNone/>
            </a:pPr>
            <a:r>
              <a:rPr lang="en-US" sz="2400" b="1" dirty="0">
                <a:latin typeface="Cambria" panose="02040503050406030204" pitchFamily="18" charset="0"/>
                <a:ea typeface="Cambria" panose="02040503050406030204" pitchFamily="18" charset="0"/>
              </a:rPr>
              <a:t>Fig. 1: Distribution of Sample by Religious Affiliation</a:t>
            </a:r>
            <a:endParaRPr lang="en-US" sz="2400" b="1" i="1" dirty="0">
              <a:latin typeface="Cambria" panose="02040503050406030204" pitchFamily="18" charset="0"/>
              <a:ea typeface="Cambria" panose="02040503050406030204" pitchFamily="18" charset="0"/>
            </a:endParaRPr>
          </a:p>
        </p:txBody>
      </p:sp>
      <p:pic>
        <p:nvPicPr>
          <p:cNvPr id="4" name="Picture 3">
            <a:extLst>
              <a:ext uri="{FF2B5EF4-FFF2-40B4-BE49-F238E27FC236}">
                <a16:creationId xmlns:a16="http://schemas.microsoft.com/office/drawing/2014/main" id="{6323C4B8-736F-4B39-8ED6-6F15A2583EA1}"/>
              </a:ext>
            </a:extLst>
          </p:cNvPr>
          <p:cNvPicPr>
            <a:picLocks noChangeAspect="1"/>
          </p:cNvPicPr>
          <p:nvPr/>
        </p:nvPicPr>
        <p:blipFill>
          <a:blip r:embed="rId3"/>
          <a:stretch>
            <a:fillRect/>
          </a:stretch>
        </p:blipFill>
        <p:spPr>
          <a:xfrm>
            <a:off x="228600" y="228600"/>
            <a:ext cx="8482354" cy="4795301"/>
          </a:xfrm>
          <a:prstGeom prst="rect">
            <a:avLst/>
          </a:prstGeom>
        </p:spPr>
      </p:pic>
    </p:spTree>
    <p:extLst>
      <p:ext uri="{BB962C8B-B14F-4D97-AF65-F5344CB8AC3E}">
        <p14:creationId xmlns:p14="http://schemas.microsoft.com/office/powerpoint/2010/main" val="5703746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5F40857-4276-424B-A522-C62B9372C827}"/>
              </a:ext>
            </a:extLst>
          </p:cNvPr>
          <p:cNvSpPr>
            <a:spLocks noGrp="1"/>
          </p:cNvSpPr>
          <p:nvPr>
            <p:ph idx="1"/>
          </p:nvPr>
        </p:nvSpPr>
        <p:spPr>
          <a:xfrm>
            <a:off x="228600" y="5257800"/>
            <a:ext cx="8482354" cy="1295400"/>
          </a:xfrm>
        </p:spPr>
        <p:txBody>
          <a:bodyPr>
            <a:normAutofit lnSpcReduction="10000"/>
          </a:bodyPr>
          <a:lstStyle/>
          <a:p>
            <a:pPr marL="0" indent="0" algn="ctr">
              <a:buNone/>
            </a:pPr>
            <a:r>
              <a:rPr lang="en-US" sz="2400" b="1" dirty="0">
                <a:latin typeface="Cambria" panose="02040503050406030204" pitchFamily="18" charset="0"/>
                <a:ea typeface="Cambria" panose="02040503050406030204" pitchFamily="18" charset="0"/>
              </a:rPr>
              <a:t>Fig. 2: Strength of Identification with Each</a:t>
            </a:r>
          </a:p>
          <a:p>
            <a:pPr marL="0" indent="0" algn="ctr">
              <a:buNone/>
            </a:pPr>
            <a:r>
              <a:rPr lang="en-US" sz="2400" b="1" dirty="0">
                <a:latin typeface="Cambria" panose="02040503050406030204" pitchFamily="18" charset="0"/>
                <a:ea typeface="Cambria" panose="02040503050406030204" pitchFamily="18" charset="0"/>
              </a:rPr>
              <a:t>Identity Alternative, By Mean</a:t>
            </a:r>
          </a:p>
          <a:p>
            <a:pPr marL="0" indent="0" algn="ctr">
              <a:buNone/>
            </a:pPr>
            <a:r>
              <a:rPr lang="en-US" sz="1400" dirty="0">
                <a:latin typeface="Cambria" panose="02040503050406030204" pitchFamily="18" charset="0"/>
                <a:ea typeface="Cambria" panose="02040503050406030204" pitchFamily="18" charset="0"/>
              </a:rPr>
              <a:t>[Shows that, in the aggregate, the strongest sources of identification are gender, national identity, and family or marital status. Out of 14 possible identities, identification with religion ranks sixth-highest overall.]</a:t>
            </a:r>
          </a:p>
        </p:txBody>
      </p:sp>
      <p:pic>
        <p:nvPicPr>
          <p:cNvPr id="3" name="Picture 2">
            <a:extLst>
              <a:ext uri="{FF2B5EF4-FFF2-40B4-BE49-F238E27FC236}">
                <a16:creationId xmlns:a16="http://schemas.microsoft.com/office/drawing/2014/main" id="{675B3084-2D9B-4D39-919E-FD23BE47FCB5}"/>
              </a:ext>
            </a:extLst>
          </p:cNvPr>
          <p:cNvPicPr>
            <a:picLocks noChangeAspect="1"/>
          </p:cNvPicPr>
          <p:nvPr/>
        </p:nvPicPr>
        <p:blipFill>
          <a:blip r:embed="rId3"/>
          <a:stretch>
            <a:fillRect/>
          </a:stretch>
        </p:blipFill>
        <p:spPr>
          <a:xfrm>
            <a:off x="164477" y="62220"/>
            <a:ext cx="8610600" cy="5195580"/>
          </a:xfrm>
          <a:prstGeom prst="rect">
            <a:avLst/>
          </a:prstGeom>
        </p:spPr>
      </p:pic>
    </p:spTree>
    <p:extLst>
      <p:ext uri="{BB962C8B-B14F-4D97-AF65-F5344CB8AC3E}">
        <p14:creationId xmlns:p14="http://schemas.microsoft.com/office/powerpoint/2010/main" val="41213536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5F40857-4276-424B-A522-C62B9372C827}"/>
              </a:ext>
            </a:extLst>
          </p:cNvPr>
          <p:cNvSpPr>
            <a:spLocks noGrp="1"/>
          </p:cNvSpPr>
          <p:nvPr>
            <p:ph idx="1"/>
          </p:nvPr>
        </p:nvSpPr>
        <p:spPr>
          <a:xfrm>
            <a:off x="228600" y="5257800"/>
            <a:ext cx="8482354" cy="1295400"/>
          </a:xfrm>
        </p:spPr>
        <p:txBody>
          <a:bodyPr>
            <a:normAutofit fontScale="92500" lnSpcReduction="20000"/>
          </a:bodyPr>
          <a:lstStyle/>
          <a:p>
            <a:pPr marL="0" indent="0" algn="ctr">
              <a:buNone/>
            </a:pPr>
            <a:r>
              <a:rPr lang="en-US" sz="2400" b="1" dirty="0">
                <a:latin typeface="Cambria" panose="02040503050406030204" pitchFamily="18" charset="0"/>
                <a:ea typeface="Cambria" panose="02040503050406030204" pitchFamily="18" charset="0"/>
              </a:rPr>
              <a:t>Fig. 3: Strength of Identification with Each</a:t>
            </a:r>
          </a:p>
          <a:p>
            <a:pPr marL="0" indent="0" algn="ctr">
              <a:buNone/>
            </a:pPr>
            <a:r>
              <a:rPr lang="en-US" sz="2400" b="1" dirty="0">
                <a:latin typeface="Cambria" panose="02040503050406030204" pitchFamily="18" charset="0"/>
                <a:ea typeface="Cambria" panose="02040503050406030204" pitchFamily="18" charset="0"/>
              </a:rPr>
              <a:t>Identity Alternative, By Standard Deviation</a:t>
            </a:r>
          </a:p>
          <a:p>
            <a:pPr marL="0" indent="0" algn="ctr">
              <a:buNone/>
            </a:pPr>
            <a:r>
              <a:rPr lang="en-US" sz="1400" dirty="0">
                <a:latin typeface="Cambria" panose="02040503050406030204" pitchFamily="18" charset="0"/>
                <a:ea typeface="Cambria" panose="02040503050406030204" pitchFamily="18" charset="0"/>
              </a:rPr>
              <a:t>[Shows that identification with religion is one of the most polarized and contentious identities, meaning that—at the individual level—people tend to either identify very strongly with it or not at all. This confirms our prior results obtained from three European countries (Curtis &amp; Olson 2019).]</a:t>
            </a:r>
          </a:p>
        </p:txBody>
      </p:sp>
      <p:pic>
        <p:nvPicPr>
          <p:cNvPr id="4" name="Picture 3">
            <a:extLst>
              <a:ext uri="{FF2B5EF4-FFF2-40B4-BE49-F238E27FC236}">
                <a16:creationId xmlns:a16="http://schemas.microsoft.com/office/drawing/2014/main" id="{6F20F7D2-FDC0-4CA2-9712-F85BB5549250}"/>
              </a:ext>
            </a:extLst>
          </p:cNvPr>
          <p:cNvPicPr>
            <a:picLocks noChangeAspect="1"/>
          </p:cNvPicPr>
          <p:nvPr/>
        </p:nvPicPr>
        <p:blipFill>
          <a:blip r:embed="rId3"/>
          <a:stretch>
            <a:fillRect/>
          </a:stretch>
        </p:blipFill>
        <p:spPr>
          <a:xfrm>
            <a:off x="88161" y="381000"/>
            <a:ext cx="8622793" cy="4800600"/>
          </a:xfrm>
          <a:prstGeom prst="rect">
            <a:avLst/>
          </a:prstGeom>
        </p:spPr>
      </p:pic>
    </p:spTree>
    <p:extLst>
      <p:ext uri="{BB962C8B-B14F-4D97-AF65-F5344CB8AC3E}">
        <p14:creationId xmlns:p14="http://schemas.microsoft.com/office/powerpoint/2010/main" val="23126248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5F40857-4276-424B-A522-C62B9372C827}"/>
              </a:ext>
            </a:extLst>
          </p:cNvPr>
          <p:cNvSpPr>
            <a:spLocks noGrp="1"/>
          </p:cNvSpPr>
          <p:nvPr>
            <p:ph idx="1"/>
          </p:nvPr>
        </p:nvSpPr>
        <p:spPr>
          <a:xfrm>
            <a:off x="228600" y="5257800"/>
            <a:ext cx="8482354" cy="1295400"/>
          </a:xfrm>
        </p:spPr>
        <p:txBody>
          <a:bodyPr>
            <a:normAutofit/>
          </a:bodyPr>
          <a:lstStyle/>
          <a:p>
            <a:pPr marL="0" indent="0" algn="ctr">
              <a:buNone/>
            </a:pPr>
            <a:r>
              <a:rPr lang="en-US" sz="2400" b="1" dirty="0">
                <a:latin typeface="Cambria" panose="02040503050406030204" pitchFamily="18" charset="0"/>
                <a:ea typeface="Cambria" panose="02040503050406030204" pitchFamily="18" charset="0"/>
              </a:rPr>
              <a:t>Fig. 4: Mean Identification with Religion,</a:t>
            </a:r>
          </a:p>
          <a:p>
            <a:pPr marL="0" indent="0" algn="ctr">
              <a:buNone/>
            </a:pPr>
            <a:r>
              <a:rPr lang="en-US" sz="2400" b="1" dirty="0">
                <a:latin typeface="Cambria" panose="02040503050406030204" pitchFamily="18" charset="0"/>
                <a:ea typeface="Cambria" panose="02040503050406030204" pitchFamily="18" charset="0"/>
              </a:rPr>
              <a:t>By Religious Affiliation</a:t>
            </a:r>
          </a:p>
          <a:p>
            <a:pPr marL="0" indent="0" algn="ctr">
              <a:buNone/>
            </a:pPr>
            <a:r>
              <a:rPr lang="en-US" sz="1400" dirty="0">
                <a:latin typeface="Cambria" panose="02040503050406030204" pitchFamily="18" charset="0"/>
                <a:ea typeface="Cambria" panose="02040503050406030204" pitchFamily="18" charset="0"/>
              </a:rPr>
              <a:t>[Shows that strength of identification with religion varies across (non)religious groups in Turkey.]</a:t>
            </a:r>
          </a:p>
        </p:txBody>
      </p:sp>
      <p:pic>
        <p:nvPicPr>
          <p:cNvPr id="3" name="Picture 2">
            <a:extLst>
              <a:ext uri="{FF2B5EF4-FFF2-40B4-BE49-F238E27FC236}">
                <a16:creationId xmlns:a16="http://schemas.microsoft.com/office/drawing/2014/main" id="{77561814-FA41-4BC6-AA16-87B6D2BB2D6C}"/>
              </a:ext>
            </a:extLst>
          </p:cNvPr>
          <p:cNvPicPr>
            <a:picLocks noChangeAspect="1"/>
          </p:cNvPicPr>
          <p:nvPr/>
        </p:nvPicPr>
        <p:blipFill>
          <a:blip r:embed="rId3"/>
          <a:stretch>
            <a:fillRect/>
          </a:stretch>
        </p:blipFill>
        <p:spPr>
          <a:xfrm>
            <a:off x="76200" y="685800"/>
            <a:ext cx="8705420" cy="4495800"/>
          </a:xfrm>
          <a:prstGeom prst="rect">
            <a:avLst/>
          </a:prstGeom>
        </p:spPr>
      </p:pic>
    </p:spTree>
    <p:extLst>
      <p:ext uri="{BB962C8B-B14F-4D97-AF65-F5344CB8AC3E}">
        <p14:creationId xmlns:p14="http://schemas.microsoft.com/office/powerpoint/2010/main" val="27247829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5F40857-4276-424B-A522-C62B9372C827}"/>
              </a:ext>
            </a:extLst>
          </p:cNvPr>
          <p:cNvSpPr>
            <a:spLocks noGrp="1"/>
          </p:cNvSpPr>
          <p:nvPr>
            <p:ph idx="1"/>
          </p:nvPr>
        </p:nvSpPr>
        <p:spPr>
          <a:xfrm>
            <a:off x="228600" y="5257800"/>
            <a:ext cx="8482354" cy="1295400"/>
          </a:xfrm>
        </p:spPr>
        <p:txBody>
          <a:bodyPr>
            <a:normAutofit lnSpcReduction="10000"/>
          </a:bodyPr>
          <a:lstStyle/>
          <a:p>
            <a:pPr marL="0" indent="0" algn="ctr">
              <a:buNone/>
            </a:pPr>
            <a:r>
              <a:rPr lang="en-US" sz="2400" b="1" dirty="0">
                <a:latin typeface="Cambria" panose="02040503050406030204" pitchFamily="18" charset="0"/>
                <a:ea typeface="Cambria" panose="02040503050406030204" pitchFamily="18" charset="0"/>
              </a:rPr>
              <a:t>Fig. 5: Distribution of Identification with Religion,</a:t>
            </a:r>
          </a:p>
          <a:p>
            <a:pPr marL="0" indent="0" algn="ctr">
              <a:buNone/>
            </a:pPr>
            <a:r>
              <a:rPr lang="en-US" sz="2400" b="1" dirty="0">
                <a:latin typeface="Cambria" panose="02040503050406030204" pitchFamily="18" charset="0"/>
                <a:ea typeface="Cambria" panose="02040503050406030204" pitchFamily="18" charset="0"/>
              </a:rPr>
              <a:t>By Religious Affiliation</a:t>
            </a:r>
          </a:p>
          <a:p>
            <a:pPr marL="0" indent="0" algn="ctr">
              <a:buNone/>
            </a:pPr>
            <a:r>
              <a:rPr lang="en-US" sz="1400" dirty="0">
                <a:latin typeface="Cambria" panose="02040503050406030204" pitchFamily="18" charset="0"/>
                <a:ea typeface="Cambria" panose="02040503050406030204" pitchFamily="18" charset="0"/>
              </a:rPr>
              <a:t>[Shows that variation in strength of identification with religion varies substantially even </a:t>
            </a:r>
            <a:r>
              <a:rPr lang="en-US" sz="1400" i="1" dirty="0">
                <a:latin typeface="Cambria" panose="02040503050406030204" pitchFamily="18" charset="0"/>
                <a:ea typeface="Cambria" panose="02040503050406030204" pitchFamily="18" charset="0"/>
              </a:rPr>
              <a:t>within</a:t>
            </a:r>
            <a:r>
              <a:rPr lang="en-US" sz="1400" dirty="0">
                <a:latin typeface="Cambria" panose="02040503050406030204" pitchFamily="18" charset="0"/>
                <a:ea typeface="Cambria" panose="02040503050406030204" pitchFamily="18" charset="0"/>
              </a:rPr>
              <a:t> (non)religious groups in Turkey.]</a:t>
            </a:r>
          </a:p>
        </p:txBody>
      </p:sp>
      <p:pic>
        <p:nvPicPr>
          <p:cNvPr id="4" name="Picture 3">
            <a:extLst>
              <a:ext uri="{FF2B5EF4-FFF2-40B4-BE49-F238E27FC236}">
                <a16:creationId xmlns:a16="http://schemas.microsoft.com/office/drawing/2014/main" id="{88117D18-9A62-4F2F-BD05-2F774C083191}"/>
              </a:ext>
            </a:extLst>
          </p:cNvPr>
          <p:cNvPicPr>
            <a:picLocks noChangeAspect="1"/>
          </p:cNvPicPr>
          <p:nvPr/>
        </p:nvPicPr>
        <p:blipFill>
          <a:blip r:embed="rId3"/>
          <a:stretch>
            <a:fillRect/>
          </a:stretch>
        </p:blipFill>
        <p:spPr>
          <a:xfrm>
            <a:off x="0" y="609600"/>
            <a:ext cx="8774069" cy="4419600"/>
          </a:xfrm>
          <a:prstGeom prst="rect">
            <a:avLst/>
          </a:prstGeom>
        </p:spPr>
      </p:pic>
    </p:spTree>
    <p:extLst>
      <p:ext uri="{BB962C8B-B14F-4D97-AF65-F5344CB8AC3E}">
        <p14:creationId xmlns:p14="http://schemas.microsoft.com/office/powerpoint/2010/main" val="15155499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5F40857-4276-424B-A522-C62B9372C827}"/>
              </a:ext>
            </a:extLst>
          </p:cNvPr>
          <p:cNvSpPr>
            <a:spLocks noGrp="1"/>
          </p:cNvSpPr>
          <p:nvPr>
            <p:ph idx="1"/>
          </p:nvPr>
        </p:nvSpPr>
        <p:spPr>
          <a:xfrm>
            <a:off x="3200400" y="0"/>
            <a:ext cx="5638800" cy="6858000"/>
          </a:xfrm>
        </p:spPr>
        <p:txBody>
          <a:bodyPr>
            <a:normAutofit/>
          </a:bodyPr>
          <a:lstStyle/>
          <a:p>
            <a:r>
              <a:rPr lang="en-US" sz="2200" dirty="0">
                <a:latin typeface="Cambria" panose="02040503050406030204" pitchFamily="18" charset="0"/>
                <a:ea typeface="Cambria" panose="02040503050406030204" pitchFamily="18" charset="0"/>
              </a:rPr>
              <a:t>Because so few prior studies examine identification (let alone </a:t>
            </a:r>
            <a:r>
              <a:rPr lang="en-US" sz="2200" i="1" dirty="0">
                <a:latin typeface="Cambria" panose="02040503050406030204" pitchFamily="18" charset="0"/>
                <a:ea typeface="Cambria" panose="02040503050406030204" pitchFamily="18" charset="0"/>
              </a:rPr>
              <a:t>religious </a:t>
            </a:r>
            <a:r>
              <a:rPr lang="en-US" sz="2200" dirty="0">
                <a:latin typeface="Cambria" panose="02040503050406030204" pitchFamily="18" charset="0"/>
                <a:ea typeface="Cambria" panose="02040503050406030204" pitchFamily="18" charset="0"/>
              </a:rPr>
              <a:t>identification) as a dependent variable, we tested a series of hypotheses drawn from various streams of previous scholarship on religiosity more broadly in order to gain preliminary insights into its potential determinants.</a:t>
            </a:r>
          </a:p>
          <a:p>
            <a:endParaRPr lang="en-US" sz="2200" dirty="0">
              <a:latin typeface="Cambria" panose="02040503050406030204" pitchFamily="18" charset="0"/>
              <a:ea typeface="Cambria" panose="02040503050406030204" pitchFamily="18" charset="0"/>
            </a:endParaRPr>
          </a:p>
          <a:p>
            <a:r>
              <a:rPr lang="en-US" sz="2200" dirty="0">
                <a:latin typeface="Cambria" panose="02040503050406030204" pitchFamily="18" charset="0"/>
                <a:ea typeface="Cambria" panose="02040503050406030204" pitchFamily="18" charset="0"/>
              </a:rPr>
              <a:t>These included:</a:t>
            </a:r>
          </a:p>
          <a:p>
            <a:pPr lvl="1"/>
            <a:r>
              <a:rPr lang="en-US" sz="1800" dirty="0">
                <a:latin typeface="Cambria" panose="02040503050406030204" pitchFamily="18" charset="0"/>
                <a:ea typeface="Cambria" panose="02040503050406030204" pitchFamily="18" charset="0"/>
              </a:rPr>
              <a:t>Insecurity Theory </a:t>
            </a:r>
            <a:r>
              <a:rPr lang="en-US" dirty="0">
                <a:latin typeface="Cambria" panose="02040503050406030204" pitchFamily="18" charset="0"/>
                <a:ea typeface="Cambria" panose="02040503050406030204" pitchFamily="18" charset="0"/>
              </a:rPr>
              <a:t>(e.g., Norris and </a:t>
            </a:r>
            <a:r>
              <a:rPr lang="en-US" dirty="0" err="1">
                <a:latin typeface="Cambria" panose="02040503050406030204" pitchFamily="18" charset="0"/>
                <a:ea typeface="Cambria" panose="02040503050406030204" pitchFamily="18" charset="0"/>
              </a:rPr>
              <a:t>Ingelhart</a:t>
            </a:r>
            <a:r>
              <a:rPr lang="en-US" dirty="0">
                <a:latin typeface="Cambria" panose="02040503050406030204" pitchFamily="18" charset="0"/>
                <a:ea typeface="Cambria" panose="02040503050406030204" pitchFamily="18" charset="0"/>
              </a:rPr>
              <a:t> 2011)</a:t>
            </a:r>
          </a:p>
          <a:p>
            <a:pPr lvl="1"/>
            <a:r>
              <a:rPr lang="en-US" sz="1800" dirty="0">
                <a:latin typeface="Cambria" panose="02040503050406030204" pitchFamily="18" charset="0"/>
                <a:ea typeface="Cambria" panose="02040503050406030204" pitchFamily="18" charset="0"/>
              </a:rPr>
              <a:t>Risk Aversion </a:t>
            </a:r>
            <a:r>
              <a:rPr lang="en-US" dirty="0">
                <a:latin typeface="Cambria" panose="02040503050406030204" pitchFamily="18" charset="0"/>
                <a:ea typeface="Cambria" panose="02040503050406030204" pitchFamily="18" charset="0"/>
              </a:rPr>
              <a:t>(e.g., Miller and Hoffmann 1995)</a:t>
            </a:r>
            <a:endParaRPr lang="en-US" sz="1800" dirty="0">
              <a:latin typeface="Cambria" panose="02040503050406030204" pitchFamily="18" charset="0"/>
              <a:ea typeface="Cambria" panose="02040503050406030204" pitchFamily="18" charset="0"/>
            </a:endParaRPr>
          </a:p>
          <a:p>
            <a:pPr lvl="1"/>
            <a:r>
              <a:rPr lang="en-US" sz="1800" dirty="0">
                <a:latin typeface="Cambria" panose="02040503050406030204" pitchFamily="18" charset="0"/>
                <a:ea typeface="Cambria" panose="02040503050406030204" pitchFamily="18" charset="0"/>
              </a:rPr>
              <a:t>Affiliation &amp; Frequency of Religious Participation </a:t>
            </a:r>
            <a:r>
              <a:rPr lang="en-US" dirty="0">
                <a:latin typeface="Cambria" panose="02040503050406030204" pitchFamily="18" charset="0"/>
                <a:ea typeface="Cambria" panose="02040503050406030204" pitchFamily="18" charset="0"/>
              </a:rPr>
              <a:t>(e.g., Ammerman 2003; </a:t>
            </a:r>
            <a:r>
              <a:rPr lang="en-US" dirty="0" err="1">
                <a:latin typeface="Cambria" panose="02040503050406030204" pitchFamily="18" charset="0"/>
                <a:ea typeface="Cambria" panose="02040503050406030204" pitchFamily="18" charset="0"/>
              </a:rPr>
              <a:t>Saroglou</a:t>
            </a:r>
            <a:r>
              <a:rPr lang="en-US" dirty="0">
                <a:latin typeface="Cambria" panose="02040503050406030204" pitchFamily="18" charset="0"/>
                <a:ea typeface="Cambria" panose="02040503050406030204" pitchFamily="18" charset="0"/>
              </a:rPr>
              <a:t> 2011)</a:t>
            </a:r>
          </a:p>
          <a:p>
            <a:pPr lvl="1"/>
            <a:r>
              <a:rPr lang="en-US" sz="1800" dirty="0">
                <a:latin typeface="Cambria" panose="02040503050406030204" pitchFamily="18" charset="0"/>
                <a:ea typeface="Cambria" panose="02040503050406030204" pitchFamily="18" charset="0"/>
              </a:rPr>
              <a:t>Minority Status </a:t>
            </a:r>
            <a:r>
              <a:rPr lang="en-US" dirty="0">
                <a:latin typeface="Cambria" panose="02040503050406030204" pitchFamily="18" charset="0"/>
                <a:ea typeface="Cambria" panose="02040503050406030204" pitchFamily="18" charset="0"/>
              </a:rPr>
              <a:t>(e.g., Forehand, </a:t>
            </a:r>
            <a:r>
              <a:rPr lang="en-US" dirty="0" err="1">
                <a:latin typeface="Cambria" panose="02040503050406030204" pitchFamily="18" charset="0"/>
                <a:ea typeface="Cambria" panose="02040503050406030204" pitchFamily="18" charset="0"/>
              </a:rPr>
              <a:t>Deshpandé</a:t>
            </a:r>
            <a:r>
              <a:rPr lang="en-US" dirty="0">
                <a:latin typeface="Cambria" panose="02040503050406030204" pitchFamily="18" charset="0"/>
                <a:ea typeface="Cambria" panose="02040503050406030204" pitchFamily="18" charset="0"/>
              </a:rPr>
              <a:t>, and Reed 2002; </a:t>
            </a:r>
            <a:r>
              <a:rPr lang="en-US" dirty="0" err="1">
                <a:latin typeface="Cambria" panose="02040503050406030204" pitchFamily="18" charset="0"/>
                <a:ea typeface="Cambria" panose="02040503050406030204" pitchFamily="18" charset="0"/>
              </a:rPr>
              <a:t>Hoverd</a:t>
            </a:r>
            <a:r>
              <a:rPr lang="en-US" dirty="0">
                <a:latin typeface="Cambria" panose="02040503050406030204" pitchFamily="18" charset="0"/>
                <a:ea typeface="Cambria" panose="02040503050406030204" pitchFamily="18" charset="0"/>
              </a:rPr>
              <a:t>, Atkinson, and Sibley 2012)</a:t>
            </a:r>
          </a:p>
          <a:p>
            <a:pPr lvl="1"/>
            <a:r>
              <a:rPr lang="en-US" sz="1800" dirty="0">
                <a:latin typeface="Cambria" panose="02040503050406030204" pitchFamily="18" charset="0"/>
                <a:ea typeface="Cambria" panose="02040503050406030204" pitchFamily="18" charset="0"/>
              </a:rPr>
              <a:t>Big Five Personality Traits </a:t>
            </a:r>
            <a:r>
              <a:rPr lang="en-US" dirty="0">
                <a:latin typeface="Cambria" panose="02040503050406030204" pitchFamily="18" charset="0"/>
                <a:ea typeface="Cambria" panose="02040503050406030204" pitchFamily="18" charset="0"/>
              </a:rPr>
              <a:t>(e.g., </a:t>
            </a:r>
            <a:r>
              <a:rPr lang="en-US" dirty="0" err="1">
                <a:latin typeface="Cambria" panose="02040503050406030204" pitchFamily="18" charset="0"/>
                <a:ea typeface="Cambria" panose="02040503050406030204" pitchFamily="18" charset="0"/>
              </a:rPr>
              <a:t>Saroglou</a:t>
            </a:r>
            <a:r>
              <a:rPr lang="en-US" dirty="0">
                <a:latin typeface="Cambria" panose="02040503050406030204" pitchFamily="18" charset="0"/>
                <a:ea typeface="Cambria" panose="02040503050406030204" pitchFamily="18" charset="0"/>
              </a:rPr>
              <a:t> 2002; </a:t>
            </a:r>
            <a:r>
              <a:rPr lang="en-US" dirty="0" err="1">
                <a:latin typeface="Cambria" panose="02040503050406030204" pitchFamily="18" charset="0"/>
                <a:ea typeface="Cambria" panose="02040503050406030204" pitchFamily="18" charset="0"/>
              </a:rPr>
              <a:t>Saroglou</a:t>
            </a:r>
            <a:r>
              <a:rPr lang="en-US" dirty="0">
                <a:latin typeface="Cambria" panose="02040503050406030204" pitchFamily="18" charset="0"/>
                <a:ea typeface="Cambria" panose="02040503050406030204" pitchFamily="18" charset="0"/>
              </a:rPr>
              <a:t> and Muñoz-García 2008)</a:t>
            </a:r>
          </a:p>
          <a:p>
            <a:pPr lvl="1"/>
            <a:r>
              <a:rPr lang="en-US" sz="1800" dirty="0">
                <a:latin typeface="Cambria" panose="02040503050406030204" pitchFamily="18" charset="0"/>
                <a:ea typeface="Cambria" panose="02040503050406030204" pitchFamily="18" charset="0"/>
              </a:rPr>
              <a:t>Demographics &amp; Socioeconomic Status </a:t>
            </a:r>
            <a:r>
              <a:rPr lang="en-US" dirty="0">
                <a:latin typeface="Cambria" panose="02040503050406030204" pitchFamily="18" charset="0"/>
                <a:ea typeface="Cambria" panose="02040503050406030204" pitchFamily="18" charset="0"/>
              </a:rPr>
              <a:t>(e.g., Brandt and Henry 2012; </a:t>
            </a:r>
            <a:r>
              <a:rPr lang="en-US" dirty="0" err="1">
                <a:latin typeface="Cambria" panose="02040503050406030204" pitchFamily="18" charset="0"/>
                <a:ea typeface="Cambria" panose="02040503050406030204" pitchFamily="18" charset="0"/>
              </a:rPr>
              <a:t>Hout</a:t>
            </a:r>
            <a:r>
              <a:rPr lang="en-US" dirty="0">
                <a:latin typeface="Cambria" panose="02040503050406030204" pitchFamily="18" charset="0"/>
                <a:ea typeface="Cambria" panose="02040503050406030204" pitchFamily="18" charset="0"/>
              </a:rPr>
              <a:t> and Fischer 2014; Kanazawa 2010; Lewis, Ritchie, and Bates 2011; </a:t>
            </a:r>
            <a:r>
              <a:rPr lang="en-US" dirty="0" err="1">
                <a:latin typeface="Cambria" panose="02040503050406030204" pitchFamily="18" charset="0"/>
                <a:ea typeface="Cambria" panose="02040503050406030204" pitchFamily="18" charset="0"/>
              </a:rPr>
              <a:t>Trzebiatowska</a:t>
            </a:r>
            <a:r>
              <a:rPr lang="en-US" dirty="0">
                <a:latin typeface="Cambria" panose="02040503050406030204" pitchFamily="18" charset="0"/>
                <a:ea typeface="Cambria" panose="02040503050406030204" pitchFamily="18" charset="0"/>
              </a:rPr>
              <a:t> and Bruce 2012; </a:t>
            </a:r>
            <a:r>
              <a:rPr lang="en-US" dirty="0" err="1">
                <a:latin typeface="Cambria" panose="02040503050406030204" pitchFamily="18" charset="0"/>
                <a:ea typeface="Cambria" panose="02040503050406030204" pitchFamily="18" charset="0"/>
              </a:rPr>
              <a:t>Wuthnow</a:t>
            </a:r>
            <a:r>
              <a:rPr lang="en-US" dirty="0">
                <a:latin typeface="Cambria" panose="02040503050406030204" pitchFamily="18" charset="0"/>
                <a:ea typeface="Cambria" panose="02040503050406030204" pitchFamily="18" charset="0"/>
              </a:rPr>
              <a:t> 2018)</a:t>
            </a:r>
          </a:p>
        </p:txBody>
      </p:sp>
      <p:sp>
        <p:nvSpPr>
          <p:cNvPr id="3" name="Title 2">
            <a:extLst>
              <a:ext uri="{FF2B5EF4-FFF2-40B4-BE49-F238E27FC236}">
                <a16:creationId xmlns:a16="http://schemas.microsoft.com/office/drawing/2014/main" id="{811E110C-F335-48E7-8F6B-94104957E687}"/>
              </a:ext>
            </a:extLst>
          </p:cNvPr>
          <p:cNvSpPr>
            <a:spLocks noGrp="1"/>
          </p:cNvSpPr>
          <p:nvPr>
            <p:ph type="title"/>
          </p:nvPr>
        </p:nvSpPr>
        <p:spPr>
          <a:xfrm>
            <a:off x="152400" y="381000"/>
            <a:ext cx="3048000" cy="6096000"/>
          </a:xfrm>
        </p:spPr>
        <p:txBody>
          <a:bodyPr>
            <a:normAutofit/>
          </a:bodyPr>
          <a:lstStyle/>
          <a:p>
            <a:pPr algn="ctr"/>
            <a:r>
              <a:rPr lang="en-US" sz="4500" b="1" dirty="0">
                <a:latin typeface="Cambria" panose="02040503050406030204" pitchFamily="18" charset="0"/>
                <a:ea typeface="Cambria" panose="02040503050406030204" pitchFamily="18" charset="0"/>
              </a:rPr>
              <a:t>MULTI-VARIATE</a:t>
            </a:r>
            <a:br>
              <a:rPr lang="en-US" sz="4500" b="1" dirty="0">
                <a:latin typeface="Cambria" panose="02040503050406030204" pitchFamily="18" charset="0"/>
                <a:ea typeface="Cambria" panose="02040503050406030204" pitchFamily="18" charset="0"/>
              </a:rPr>
            </a:br>
            <a:r>
              <a:rPr lang="en-US" sz="4500" b="1" dirty="0">
                <a:latin typeface="Cambria" panose="02040503050406030204" pitchFamily="18" charset="0"/>
                <a:ea typeface="Cambria" panose="02040503050406030204" pitchFamily="18" charset="0"/>
              </a:rPr>
              <a:t>ANALYSIS</a:t>
            </a:r>
          </a:p>
        </p:txBody>
      </p:sp>
    </p:spTree>
    <p:extLst>
      <p:ext uri="{BB962C8B-B14F-4D97-AF65-F5344CB8AC3E}">
        <p14:creationId xmlns:p14="http://schemas.microsoft.com/office/powerpoint/2010/main" val="22378332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74012AD-7CBB-44AE-8C0F-19546C047017}"/>
              </a:ext>
            </a:extLst>
          </p:cNvPr>
          <p:cNvPicPr>
            <a:picLocks noChangeAspect="1"/>
          </p:cNvPicPr>
          <p:nvPr/>
        </p:nvPicPr>
        <p:blipFill>
          <a:blip r:embed="rId3"/>
          <a:stretch>
            <a:fillRect/>
          </a:stretch>
        </p:blipFill>
        <p:spPr>
          <a:xfrm>
            <a:off x="433046" y="79504"/>
            <a:ext cx="6781800" cy="4717792"/>
          </a:xfrm>
          <a:prstGeom prst="rect">
            <a:avLst/>
          </a:prstGeom>
        </p:spPr>
      </p:pic>
      <p:sp>
        <p:nvSpPr>
          <p:cNvPr id="7" name="Content Placeholder 1">
            <a:extLst>
              <a:ext uri="{FF2B5EF4-FFF2-40B4-BE49-F238E27FC236}">
                <a16:creationId xmlns:a16="http://schemas.microsoft.com/office/drawing/2014/main" id="{84CB35B8-23A2-4607-B91F-2ED60D14C7D1}"/>
              </a:ext>
            </a:extLst>
          </p:cNvPr>
          <p:cNvSpPr txBox="1">
            <a:spLocks/>
          </p:cNvSpPr>
          <p:nvPr/>
        </p:nvSpPr>
        <p:spPr>
          <a:xfrm>
            <a:off x="228600" y="4419600"/>
            <a:ext cx="8482354" cy="2133600"/>
          </a:xfrm>
          <a:prstGeom prst="rect">
            <a:avLst/>
          </a:prstGeom>
        </p:spPr>
        <p:txBody>
          <a:bodyPr vert="horz" lIns="91440" tIns="45720" rIns="91440" bIns="45720" rtlCol="0" anchor="ctr">
            <a:normAutofit/>
          </a:bodyPr>
          <a:lstStyle>
            <a:lvl1pPr marL="182880" indent="-182880" algn="l" defTabSz="914400" rtl="0" eaLnBrk="1" latinLnBrk="0" hangingPunct="1">
              <a:spcBef>
                <a:spcPct val="20000"/>
              </a:spcBef>
              <a:buClr>
                <a:schemeClr val="tx1">
                  <a:lumMod val="50000"/>
                  <a:lumOff val="50000"/>
                </a:schemeClr>
              </a:buClr>
              <a:buFont typeface="Wingdings" pitchFamily="2" charset="2"/>
              <a:buChar char="§"/>
              <a:defRPr sz="1800" kern="1200">
                <a:solidFill>
                  <a:schemeClr val="tx1">
                    <a:lumMod val="85000"/>
                  </a:schemeClr>
                </a:solidFill>
                <a:latin typeface="+mn-lt"/>
                <a:ea typeface="+mn-ea"/>
                <a:cs typeface="+mn-cs"/>
              </a:defRPr>
            </a:lvl1pPr>
            <a:lvl2pPr marL="41148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2pPr>
            <a:lvl3pPr marL="59436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3pPr>
            <a:lvl4pPr marL="77724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4pPr>
            <a:lvl5pPr marL="96012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5pPr>
            <a:lvl6pPr marL="114300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6pPr>
            <a:lvl7pPr marL="132588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7pPr>
            <a:lvl8pPr marL="150876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8pPr>
            <a:lvl9pPr marL="169164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9pPr>
          </a:lstStyle>
          <a:p>
            <a:pPr marL="0" indent="0" algn="ctr">
              <a:buFont typeface="Wingdings" pitchFamily="2" charset="2"/>
              <a:buNone/>
            </a:pPr>
            <a:r>
              <a:rPr lang="en-US" sz="2400" b="1" dirty="0">
                <a:latin typeface="Cambria" panose="02040503050406030204" pitchFamily="18" charset="0"/>
                <a:ea typeface="Cambria" panose="02040503050406030204" pitchFamily="18" charset="0"/>
              </a:rPr>
              <a:t>Fig. 6: Magnitude of Effects for Explaining Variation</a:t>
            </a:r>
          </a:p>
          <a:p>
            <a:pPr marL="0" indent="0" algn="ctr">
              <a:buFont typeface="Wingdings" pitchFamily="2" charset="2"/>
              <a:buNone/>
            </a:pPr>
            <a:r>
              <a:rPr lang="en-US" sz="2400" b="1" dirty="0">
                <a:latin typeface="Cambria" panose="02040503050406030204" pitchFamily="18" charset="0"/>
                <a:ea typeface="Cambria" panose="02040503050406030204" pitchFamily="18" charset="0"/>
              </a:rPr>
              <a:t>in Identification with Religion</a:t>
            </a:r>
          </a:p>
          <a:p>
            <a:pPr marL="0" indent="0" algn="ctr">
              <a:buFont typeface="Wingdings" pitchFamily="2" charset="2"/>
              <a:buNone/>
            </a:pPr>
            <a:r>
              <a:rPr lang="en-US" sz="1400" dirty="0">
                <a:latin typeface="Cambria" panose="02040503050406030204" pitchFamily="18" charset="0"/>
                <a:ea typeface="Cambria" panose="02040503050406030204" pitchFamily="18" charset="0"/>
              </a:rPr>
              <a:t>[Shows that ideological conservativism, religious fundamentalism, and minority religious group status are most closely associated with strong identification, several extant explanations </a:t>
            </a:r>
            <a:r>
              <a:rPr lang="en-US" sz="1400" i="1" dirty="0">
                <a:latin typeface="Cambria" panose="02040503050406030204" pitchFamily="18" charset="0"/>
                <a:ea typeface="Cambria" panose="02040503050406030204" pitchFamily="18" charset="0"/>
              </a:rPr>
              <a:t>fail</a:t>
            </a:r>
            <a:r>
              <a:rPr lang="en-US" sz="1400" dirty="0">
                <a:latin typeface="Cambria" panose="02040503050406030204" pitchFamily="18" charset="0"/>
                <a:ea typeface="Cambria" panose="02040503050406030204" pitchFamily="18" charset="0"/>
              </a:rPr>
              <a:t> to explain this subjective concept—leaving much variance to be explained as more direct theory is developed.]</a:t>
            </a:r>
          </a:p>
        </p:txBody>
      </p:sp>
    </p:spTree>
    <p:extLst>
      <p:ext uri="{BB962C8B-B14F-4D97-AF65-F5344CB8AC3E}">
        <p14:creationId xmlns:p14="http://schemas.microsoft.com/office/powerpoint/2010/main" val="6853546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5F40857-4276-424B-A522-C62B9372C827}"/>
              </a:ext>
            </a:extLst>
          </p:cNvPr>
          <p:cNvSpPr>
            <a:spLocks noGrp="1"/>
          </p:cNvSpPr>
          <p:nvPr>
            <p:ph idx="1"/>
          </p:nvPr>
        </p:nvSpPr>
        <p:spPr>
          <a:xfrm>
            <a:off x="2133600" y="0"/>
            <a:ext cx="6705600" cy="6858000"/>
          </a:xfrm>
        </p:spPr>
        <p:txBody>
          <a:bodyPr>
            <a:normAutofit/>
          </a:bodyPr>
          <a:lstStyle/>
          <a:p>
            <a:r>
              <a:rPr lang="en-US" sz="2200" dirty="0">
                <a:latin typeface="Cambria" panose="02040503050406030204" pitchFamily="18" charset="0"/>
                <a:ea typeface="Cambria" panose="02040503050406030204" pitchFamily="18" charset="0"/>
              </a:rPr>
              <a:t>Strength of religious identification is highly variable, even in a Muslim country where religion recently has been pushed into public life in quite aggressive ways.</a:t>
            </a:r>
          </a:p>
          <a:p>
            <a:endParaRPr lang="en-US" sz="2200" dirty="0">
              <a:latin typeface="Cambria" panose="02040503050406030204" pitchFamily="18" charset="0"/>
              <a:ea typeface="Cambria" panose="02040503050406030204" pitchFamily="18" charset="0"/>
            </a:endParaRPr>
          </a:p>
          <a:p>
            <a:r>
              <a:rPr lang="en-US" sz="2200" dirty="0">
                <a:latin typeface="Cambria" panose="02040503050406030204" pitchFamily="18" charset="0"/>
                <a:ea typeface="Cambria" panose="02040503050406030204" pitchFamily="18" charset="0"/>
              </a:rPr>
              <a:t>Our results underscore that individual identification with religion is an important and politically-salient concept that deserves far more scholarly attention and empirical investigation than it has thus far received.</a:t>
            </a:r>
          </a:p>
          <a:p>
            <a:endParaRPr lang="en-US" sz="2200" dirty="0">
              <a:latin typeface="Cambria" panose="02040503050406030204" pitchFamily="18" charset="0"/>
              <a:ea typeface="Cambria" panose="02040503050406030204" pitchFamily="18" charset="0"/>
            </a:endParaRPr>
          </a:p>
          <a:p>
            <a:r>
              <a:rPr lang="en-US" sz="2200" dirty="0">
                <a:latin typeface="Cambria" panose="02040503050406030204" pitchFamily="18" charset="0"/>
                <a:ea typeface="Cambria" panose="02040503050406030204" pitchFamily="18" charset="0"/>
              </a:rPr>
              <a:t>These findings are forthcoming in the </a:t>
            </a:r>
            <a:r>
              <a:rPr lang="en-US" sz="2200" i="1" dirty="0">
                <a:latin typeface="Cambria" panose="02040503050406030204" pitchFamily="18" charset="0"/>
                <a:ea typeface="Cambria" panose="02040503050406030204" pitchFamily="18" charset="0"/>
              </a:rPr>
              <a:t>Journal of Contemporary Religion</a:t>
            </a:r>
            <a:r>
              <a:rPr lang="en-US" sz="2200" dirty="0">
                <a:latin typeface="Cambria" panose="02040503050406030204" pitchFamily="18" charset="0"/>
                <a:ea typeface="Cambria" panose="02040503050406030204" pitchFamily="18" charset="0"/>
              </a:rPr>
              <a:t>.</a:t>
            </a:r>
          </a:p>
          <a:p>
            <a:endParaRPr lang="en-US" sz="2200" dirty="0">
              <a:latin typeface="Cambria" panose="02040503050406030204" pitchFamily="18" charset="0"/>
              <a:ea typeface="Cambria" panose="02040503050406030204" pitchFamily="18" charset="0"/>
            </a:endParaRPr>
          </a:p>
          <a:p>
            <a:r>
              <a:rPr lang="en-US" sz="2200" dirty="0">
                <a:latin typeface="Cambria" panose="02040503050406030204" pitchFamily="18" charset="0"/>
                <a:ea typeface="Cambria" panose="02040503050406030204" pitchFamily="18" charset="0"/>
              </a:rPr>
              <a:t>We sincerely thank the GRRI Seed Grant for enabling us to conduct this pilot survey, which provided baseline results from which we received subsequent funding to conduct additional surveys on identification with religion elsewhere.</a:t>
            </a:r>
            <a:endParaRPr lang="en-US" dirty="0">
              <a:latin typeface="Cambria" panose="02040503050406030204" pitchFamily="18" charset="0"/>
              <a:ea typeface="Cambria" panose="02040503050406030204" pitchFamily="18" charset="0"/>
            </a:endParaRPr>
          </a:p>
        </p:txBody>
      </p:sp>
      <p:sp>
        <p:nvSpPr>
          <p:cNvPr id="3" name="Title 2">
            <a:extLst>
              <a:ext uri="{FF2B5EF4-FFF2-40B4-BE49-F238E27FC236}">
                <a16:creationId xmlns:a16="http://schemas.microsoft.com/office/drawing/2014/main" id="{811E110C-F335-48E7-8F6B-94104957E687}"/>
              </a:ext>
            </a:extLst>
          </p:cNvPr>
          <p:cNvSpPr>
            <a:spLocks noGrp="1"/>
          </p:cNvSpPr>
          <p:nvPr>
            <p:ph type="title"/>
          </p:nvPr>
        </p:nvSpPr>
        <p:spPr>
          <a:xfrm>
            <a:off x="152400" y="381000"/>
            <a:ext cx="1905000" cy="6096000"/>
          </a:xfrm>
        </p:spPr>
        <p:txBody>
          <a:bodyPr>
            <a:normAutofit/>
          </a:bodyPr>
          <a:lstStyle/>
          <a:p>
            <a:pPr algn="ctr"/>
            <a:r>
              <a:rPr lang="en-US" sz="4500" b="1" dirty="0">
                <a:latin typeface="Cambria" panose="02040503050406030204" pitchFamily="18" charset="0"/>
                <a:ea typeface="Cambria" panose="02040503050406030204" pitchFamily="18" charset="0"/>
              </a:rPr>
              <a:t>IN</a:t>
            </a:r>
            <a:br>
              <a:rPr lang="en-US" sz="4500" b="1" dirty="0">
                <a:latin typeface="Cambria" panose="02040503050406030204" pitchFamily="18" charset="0"/>
                <a:ea typeface="Cambria" panose="02040503050406030204" pitchFamily="18" charset="0"/>
              </a:rPr>
            </a:br>
            <a:r>
              <a:rPr lang="en-US" sz="4500" b="1" dirty="0">
                <a:latin typeface="Cambria" panose="02040503050406030204" pitchFamily="18" charset="0"/>
                <a:ea typeface="Cambria" panose="02040503050406030204" pitchFamily="18" charset="0"/>
              </a:rPr>
              <a:t>SUM</a:t>
            </a:r>
          </a:p>
        </p:txBody>
      </p:sp>
    </p:spTree>
    <p:extLst>
      <p:ext uri="{BB962C8B-B14F-4D97-AF65-F5344CB8AC3E}">
        <p14:creationId xmlns:p14="http://schemas.microsoft.com/office/powerpoint/2010/main" val="9500845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5F40857-4276-424B-A522-C62B9372C827}"/>
              </a:ext>
            </a:extLst>
          </p:cNvPr>
          <p:cNvSpPr>
            <a:spLocks noGrp="1"/>
          </p:cNvSpPr>
          <p:nvPr>
            <p:ph idx="1"/>
          </p:nvPr>
        </p:nvSpPr>
        <p:spPr>
          <a:xfrm>
            <a:off x="3352800" y="381000"/>
            <a:ext cx="5486400" cy="6096000"/>
          </a:xfrm>
        </p:spPr>
        <p:txBody>
          <a:bodyPr/>
          <a:lstStyle/>
          <a:p>
            <a:r>
              <a:rPr lang="en-US" sz="2200" dirty="0">
                <a:latin typeface="Cambria" panose="02040503050406030204" pitchFamily="18" charset="0"/>
                <a:ea typeface="Cambria" panose="02040503050406030204" pitchFamily="18" charset="0"/>
              </a:rPr>
              <a:t>Few—if any—categories of belonging are as powerful as religion </a:t>
            </a:r>
            <a:r>
              <a:rPr lang="en-US" sz="1400" dirty="0">
                <a:latin typeface="Cambria" panose="02040503050406030204" pitchFamily="18" charset="0"/>
                <a:ea typeface="Cambria" panose="02040503050406030204" pitchFamily="18" charset="0"/>
              </a:rPr>
              <a:t>(e.g., Durkheim 1995; </a:t>
            </a:r>
            <a:r>
              <a:rPr lang="en-US" sz="1400" dirty="0" err="1">
                <a:latin typeface="Cambria" panose="02040503050406030204" pitchFamily="18" charset="0"/>
                <a:ea typeface="Cambria" panose="02040503050406030204" pitchFamily="18" charset="0"/>
              </a:rPr>
              <a:t>Kinnvall</a:t>
            </a:r>
            <a:r>
              <a:rPr lang="en-US" sz="1400" dirty="0">
                <a:latin typeface="Cambria" panose="02040503050406030204" pitchFamily="18" charset="0"/>
                <a:ea typeface="Cambria" panose="02040503050406030204" pitchFamily="18" charset="0"/>
              </a:rPr>
              <a:t> 2004; </a:t>
            </a:r>
            <a:r>
              <a:rPr lang="en-US" sz="1400" dirty="0" err="1">
                <a:latin typeface="Cambria" panose="02040503050406030204" pitchFamily="18" charset="0"/>
                <a:ea typeface="Cambria" panose="02040503050406030204" pitchFamily="18" charset="0"/>
              </a:rPr>
              <a:t>Ysseldyk</a:t>
            </a:r>
            <a:r>
              <a:rPr lang="en-US" sz="1400" dirty="0">
                <a:latin typeface="Cambria" panose="02040503050406030204" pitchFamily="18" charset="0"/>
                <a:ea typeface="Cambria" panose="02040503050406030204" pitchFamily="18" charset="0"/>
              </a:rPr>
              <a:t> et al. 2010)</a:t>
            </a:r>
          </a:p>
          <a:p>
            <a:endParaRPr lang="en-US" sz="1400" dirty="0">
              <a:latin typeface="Cambria" panose="02040503050406030204" pitchFamily="18" charset="0"/>
              <a:ea typeface="Cambria" panose="02040503050406030204" pitchFamily="18" charset="0"/>
            </a:endParaRPr>
          </a:p>
          <a:p>
            <a:r>
              <a:rPr lang="en-US" sz="2200" dirty="0">
                <a:solidFill>
                  <a:prstClr val="black">
                    <a:lumMod val="75000"/>
                    <a:lumOff val="25000"/>
                  </a:prstClr>
                </a:solidFill>
                <a:latin typeface="Cambria" panose="02040503050406030204" pitchFamily="18" charset="0"/>
                <a:ea typeface="Cambria" panose="02040503050406030204" pitchFamily="18" charset="0"/>
              </a:rPr>
              <a:t>There’s a growing tension/incompatibility between secular and religious ways of thinking</a:t>
            </a:r>
            <a:r>
              <a:rPr lang="en-US" sz="1800" dirty="0">
                <a:solidFill>
                  <a:prstClr val="black">
                    <a:lumMod val="75000"/>
                    <a:lumOff val="25000"/>
                  </a:prstClr>
                </a:solidFill>
                <a:latin typeface="Bell MT" panose="02020503060305020303" pitchFamily="18" charset="0"/>
              </a:rPr>
              <a:t> </a:t>
            </a:r>
            <a:r>
              <a:rPr lang="en-US" sz="1400" dirty="0">
                <a:solidFill>
                  <a:prstClr val="black">
                    <a:lumMod val="75000"/>
                    <a:lumOff val="25000"/>
                  </a:prstClr>
                </a:solidFill>
                <a:latin typeface="Cambria" panose="02040503050406030204" pitchFamily="18" charset="0"/>
                <a:ea typeface="Cambria" panose="02040503050406030204" pitchFamily="18" charset="0"/>
              </a:rPr>
              <a:t>(e.g., Bailey 2015; Bruce 2002; Norris &amp; Inglehart 2011; Zuckerman 2016)</a:t>
            </a:r>
          </a:p>
          <a:p>
            <a:endParaRPr lang="en-US" sz="1400" dirty="0">
              <a:solidFill>
                <a:prstClr val="black">
                  <a:lumMod val="75000"/>
                  <a:lumOff val="25000"/>
                </a:prstClr>
              </a:solidFill>
              <a:latin typeface="Cambria" panose="02040503050406030204" pitchFamily="18" charset="0"/>
              <a:ea typeface="Cambria" panose="02040503050406030204" pitchFamily="18" charset="0"/>
            </a:endParaRPr>
          </a:p>
          <a:p>
            <a:r>
              <a:rPr lang="en-US" sz="2200" dirty="0">
                <a:latin typeface="Cambria" panose="02040503050406030204" pitchFamily="18" charset="0"/>
                <a:ea typeface="Cambria" panose="02040503050406030204" pitchFamily="18" charset="0"/>
              </a:rPr>
              <a:t>Thus, seeds of future conflict are being sown not just between different religious groups, but also along the sociopolitical and geographic fault lines of religion versus </a:t>
            </a:r>
            <a:r>
              <a:rPr lang="en-US" sz="2200" i="1" dirty="0">
                <a:latin typeface="Cambria" panose="02040503050406030204" pitchFamily="18" charset="0"/>
                <a:ea typeface="Cambria" panose="02040503050406030204" pitchFamily="18" charset="0"/>
              </a:rPr>
              <a:t>non</a:t>
            </a:r>
            <a:r>
              <a:rPr lang="en-US" sz="2200" dirty="0">
                <a:latin typeface="Cambria" panose="02040503050406030204" pitchFamily="18" charset="0"/>
                <a:ea typeface="Cambria" panose="02040503050406030204" pitchFamily="18" charset="0"/>
              </a:rPr>
              <a:t>religion more generally.</a:t>
            </a:r>
          </a:p>
        </p:txBody>
      </p:sp>
      <p:sp>
        <p:nvSpPr>
          <p:cNvPr id="3" name="Title 2">
            <a:extLst>
              <a:ext uri="{FF2B5EF4-FFF2-40B4-BE49-F238E27FC236}">
                <a16:creationId xmlns:a16="http://schemas.microsoft.com/office/drawing/2014/main" id="{811E110C-F335-48E7-8F6B-94104957E687}"/>
              </a:ext>
            </a:extLst>
          </p:cNvPr>
          <p:cNvSpPr>
            <a:spLocks noGrp="1"/>
          </p:cNvSpPr>
          <p:nvPr>
            <p:ph type="title"/>
          </p:nvPr>
        </p:nvSpPr>
        <p:spPr>
          <a:xfrm>
            <a:off x="381000" y="381000"/>
            <a:ext cx="2895600" cy="6096000"/>
          </a:xfrm>
        </p:spPr>
        <p:txBody>
          <a:bodyPr>
            <a:normAutofit/>
          </a:bodyPr>
          <a:lstStyle/>
          <a:p>
            <a:pPr algn="ctr"/>
            <a:r>
              <a:rPr lang="en-US" sz="4500" b="1" dirty="0">
                <a:latin typeface="Cambria" panose="02040503050406030204" pitchFamily="18" charset="0"/>
                <a:ea typeface="Cambria" panose="02040503050406030204" pitchFamily="18" charset="0"/>
              </a:rPr>
              <a:t>A</a:t>
            </a:r>
            <a:br>
              <a:rPr lang="en-US" sz="4500" b="1" dirty="0">
                <a:latin typeface="Cambria" panose="02040503050406030204" pitchFamily="18" charset="0"/>
                <a:ea typeface="Cambria" panose="02040503050406030204" pitchFamily="18" charset="0"/>
              </a:rPr>
            </a:br>
            <a:r>
              <a:rPr lang="en-US" sz="4500" b="1" dirty="0">
                <a:latin typeface="Cambria" panose="02040503050406030204" pitchFamily="18" charset="0"/>
                <a:ea typeface="Cambria" panose="02040503050406030204" pitchFamily="18" charset="0"/>
              </a:rPr>
              <a:t>GROWING</a:t>
            </a:r>
            <a:br>
              <a:rPr lang="en-US" sz="4500" b="1" dirty="0">
                <a:latin typeface="Cambria" panose="02040503050406030204" pitchFamily="18" charset="0"/>
                <a:ea typeface="Cambria" panose="02040503050406030204" pitchFamily="18" charset="0"/>
              </a:rPr>
            </a:br>
            <a:r>
              <a:rPr lang="en-US" sz="4500" b="1" dirty="0">
                <a:latin typeface="Cambria" panose="02040503050406030204" pitchFamily="18" charset="0"/>
                <a:ea typeface="Cambria" panose="02040503050406030204" pitchFamily="18" charset="0"/>
              </a:rPr>
              <a:t>DIVIDE</a:t>
            </a:r>
          </a:p>
        </p:txBody>
      </p:sp>
    </p:spTree>
    <p:extLst>
      <p:ext uri="{BB962C8B-B14F-4D97-AF65-F5344CB8AC3E}">
        <p14:creationId xmlns:p14="http://schemas.microsoft.com/office/powerpoint/2010/main" val="40892650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5F40857-4276-424B-A522-C62B9372C827}"/>
              </a:ext>
            </a:extLst>
          </p:cNvPr>
          <p:cNvSpPr>
            <a:spLocks noGrp="1"/>
          </p:cNvSpPr>
          <p:nvPr>
            <p:ph idx="1"/>
          </p:nvPr>
        </p:nvSpPr>
        <p:spPr>
          <a:xfrm>
            <a:off x="3810000" y="0"/>
            <a:ext cx="5029200" cy="6858000"/>
          </a:xfrm>
        </p:spPr>
        <p:txBody>
          <a:bodyPr>
            <a:normAutofit/>
          </a:bodyPr>
          <a:lstStyle/>
          <a:p>
            <a:r>
              <a:rPr lang="en-US" sz="2200" dirty="0">
                <a:latin typeface="Cambria" panose="02040503050406030204" pitchFamily="18" charset="0"/>
                <a:ea typeface="Cambria" panose="02040503050406030204" pitchFamily="18" charset="0"/>
              </a:rPr>
              <a:t>Please contact K. Amber Curtis, PhD at </a:t>
            </a:r>
            <a:r>
              <a:rPr lang="en-US" sz="2200" dirty="0">
                <a:latin typeface="Cambria" panose="02040503050406030204" pitchFamily="18" charset="0"/>
                <a:ea typeface="Cambria" panose="02040503050406030204" pitchFamily="18" charset="0"/>
                <a:hlinkClick r:id="rId3"/>
              </a:rPr>
              <a:t>acurti2@clemson.edu</a:t>
            </a:r>
            <a:r>
              <a:rPr lang="en-US" sz="2200" dirty="0">
                <a:latin typeface="Cambria" panose="02040503050406030204" pitchFamily="18" charset="0"/>
                <a:ea typeface="Cambria" panose="02040503050406030204" pitchFamily="18" charset="0"/>
              </a:rPr>
              <a:t> </a:t>
            </a:r>
            <a:endParaRPr lang="en-US" dirty="0">
              <a:latin typeface="Cambria" panose="02040503050406030204" pitchFamily="18" charset="0"/>
              <a:ea typeface="Cambria" panose="02040503050406030204" pitchFamily="18" charset="0"/>
            </a:endParaRPr>
          </a:p>
        </p:txBody>
      </p:sp>
      <p:sp>
        <p:nvSpPr>
          <p:cNvPr id="3" name="Title 2">
            <a:extLst>
              <a:ext uri="{FF2B5EF4-FFF2-40B4-BE49-F238E27FC236}">
                <a16:creationId xmlns:a16="http://schemas.microsoft.com/office/drawing/2014/main" id="{811E110C-F335-48E7-8F6B-94104957E687}"/>
              </a:ext>
            </a:extLst>
          </p:cNvPr>
          <p:cNvSpPr>
            <a:spLocks noGrp="1"/>
          </p:cNvSpPr>
          <p:nvPr>
            <p:ph type="title"/>
          </p:nvPr>
        </p:nvSpPr>
        <p:spPr>
          <a:xfrm>
            <a:off x="152400" y="381000"/>
            <a:ext cx="3505200" cy="6096000"/>
          </a:xfrm>
        </p:spPr>
        <p:txBody>
          <a:bodyPr>
            <a:normAutofit/>
          </a:bodyPr>
          <a:lstStyle/>
          <a:p>
            <a:pPr algn="ctr"/>
            <a:r>
              <a:rPr lang="en-US" sz="4500" b="1" dirty="0">
                <a:latin typeface="Cambria" panose="02040503050406030204" pitchFamily="18" charset="0"/>
                <a:ea typeface="Cambria" panose="02040503050406030204" pitchFamily="18" charset="0"/>
              </a:rPr>
              <a:t>QUESTIONS?</a:t>
            </a:r>
          </a:p>
        </p:txBody>
      </p:sp>
    </p:spTree>
    <p:extLst>
      <p:ext uri="{BB962C8B-B14F-4D97-AF65-F5344CB8AC3E}">
        <p14:creationId xmlns:p14="http://schemas.microsoft.com/office/powerpoint/2010/main" val="20682908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7F8D1FE-BC16-4D2D-8147-2247B52692CC}"/>
              </a:ext>
            </a:extLst>
          </p:cNvPr>
          <p:cNvPicPr>
            <a:picLocks noChangeAspect="1"/>
          </p:cNvPicPr>
          <p:nvPr/>
        </p:nvPicPr>
        <p:blipFill>
          <a:blip r:embed="rId3"/>
          <a:stretch>
            <a:fillRect/>
          </a:stretch>
        </p:blipFill>
        <p:spPr>
          <a:xfrm>
            <a:off x="76200" y="0"/>
            <a:ext cx="8642350" cy="5790376"/>
          </a:xfrm>
          <a:prstGeom prst="rect">
            <a:avLst/>
          </a:prstGeom>
          <a:noFill/>
        </p:spPr>
      </p:pic>
      <p:sp>
        <p:nvSpPr>
          <p:cNvPr id="5" name="Content Placeholder 1">
            <a:extLst>
              <a:ext uri="{FF2B5EF4-FFF2-40B4-BE49-F238E27FC236}">
                <a16:creationId xmlns:a16="http://schemas.microsoft.com/office/drawing/2014/main" id="{39FCE98F-2E38-4A12-95B1-672EDA155EA9}"/>
              </a:ext>
            </a:extLst>
          </p:cNvPr>
          <p:cNvSpPr>
            <a:spLocks noGrp="1"/>
          </p:cNvSpPr>
          <p:nvPr>
            <p:ph idx="1"/>
          </p:nvPr>
        </p:nvSpPr>
        <p:spPr>
          <a:xfrm>
            <a:off x="358775" y="5790376"/>
            <a:ext cx="8077200" cy="990599"/>
          </a:xfrm>
        </p:spPr>
        <p:txBody>
          <a:bodyPr>
            <a:normAutofit/>
          </a:bodyPr>
          <a:lstStyle/>
          <a:p>
            <a:r>
              <a:rPr lang="en-US" sz="2200" dirty="0">
                <a:latin typeface="Cambria" panose="02040503050406030204" pitchFamily="18" charset="0"/>
                <a:ea typeface="Cambria" panose="02040503050406030204" pitchFamily="18" charset="0"/>
              </a:rPr>
              <a:t>Not only are the percentage of religious groups changing…</a:t>
            </a:r>
          </a:p>
        </p:txBody>
      </p:sp>
    </p:spTree>
    <p:extLst>
      <p:ext uri="{BB962C8B-B14F-4D97-AF65-F5344CB8AC3E}">
        <p14:creationId xmlns:p14="http://schemas.microsoft.com/office/powerpoint/2010/main" val="7430677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A105F37-2ED3-495D-AD2D-12E04B264DD5}"/>
              </a:ext>
            </a:extLst>
          </p:cNvPr>
          <p:cNvSpPr>
            <a:spLocks noGrp="1"/>
          </p:cNvSpPr>
          <p:nvPr>
            <p:ph idx="1"/>
          </p:nvPr>
        </p:nvSpPr>
        <p:spPr>
          <a:xfrm>
            <a:off x="385135" y="4495800"/>
            <a:ext cx="8077200" cy="1447800"/>
          </a:xfrm>
        </p:spPr>
        <p:txBody>
          <a:bodyPr>
            <a:normAutofit/>
          </a:bodyPr>
          <a:lstStyle/>
          <a:p>
            <a:r>
              <a:rPr lang="en-US" sz="2200" dirty="0">
                <a:latin typeface="Cambria" panose="02040503050406030204" pitchFamily="18" charset="0"/>
                <a:ea typeface="Cambria" panose="02040503050406030204" pitchFamily="18" charset="0"/>
              </a:rPr>
              <a:t>…but, taking into account demographic factors such as fertility, age composition, and life expectancy, the percentage of “</a:t>
            </a:r>
            <a:r>
              <a:rPr lang="en-US" sz="2200" dirty="0" err="1">
                <a:latin typeface="Cambria" panose="02040503050406030204" pitchFamily="18" charset="0"/>
                <a:ea typeface="Cambria" panose="02040503050406030204" pitchFamily="18" charset="0"/>
              </a:rPr>
              <a:t>nones</a:t>
            </a:r>
            <a:r>
              <a:rPr lang="en-US" sz="2200" dirty="0">
                <a:latin typeface="Cambria" panose="02040503050406030204" pitchFamily="18" charset="0"/>
                <a:ea typeface="Cambria" panose="02040503050406030204" pitchFamily="18" charset="0"/>
              </a:rPr>
              <a:t>” is predicted to decrease compared to those who </a:t>
            </a:r>
            <a:r>
              <a:rPr lang="en-US" sz="2200" i="1" dirty="0">
                <a:latin typeface="Cambria" panose="02040503050406030204" pitchFamily="18" charset="0"/>
                <a:ea typeface="Cambria" panose="02040503050406030204" pitchFamily="18" charset="0"/>
              </a:rPr>
              <a:t>are</a:t>
            </a:r>
            <a:r>
              <a:rPr lang="en-US" sz="2200" dirty="0">
                <a:latin typeface="Cambria" panose="02040503050406030204" pitchFamily="18" charset="0"/>
                <a:ea typeface="Cambria" panose="02040503050406030204" pitchFamily="18" charset="0"/>
              </a:rPr>
              <a:t> religious.</a:t>
            </a:r>
          </a:p>
        </p:txBody>
      </p:sp>
      <p:pic>
        <p:nvPicPr>
          <p:cNvPr id="4" name="Picture 3">
            <a:extLst>
              <a:ext uri="{FF2B5EF4-FFF2-40B4-BE49-F238E27FC236}">
                <a16:creationId xmlns:a16="http://schemas.microsoft.com/office/drawing/2014/main" id="{9D403E23-1430-40A6-8F66-7E9DE9957BC3}"/>
              </a:ext>
            </a:extLst>
          </p:cNvPr>
          <p:cNvPicPr>
            <a:picLocks noChangeAspect="1"/>
          </p:cNvPicPr>
          <p:nvPr/>
        </p:nvPicPr>
        <p:blipFill>
          <a:blip r:embed="rId3"/>
          <a:stretch>
            <a:fillRect/>
          </a:stretch>
        </p:blipFill>
        <p:spPr>
          <a:xfrm>
            <a:off x="76200" y="457200"/>
            <a:ext cx="8695070" cy="3505200"/>
          </a:xfrm>
          <a:prstGeom prst="rect">
            <a:avLst/>
          </a:prstGeom>
        </p:spPr>
      </p:pic>
    </p:spTree>
    <p:extLst>
      <p:ext uri="{BB962C8B-B14F-4D97-AF65-F5344CB8AC3E}">
        <p14:creationId xmlns:p14="http://schemas.microsoft.com/office/powerpoint/2010/main" val="28569039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5F40857-4276-424B-A522-C62B9372C827}"/>
              </a:ext>
            </a:extLst>
          </p:cNvPr>
          <p:cNvSpPr>
            <a:spLocks noGrp="1"/>
          </p:cNvSpPr>
          <p:nvPr>
            <p:ph idx="1"/>
          </p:nvPr>
        </p:nvSpPr>
        <p:spPr>
          <a:xfrm>
            <a:off x="3429000" y="381000"/>
            <a:ext cx="5410200" cy="6096000"/>
          </a:xfrm>
        </p:spPr>
        <p:txBody>
          <a:bodyPr>
            <a:normAutofit lnSpcReduction="10000"/>
          </a:bodyPr>
          <a:lstStyle/>
          <a:p>
            <a:r>
              <a:rPr lang="en-US" sz="2200" dirty="0">
                <a:latin typeface="Cambria" panose="02040503050406030204" pitchFamily="18" charset="0"/>
                <a:ea typeface="Cambria" panose="02040503050406030204" pitchFamily="18" charset="0"/>
              </a:rPr>
              <a:t>We know a lot about the factors behind religiosity [commonly operationalized as religious </a:t>
            </a:r>
            <a:r>
              <a:rPr lang="en-US" sz="2200" i="1" dirty="0">
                <a:latin typeface="Cambria" panose="02040503050406030204" pitchFamily="18" charset="0"/>
                <a:ea typeface="Cambria" panose="02040503050406030204" pitchFamily="18" charset="0"/>
              </a:rPr>
              <a:t>affiliation</a:t>
            </a:r>
            <a:r>
              <a:rPr lang="en-US" sz="2200" dirty="0">
                <a:latin typeface="Cambria" panose="02040503050406030204" pitchFamily="18" charset="0"/>
                <a:ea typeface="Cambria" panose="02040503050406030204" pitchFamily="18" charset="0"/>
              </a:rPr>
              <a:t>,</a:t>
            </a:r>
            <a:r>
              <a:rPr lang="en-US" sz="2200" i="1" dirty="0">
                <a:latin typeface="Cambria" panose="02040503050406030204" pitchFamily="18" charset="0"/>
                <a:ea typeface="Cambria" panose="02040503050406030204" pitchFamily="18" charset="0"/>
              </a:rPr>
              <a:t> </a:t>
            </a:r>
            <a:r>
              <a:rPr lang="en-US" sz="2200" dirty="0">
                <a:latin typeface="Cambria" panose="02040503050406030204" pitchFamily="18" charset="0"/>
                <a:ea typeface="Cambria" panose="02040503050406030204" pitchFamily="18" charset="0"/>
              </a:rPr>
              <a:t>frequency of religious </a:t>
            </a:r>
            <a:r>
              <a:rPr lang="en-US" sz="2200" i="1" dirty="0">
                <a:latin typeface="Cambria" panose="02040503050406030204" pitchFamily="18" charset="0"/>
                <a:ea typeface="Cambria" panose="02040503050406030204" pitchFamily="18" charset="0"/>
              </a:rPr>
              <a:t>participation</a:t>
            </a:r>
            <a:r>
              <a:rPr lang="en-US" sz="2200" dirty="0">
                <a:latin typeface="Cambria" panose="02040503050406030204" pitchFamily="18" charset="0"/>
                <a:ea typeface="Cambria" panose="02040503050406030204" pitchFamily="18" charset="0"/>
              </a:rPr>
              <a:t>, and content/devoutness of religious </a:t>
            </a:r>
            <a:r>
              <a:rPr lang="en-US" sz="2200" i="1" dirty="0">
                <a:latin typeface="Cambria" panose="02040503050406030204" pitchFamily="18" charset="0"/>
                <a:ea typeface="Cambria" panose="02040503050406030204" pitchFamily="18" charset="0"/>
              </a:rPr>
              <a:t>belief</a:t>
            </a:r>
            <a:r>
              <a:rPr lang="en-US" sz="2200" dirty="0">
                <a:latin typeface="Cambria" panose="02040503050406030204" pitchFamily="18" charset="0"/>
                <a:ea typeface="Cambria" panose="02040503050406030204" pitchFamily="18" charset="0"/>
              </a:rPr>
              <a:t>] </a:t>
            </a:r>
            <a:r>
              <a:rPr lang="en-US" sz="1400" dirty="0">
                <a:latin typeface="Cambria" panose="02040503050406030204" pitchFamily="18" charset="0"/>
                <a:ea typeface="Cambria" panose="02040503050406030204" pitchFamily="18" charset="0"/>
              </a:rPr>
              <a:t>(e.g., Alwin et al. 2006; Hackett 2014; Hogg, Adelman, and </a:t>
            </a:r>
            <a:r>
              <a:rPr lang="en-US" sz="1400" dirty="0" err="1">
                <a:latin typeface="Cambria" panose="02040503050406030204" pitchFamily="18" charset="0"/>
                <a:ea typeface="Cambria" panose="02040503050406030204" pitchFamily="18" charset="0"/>
              </a:rPr>
              <a:t>Blagg</a:t>
            </a:r>
            <a:r>
              <a:rPr lang="en-US" sz="1400" dirty="0">
                <a:latin typeface="Cambria" panose="02040503050406030204" pitchFamily="18" charset="0"/>
                <a:ea typeface="Cambria" panose="02040503050406030204" pitchFamily="18" charset="0"/>
              </a:rPr>
              <a:t> 2010; </a:t>
            </a:r>
            <a:r>
              <a:rPr lang="en-US" sz="1400" dirty="0" err="1">
                <a:latin typeface="Cambria" panose="02040503050406030204" pitchFamily="18" charset="0"/>
                <a:ea typeface="Cambria" panose="02040503050406030204" pitchFamily="18" charset="0"/>
              </a:rPr>
              <a:t>Leege</a:t>
            </a:r>
            <a:r>
              <a:rPr lang="en-US" sz="1400" dirty="0">
                <a:latin typeface="Cambria" panose="02040503050406030204" pitchFamily="18" charset="0"/>
                <a:ea typeface="Cambria" panose="02040503050406030204" pitchFamily="18" charset="0"/>
              </a:rPr>
              <a:t> and </a:t>
            </a:r>
            <a:r>
              <a:rPr lang="en-US" sz="1400" dirty="0" err="1">
                <a:latin typeface="Cambria" panose="02040503050406030204" pitchFamily="18" charset="0"/>
                <a:ea typeface="Cambria" panose="02040503050406030204" pitchFamily="18" charset="0"/>
              </a:rPr>
              <a:t>Kellstedt</a:t>
            </a:r>
            <a:r>
              <a:rPr lang="en-US" sz="1400" dirty="0">
                <a:latin typeface="Cambria" panose="02040503050406030204" pitchFamily="18" charset="0"/>
                <a:ea typeface="Cambria" panose="02040503050406030204" pitchFamily="18" charset="0"/>
              </a:rPr>
              <a:t> 1993; McGuire 2008; </a:t>
            </a:r>
            <a:r>
              <a:rPr lang="en-US" sz="1400" dirty="0" err="1">
                <a:latin typeface="Cambria" panose="02040503050406030204" pitchFamily="18" charset="0"/>
                <a:ea typeface="Cambria" panose="02040503050406030204" pitchFamily="18" charset="0"/>
              </a:rPr>
              <a:t>Saroglou</a:t>
            </a:r>
            <a:r>
              <a:rPr lang="en-US" sz="1400" dirty="0">
                <a:latin typeface="Cambria" panose="02040503050406030204" pitchFamily="18" charset="0"/>
                <a:ea typeface="Cambria" panose="02040503050406030204" pitchFamily="18" charset="0"/>
              </a:rPr>
              <a:t> 2011; Smidt, </a:t>
            </a:r>
            <a:r>
              <a:rPr lang="en-US" sz="1400" dirty="0" err="1">
                <a:latin typeface="Cambria" panose="02040503050406030204" pitchFamily="18" charset="0"/>
                <a:ea typeface="Cambria" panose="02040503050406030204" pitchFamily="18" charset="0"/>
              </a:rPr>
              <a:t>Kellstedt</a:t>
            </a:r>
            <a:r>
              <a:rPr lang="en-US" sz="1400" dirty="0">
                <a:latin typeface="Cambria" panose="02040503050406030204" pitchFamily="18" charset="0"/>
                <a:ea typeface="Cambria" panose="02040503050406030204" pitchFamily="18" charset="0"/>
              </a:rPr>
              <a:t>, and </a:t>
            </a:r>
            <a:r>
              <a:rPr lang="en-US" sz="1400" dirty="0" err="1">
                <a:latin typeface="Cambria" panose="02040503050406030204" pitchFamily="18" charset="0"/>
                <a:ea typeface="Cambria" panose="02040503050406030204" pitchFamily="18" charset="0"/>
              </a:rPr>
              <a:t>Guth</a:t>
            </a:r>
            <a:r>
              <a:rPr lang="en-US" sz="1400" dirty="0">
                <a:latin typeface="Cambria" panose="02040503050406030204" pitchFamily="18" charset="0"/>
                <a:ea typeface="Cambria" panose="02040503050406030204" pitchFamily="18" charset="0"/>
              </a:rPr>
              <a:t> 2009; Smith 1998; </a:t>
            </a:r>
            <a:r>
              <a:rPr lang="en-US" sz="1400" dirty="0" err="1">
                <a:latin typeface="Cambria" panose="02040503050406030204" pitchFamily="18" charset="0"/>
                <a:ea typeface="Cambria" panose="02040503050406030204" pitchFamily="18" charset="0"/>
              </a:rPr>
              <a:t>Steensland</a:t>
            </a:r>
            <a:r>
              <a:rPr lang="en-US" sz="1400" dirty="0">
                <a:latin typeface="Cambria" panose="02040503050406030204" pitchFamily="18" charset="0"/>
                <a:ea typeface="Cambria" panose="02040503050406030204" pitchFamily="18" charset="0"/>
              </a:rPr>
              <a:t> et al. 2000; Woodberry et al. 2012; </a:t>
            </a:r>
            <a:r>
              <a:rPr lang="en-US" sz="1400" dirty="0" err="1">
                <a:latin typeface="Cambria" panose="02040503050406030204" pitchFamily="18" charset="0"/>
                <a:ea typeface="Cambria" panose="02040503050406030204" pitchFamily="18" charset="0"/>
              </a:rPr>
              <a:t>Wuthnow</a:t>
            </a:r>
            <a:r>
              <a:rPr lang="en-US" sz="1400" dirty="0">
                <a:latin typeface="Cambria" panose="02040503050406030204" pitchFamily="18" charset="0"/>
                <a:ea typeface="Cambria" panose="02040503050406030204" pitchFamily="18" charset="0"/>
              </a:rPr>
              <a:t> 1988) </a:t>
            </a:r>
            <a:endParaRPr lang="en-US" sz="2200" dirty="0">
              <a:latin typeface="Cambria" panose="02040503050406030204" pitchFamily="18" charset="0"/>
              <a:ea typeface="Cambria" panose="02040503050406030204" pitchFamily="18" charset="0"/>
            </a:endParaRPr>
          </a:p>
          <a:p>
            <a:endParaRPr lang="en-US" sz="2200" dirty="0">
              <a:latin typeface="Cambria" panose="02040503050406030204" pitchFamily="18" charset="0"/>
              <a:ea typeface="Cambria" panose="02040503050406030204" pitchFamily="18" charset="0"/>
            </a:endParaRPr>
          </a:p>
          <a:p>
            <a:r>
              <a:rPr lang="en-US" sz="2200" dirty="0">
                <a:latin typeface="Cambria" panose="02040503050406030204" pitchFamily="18" charset="0"/>
                <a:ea typeface="Cambria" panose="02040503050406030204" pitchFamily="18" charset="0"/>
              </a:rPr>
              <a:t>We also know a lot about religious identity’s </a:t>
            </a:r>
            <a:r>
              <a:rPr lang="en-US" sz="2200" i="1" dirty="0">
                <a:latin typeface="Cambria" panose="02040503050406030204" pitchFamily="18" charset="0"/>
                <a:ea typeface="Cambria" panose="02040503050406030204" pitchFamily="18" charset="0"/>
              </a:rPr>
              <a:t>effects</a:t>
            </a:r>
            <a:r>
              <a:rPr lang="en-US" sz="2200" dirty="0">
                <a:latin typeface="Cambria" panose="02040503050406030204" pitchFamily="18" charset="0"/>
                <a:ea typeface="Cambria" panose="02040503050406030204" pitchFamily="18" charset="0"/>
              </a:rPr>
              <a:t> on sociopolitical attitudes &amp; behavior </a:t>
            </a:r>
            <a:r>
              <a:rPr lang="en-US" sz="1400" dirty="0">
                <a:latin typeface="Cambria" panose="02040503050406030204" pitchFamily="18" charset="0"/>
                <a:ea typeface="Cambria" panose="02040503050406030204" pitchFamily="18" charset="0"/>
              </a:rPr>
              <a:t>(e.g., Benjamin, Choi, and Fisher 2010; </a:t>
            </a:r>
            <a:r>
              <a:rPr lang="en-US" sz="1400" dirty="0" err="1">
                <a:latin typeface="Cambria" panose="02040503050406030204" pitchFamily="18" charset="0"/>
                <a:ea typeface="Cambria" panose="02040503050406030204" pitchFamily="18" charset="0"/>
              </a:rPr>
              <a:t>Branscombe</a:t>
            </a:r>
            <a:r>
              <a:rPr lang="en-US" sz="1400" dirty="0">
                <a:latin typeface="Cambria" panose="02040503050406030204" pitchFamily="18" charset="0"/>
                <a:ea typeface="Cambria" panose="02040503050406030204" pitchFamily="18" charset="0"/>
              </a:rPr>
              <a:t> et al. 1999; </a:t>
            </a:r>
            <a:r>
              <a:rPr lang="en-US" sz="1400" dirty="0" err="1">
                <a:latin typeface="Cambria" panose="02040503050406030204" pitchFamily="18" charset="0"/>
                <a:ea typeface="Cambria" panose="02040503050406030204" pitchFamily="18" charset="0"/>
              </a:rPr>
              <a:t>Cosgel</a:t>
            </a:r>
            <a:r>
              <a:rPr lang="en-US" sz="1400" dirty="0">
                <a:latin typeface="Cambria" panose="02040503050406030204" pitchFamily="18" charset="0"/>
                <a:ea typeface="Cambria" panose="02040503050406030204" pitchFamily="18" charset="0"/>
              </a:rPr>
              <a:t> and </a:t>
            </a:r>
            <a:r>
              <a:rPr lang="en-US" sz="1400" dirty="0" err="1">
                <a:latin typeface="Cambria" panose="02040503050406030204" pitchFamily="18" charset="0"/>
                <a:ea typeface="Cambria" panose="02040503050406030204" pitchFamily="18" charset="0"/>
              </a:rPr>
              <a:t>Minkler</a:t>
            </a:r>
            <a:r>
              <a:rPr lang="en-US" sz="1400" dirty="0">
                <a:latin typeface="Cambria" panose="02040503050406030204" pitchFamily="18" charset="0"/>
                <a:ea typeface="Cambria" panose="02040503050406030204" pitchFamily="18" charset="0"/>
              </a:rPr>
              <a:t> 2004a, 2004b; Freeman 2003; Graham and Haidt 2010; Jelen 1993; </a:t>
            </a:r>
            <a:r>
              <a:rPr lang="en-US" sz="1400" dirty="0" err="1">
                <a:latin typeface="Cambria" panose="02040503050406030204" pitchFamily="18" charset="0"/>
                <a:ea typeface="Cambria" panose="02040503050406030204" pitchFamily="18" charset="0"/>
              </a:rPr>
              <a:t>Kunovich</a:t>
            </a:r>
            <a:r>
              <a:rPr lang="en-US" sz="1400" dirty="0">
                <a:latin typeface="Cambria" panose="02040503050406030204" pitchFamily="18" charset="0"/>
                <a:ea typeface="Cambria" panose="02040503050406030204" pitchFamily="18" charset="0"/>
              </a:rPr>
              <a:t> and Hodson 1999; </a:t>
            </a:r>
            <a:r>
              <a:rPr lang="en-US" sz="1400" dirty="0" err="1">
                <a:latin typeface="Cambria" panose="02040503050406030204" pitchFamily="18" charset="0"/>
                <a:ea typeface="Cambria" panose="02040503050406030204" pitchFamily="18" charset="0"/>
              </a:rPr>
              <a:t>Maliepaard</a:t>
            </a:r>
            <a:r>
              <a:rPr lang="en-US" sz="1400" dirty="0">
                <a:latin typeface="Cambria" panose="02040503050406030204" pitchFamily="18" charset="0"/>
                <a:ea typeface="Cambria" panose="02040503050406030204" pitchFamily="18" charset="0"/>
              </a:rPr>
              <a:t> and </a:t>
            </a:r>
            <a:r>
              <a:rPr lang="en-US" sz="1400" dirty="0" err="1">
                <a:latin typeface="Cambria" panose="02040503050406030204" pitchFamily="18" charset="0"/>
                <a:ea typeface="Cambria" panose="02040503050406030204" pitchFamily="18" charset="0"/>
              </a:rPr>
              <a:t>Phalet</a:t>
            </a:r>
            <a:r>
              <a:rPr lang="en-US" sz="1400" dirty="0">
                <a:latin typeface="Cambria" panose="02040503050406030204" pitchFamily="18" charset="0"/>
                <a:ea typeface="Cambria" panose="02040503050406030204" pitchFamily="18" charset="0"/>
              </a:rPr>
              <a:t> 2012; McCauley and Posner 2017; Putnam and Campbell 2010; Scheepers et al. 2002; </a:t>
            </a:r>
            <a:r>
              <a:rPr lang="en-US" sz="1400" dirty="0" err="1">
                <a:latin typeface="Cambria" panose="02040503050406030204" pitchFamily="18" charset="0"/>
                <a:ea typeface="Cambria" panose="02040503050406030204" pitchFamily="18" charset="0"/>
              </a:rPr>
              <a:t>Seul</a:t>
            </a:r>
            <a:r>
              <a:rPr lang="en-US" sz="1400" dirty="0">
                <a:latin typeface="Cambria" panose="02040503050406030204" pitchFamily="18" charset="0"/>
                <a:ea typeface="Cambria" panose="02040503050406030204" pitchFamily="18" charset="0"/>
              </a:rPr>
              <a:t> 1999; Smidt et al. 2010)</a:t>
            </a:r>
          </a:p>
          <a:p>
            <a:endParaRPr lang="en-US" sz="1400" dirty="0">
              <a:latin typeface="Cambria" panose="02040503050406030204" pitchFamily="18" charset="0"/>
              <a:ea typeface="Cambria" panose="02040503050406030204" pitchFamily="18" charset="0"/>
            </a:endParaRPr>
          </a:p>
          <a:p>
            <a:r>
              <a:rPr lang="en-US" sz="2200" dirty="0">
                <a:solidFill>
                  <a:prstClr val="black">
                    <a:lumMod val="75000"/>
                    <a:lumOff val="25000"/>
                  </a:prstClr>
                </a:solidFill>
                <a:latin typeface="Cambria" panose="02040503050406030204" pitchFamily="18" charset="0"/>
                <a:ea typeface="Cambria" panose="02040503050406030204" pitchFamily="18" charset="0"/>
              </a:rPr>
              <a:t>But there’s very little understanding of why/how religion becomes essential to one’s </a:t>
            </a:r>
            <a:r>
              <a:rPr lang="en-US" sz="2200" u="sng" dirty="0">
                <a:solidFill>
                  <a:prstClr val="black">
                    <a:lumMod val="75000"/>
                    <a:lumOff val="25000"/>
                  </a:prstClr>
                </a:solidFill>
                <a:latin typeface="Cambria" panose="02040503050406030204" pitchFamily="18" charset="0"/>
                <a:ea typeface="Cambria" panose="02040503050406030204" pitchFamily="18" charset="0"/>
              </a:rPr>
              <a:t>deeper sense of self</a:t>
            </a:r>
            <a:r>
              <a:rPr lang="en-US" sz="2200" dirty="0">
                <a:solidFill>
                  <a:prstClr val="black">
                    <a:lumMod val="75000"/>
                    <a:lumOff val="25000"/>
                  </a:prstClr>
                </a:solidFill>
                <a:latin typeface="Cambria" panose="02040503050406030204" pitchFamily="18" charset="0"/>
                <a:ea typeface="Cambria" panose="02040503050406030204" pitchFamily="18" charset="0"/>
              </a:rPr>
              <a:t> </a:t>
            </a:r>
            <a:r>
              <a:rPr lang="en-US" sz="1400" dirty="0">
                <a:solidFill>
                  <a:prstClr val="black">
                    <a:lumMod val="75000"/>
                    <a:lumOff val="25000"/>
                  </a:prstClr>
                </a:solidFill>
                <a:latin typeface="Cambria" panose="02040503050406030204" pitchFamily="18" charset="0"/>
                <a:ea typeface="Cambria" panose="02040503050406030204" pitchFamily="18" charset="0"/>
              </a:rPr>
              <a:t>(e.g., Day and Lee 2014; McCauley and Posner 2017; </a:t>
            </a:r>
            <a:r>
              <a:rPr lang="en-US" sz="1400" dirty="0" err="1">
                <a:solidFill>
                  <a:prstClr val="black">
                    <a:lumMod val="75000"/>
                    <a:lumOff val="25000"/>
                  </a:prstClr>
                </a:solidFill>
                <a:latin typeface="Cambria" panose="02040503050406030204" pitchFamily="18" charset="0"/>
                <a:ea typeface="Cambria" panose="02040503050406030204" pitchFamily="18" charset="0"/>
              </a:rPr>
              <a:t>Saroglou</a:t>
            </a:r>
            <a:r>
              <a:rPr lang="en-US" sz="1400" dirty="0">
                <a:solidFill>
                  <a:prstClr val="black">
                    <a:lumMod val="75000"/>
                    <a:lumOff val="25000"/>
                  </a:prstClr>
                </a:solidFill>
                <a:latin typeface="Cambria" panose="02040503050406030204" pitchFamily="18" charset="0"/>
                <a:ea typeface="Cambria" panose="02040503050406030204" pitchFamily="18" charset="0"/>
              </a:rPr>
              <a:t> 2011)</a:t>
            </a:r>
          </a:p>
          <a:p>
            <a:endParaRPr lang="en-US" sz="2200" dirty="0">
              <a:solidFill>
                <a:prstClr val="black">
                  <a:lumMod val="75000"/>
                  <a:lumOff val="25000"/>
                </a:prstClr>
              </a:solidFill>
              <a:latin typeface="Cambria" panose="02040503050406030204" pitchFamily="18" charset="0"/>
              <a:ea typeface="Cambria" panose="02040503050406030204" pitchFamily="18" charset="0"/>
            </a:endParaRPr>
          </a:p>
        </p:txBody>
      </p:sp>
      <p:sp>
        <p:nvSpPr>
          <p:cNvPr id="3" name="Title 2">
            <a:extLst>
              <a:ext uri="{FF2B5EF4-FFF2-40B4-BE49-F238E27FC236}">
                <a16:creationId xmlns:a16="http://schemas.microsoft.com/office/drawing/2014/main" id="{811E110C-F335-48E7-8F6B-94104957E687}"/>
              </a:ext>
            </a:extLst>
          </p:cNvPr>
          <p:cNvSpPr>
            <a:spLocks noGrp="1"/>
          </p:cNvSpPr>
          <p:nvPr>
            <p:ph type="title"/>
          </p:nvPr>
        </p:nvSpPr>
        <p:spPr>
          <a:xfrm>
            <a:off x="152400" y="381000"/>
            <a:ext cx="3276600" cy="4267200"/>
          </a:xfrm>
        </p:spPr>
        <p:txBody>
          <a:bodyPr>
            <a:normAutofit/>
          </a:bodyPr>
          <a:lstStyle/>
          <a:p>
            <a:pPr algn="ctr"/>
            <a:r>
              <a:rPr lang="en-US" sz="4500" b="1" dirty="0">
                <a:latin typeface="Cambria" panose="02040503050406030204" pitchFamily="18" charset="0"/>
                <a:ea typeface="Cambria" panose="02040503050406030204" pitchFamily="18" charset="0"/>
              </a:rPr>
              <a:t>(NON)</a:t>
            </a:r>
            <a:br>
              <a:rPr lang="en-US" sz="4500" b="1" dirty="0">
                <a:latin typeface="Cambria" panose="02040503050406030204" pitchFamily="18" charset="0"/>
                <a:ea typeface="Cambria" panose="02040503050406030204" pitchFamily="18" charset="0"/>
              </a:rPr>
            </a:br>
            <a:r>
              <a:rPr lang="en-US" sz="4500" b="1" dirty="0">
                <a:latin typeface="Cambria" panose="02040503050406030204" pitchFamily="18" charset="0"/>
                <a:ea typeface="Cambria" panose="02040503050406030204" pitchFamily="18" charset="0"/>
              </a:rPr>
              <a:t>RELIGION</a:t>
            </a:r>
            <a:br>
              <a:rPr lang="en-US" sz="4500" b="1" dirty="0">
                <a:latin typeface="Cambria" panose="02040503050406030204" pitchFamily="18" charset="0"/>
                <a:ea typeface="Cambria" panose="02040503050406030204" pitchFamily="18" charset="0"/>
              </a:rPr>
            </a:br>
            <a:r>
              <a:rPr lang="en-US" sz="4500" b="1" dirty="0">
                <a:latin typeface="Cambria" panose="02040503050406030204" pitchFamily="18" charset="0"/>
                <a:ea typeface="Cambria" panose="02040503050406030204" pitchFamily="18" charset="0"/>
              </a:rPr>
              <a:t>IS MORE</a:t>
            </a:r>
            <a:br>
              <a:rPr lang="en-US" sz="4500" b="1" dirty="0">
                <a:latin typeface="Cambria" panose="02040503050406030204" pitchFamily="18" charset="0"/>
                <a:ea typeface="Cambria" panose="02040503050406030204" pitchFamily="18" charset="0"/>
              </a:rPr>
            </a:br>
            <a:r>
              <a:rPr lang="en-US" sz="4500" b="1" dirty="0">
                <a:latin typeface="Cambria" panose="02040503050406030204" pitchFamily="18" charset="0"/>
                <a:ea typeface="Cambria" panose="02040503050406030204" pitchFamily="18" charset="0"/>
              </a:rPr>
              <a:t>RELEVANT</a:t>
            </a:r>
            <a:br>
              <a:rPr lang="en-US" sz="4500" b="1" dirty="0">
                <a:latin typeface="Cambria" panose="02040503050406030204" pitchFamily="18" charset="0"/>
                <a:ea typeface="Cambria" panose="02040503050406030204" pitchFamily="18" charset="0"/>
              </a:rPr>
            </a:br>
            <a:r>
              <a:rPr lang="en-US" sz="4500" b="1" dirty="0">
                <a:latin typeface="Cambria" panose="02040503050406030204" pitchFamily="18" charset="0"/>
                <a:ea typeface="Cambria" panose="02040503050406030204" pitchFamily="18" charset="0"/>
              </a:rPr>
              <a:t>THAN EVER</a:t>
            </a:r>
          </a:p>
        </p:txBody>
      </p:sp>
      <p:pic>
        <p:nvPicPr>
          <p:cNvPr id="4" name="Picture 3">
            <a:extLst>
              <a:ext uri="{FF2B5EF4-FFF2-40B4-BE49-F238E27FC236}">
                <a16:creationId xmlns:a16="http://schemas.microsoft.com/office/drawing/2014/main" id="{2C012270-2DDB-4197-AF31-179E12AE53EE}"/>
              </a:ext>
            </a:extLst>
          </p:cNvPr>
          <p:cNvPicPr>
            <a:picLocks noChangeAspect="1"/>
          </p:cNvPicPr>
          <p:nvPr/>
        </p:nvPicPr>
        <p:blipFill>
          <a:blip r:embed="rId3"/>
          <a:stretch>
            <a:fillRect/>
          </a:stretch>
        </p:blipFill>
        <p:spPr>
          <a:xfrm>
            <a:off x="481012" y="4800600"/>
            <a:ext cx="2619375" cy="1743075"/>
          </a:xfrm>
          <a:prstGeom prst="rect">
            <a:avLst/>
          </a:prstGeom>
        </p:spPr>
      </p:pic>
    </p:spTree>
    <p:extLst>
      <p:ext uri="{BB962C8B-B14F-4D97-AF65-F5344CB8AC3E}">
        <p14:creationId xmlns:p14="http://schemas.microsoft.com/office/powerpoint/2010/main" val="6255309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5F40857-4276-424B-A522-C62B9372C827}"/>
              </a:ext>
            </a:extLst>
          </p:cNvPr>
          <p:cNvSpPr>
            <a:spLocks noGrp="1"/>
          </p:cNvSpPr>
          <p:nvPr>
            <p:ph idx="1"/>
          </p:nvPr>
        </p:nvSpPr>
        <p:spPr>
          <a:xfrm>
            <a:off x="2438400" y="381000"/>
            <a:ext cx="6400800" cy="4267200"/>
          </a:xfrm>
        </p:spPr>
        <p:txBody>
          <a:bodyPr>
            <a:normAutofit/>
          </a:bodyPr>
          <a:lstStyle/>
          <a:p>
            <a:r>
              <a:rPr lang="en-US" sz="2200" dirty="0">
                <a:latin typeface="Cambria" panose="02040503050406030204" pitchFamily="18" charset="0"/>
                <a:ea typeface="Cambria" panose="02040503050406030204" pitchFamily="18" charset="0"/>
              </a:rPr>
              <a:t>Why is religion a more salient social identity for some people than others?</a:t>
            </a:r>
          </a:p>
          <a:p>
            <a:endParaRPr lang="en-US" sz="2200" dirty="0">
              <a:latin typeface="Cambria" panose="02040503050406030204" pitchFamily="18" charset="0"/>
              <a:ea typeface="Cambria" panose="02040503050406030204" pitchFamily="18" charset="0"/>
            </a:endParaRPr>
          </a:p>
          <a:p>
            <a:r>
              <a:rPr lang="en-US" sz="2200" dirty="0">
                <a:latin typeface="Cambria" panose="02040503050406030204" pitchFamily="18" charset="0"/>
                <a:ea typeface="Cambria" panose="02040503050406030204" pitchFamily="18" charset="0"/>
              </a:rPr>
              <a:t>What explains why some individuals highly prioritize being “a religious person” while others do not identify with religion at all?</a:t>
            </a:r>
          </a:p>
          <a:p>
            <a:endParaRPr lang="en-US" sz="2200" dirty="0">
              <a:latin typeface="Cambria" panose="02040503050406030204" pitchFamily="18" charset="0"/>
              <a:ea typeface="Cambria" panose="02040503050406030204" pitchFamily="18" charset="0"/>
            </a:endParaRPr>
          </a:p>
          <a:p>
            <a:r>
              <a:rPr lang="en-US" sz="2200" dirty="0">
                <a:latin typeface="Cambria" panose="02040503050406030204" pitchFamily="18" charset="0"/>
                <a:ea typeface="Cambria" panose="02040503050406030204" pitchFamily="18" charset="0"/>
              </a:rPr>
              <a:t>Where does religion rank in comparison to other identity alternatives?</a:t>
            </a:r>
          </a:p>
          <a:p>
            <a:endParaRPr lang="en-US" sz="2200" dirty="0">
              <a:solidFill>
                <a:prstClr val="black">
                  <a:lumMod val="75000"/>
                  <a:lumOff val="25000"/>
                </a:prstClr>
              </a:solidFill>
              <a:latin typeface="Cambria" panose="02040503050406030204" pitchFamily="18" charset="0"/>
              <a:ea typeface="Cambria" panose="02040503050406030204" pitchFamily="18" charset="0"/>
            </a:endParaRPr>
          </a:p>
        </p:txBody>
      </p:sp>
      <p:sp>
        <p:nvSpPr>
          <p:cNvPr id="3" name="Title 2">
            <a:extLst>
              <a:ext uri="{FF2B5EF4-FFF2-40B4-BE49-F238E27FC236}">
                <a16:creationId xmlns:a16="http://schemas.microsoft.com/office/drawing/2014/main" id="{811E110C-F335-48E7-8F6B-94104957E687}"/>
              </a:ext>
            </a:extLst>
          </p:cNvPr>
          <p:cNvSpPr>
            <a:spLocks noGrp="1"/>
          </p:cNvSpPr>
          <p:nvPr>
            <p:ph type="title"/>
          </p:nvPr>
        </p:nvSpPr>
        <p:spPr>
          <a:xfrm>
            <a:off x="152400" y="381000"/>
            <a:ext cx="2667000" cy="6096000"/>
          </a:xfrm>
        </p:spPr>
        <p:txBody>
          <a:bodyPr>
            <a:normAutofit/>
          </a:bodyPr>
          <a:lstStyle/>
          <a:p>
            <a:pPr algn="ctr"/>
            <a:r>
              <a:rPr lang="en-US" sz="4500" b="1" dirty="0">
                <a:latin typeface="Cambria" panose="02040503050406030204" pitchFamily="18" charset="0"/>
                <a:ea typeface="Cambria" panose="02040503050406030204" pitchFamily="18" charset="0"/>
              </a:rPr>
              <a:t>WE</a:t>
            </a:r>
            <a:br>
              <a:rPr lang="en-US" sz="4500" b="1" dirty="0">
                <a:latin typeface="Cambria" panose="02040503050406030204" pitchFamily="18" charset="0"/>
                <a:ea typeface="Cambria" panose="02040503050406030204" pitchFamily="18" charset="0"/>
              </a:rPr>
            </a:br>
            <a:r>
              <a:rPr lang="en-US" sz="4500" b="1" dirty="0">
                <a:latin typeface="Cambria" panose="02040503050406030204" pitchFamily="18" charset="0"/>
                <a:ea typeface="Cambria" panose="02040503050406030204" pitchFamily="18" charset="0"/>
              </a:rPr>
              <a:t>ASK:</a:t>
            </a:r>
          </a:p>
        </p:txBody>
      </p:sp>
      <p:pic>
        <p:nvPicPr>
          <p:cNvPr id="4" name="Picture 3">
            <a:extLst>
              <a:ext uri="{FF2B5EF4-FFF2-40B4-BE49-F238E27FC236}">
                <a16:creationId xmlns:a16="http://schemas.microsoft.com/office/drawing/2014/main" id="{2DB5594F-2A44-4F86-8D95-71F6E321BB35}"/>
              </a:ext>
            </a:extLst>
          </p:cNvPr>
          <p:cNvPicPr>
            <a:picLocks noChangeAspect="1"/>
          </p:cNvPicPr>
          <p:nvPr/>
        </p:nvPicPr>
        <p:blipFill>
          <a:blip r:embed="rId3"/>
          <a:stretch>
            <a:fillRect/>
          </a:stretch>
        </p:blipFill>
        <p:spPr>
          <a:xfrm>
            <a:off x="3844549" y="4191000"/>
            <a:ext cx="3165851" cy="2467868"/>
          </a:xfrm>
          <a:prstGeom prst="rect">
            <a:avLst/>
          </a:prstGeom>
        </p:spPr>
      </p:pic>
    </p:spTree>
    <p:extLst>
      <p:ext uri="{BB962C8B-B14F-4D97-AF65-F5344CB8AC3E}">
        <p14:creationId xmlns:p14="http://schemas.microsoft.com/office/powerpoint/2010/main" val="27404379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5F40857-4276-424B-A522-C62B9372C827}"/>
              </a:ext>
            </a:extLst>
          </p:cNvPr>
          <p:cNvSpPr>
            <a:spLocks noGrp="1"/>
          </p:cNvSpPr>
          <p:nvPr>
            <p:ph idx="1"/>
          </p:nvPr>
        </p:nvSpPr>
        <p:spPr>
          <a:xfrm>
            <a:off x="2743200" y="381000"/>
            <a:ext cx="6096000" cy="6172200"/>
          </a:xfrm>
        </p:spPr>
        <p:txBody>
          <a:bodyPr>
            <a:normAutofit fontScale="92500" lnSpcReduction="20000"/>
          </a:bodyPr>
          <a:lstStyle/>
          <a:p>
            <a:r>
              <a:rPr lang="en-US" sz="2400" dirty="0">
                <a:latin typeface="Cambria" panose="02040503050406030204" pitchFamily="18" charset="0"/>
                <a:ea typeface="Cambria" panose="02040503050406030204" pitchFamily="18" charset="0"/>
              </a:rPr>
              <a:t>Surprisingly little empirical research has been done to assess </a:t>
            </a:r>
            <a:r>
              <a:rPr lang="en-US" sz="2400" i="1" dirty="0">
                <a:latin typeface="Cambria" panose="02040503050406030204" pitchFamily="18" charset="0"/>
                <a:ea typeface="Cambria" panose="02040503050406030204" pitchFamily="18" charset="0"/>
              </a:rPr>
              <a:t>identification with religion</a:t>
            </a:r>
          </a:p>
          <a:p>
            <a:endParaRPr lang="en-US" sz="2400" i="1" dirty="0">
              <a:solidFill>
                <a:prstClr val="black">
                  <a:lumMod val="75000"/>
                  <a:lumOff val="25000"/>
                </a:prstClr>
              </a:solidFill>
              <a:latin typeface="Cambria" panose="02040503050406030204" pitchFamily="18" charset="0"/>
              <a:ea typeface="Cambria" panose="02040503050406030204" pitchFamily="18" charset="0"/>
            </a:endParaRPr>
          </a:p>
          <a:p>
            <a:r>
              <a:rPr lang="en-US" sz="2400" dirty="0">
                <a:solidFill>
                  <a:prstClr val="black">
                    <a:lumMod val="75000"/>
                    <a:lumOff val="25000"/>
                  </a:prstClr>
                </a:solidFill>
                <a:latin typeface="Cambria" panose="02040503050406030204" pitchFamily="18" charset="0"/>
                <a:ea typeface="Cambria" panose="02040503050406030204" pitchFamily="18" charset="0"/>
              </a:rPr>
              <a:t>We adopt social psychology’s distinction between </a:t>
            </a:r>
            <a:r>
              <a:rPr lang="en-US" sz="2400" i="1" dirty="0">
                <a:solidFill>
                  <a:prstClr val="black">
                    <a:lumMod val="75000"/>
                    <a:lumOff val="25000"/>
                  </a:prstClr>
                </a:solidFill>
                <a:latin typeface="Cambria" panose="02040503050406030204" pitchFamily="18" charset="0"/>
                <a:ea typeface="Cambria" panose="02040503050406030204" pitchFamily="18" charset="0"/>
              </a:rPr>
              <a:t>identity</a:t>
            </a:r>
            <a:r>
              <a:rPr lang="en-US" sz="2400" dirty="0">
                <a:solidFill>
                  <a:prstClr val="black">
                    <a:lumMod val="75000"/>
                    <a:lumOff val="25000"/>
                  </a:prstClr>
                </a:solidFill>
                <a:latin typeface="Cambria" panose="02040503050406030204" pitchFamily="18" charset="0"/>
                <a:ea typeface="Cambria" panose="02040503050406030204" pitchFamily="18" charset="0"/>
              </a:rPr>
              <a:t>, an abstract category of potential group membership, and </a:t>
            </a:r>
            <a:r>
              <a:rPr lang="en-US" sz="2400" i="1" dirty="0">
                <a:solidFill>
                  <a:prstClr val="black">
                    <a:lumMod val="75000"/>
                    <a:lumOff val="25000"/>
                  </a:prstClr>
                </a:solidFill>
                <a:latin typeface="Cambria" panose="02040503050406030204" pitchFamily="18" charset="0"/>
                <a:ea typeface="Cambria" panose="02040503050406030204" pitchFamily="18" charset="0"/>
              </a:rPr>
              <a:t>identification</a:t>
            </a:r>
            <a:r>
              <a:rPr lang="en-US" sz="2400" dirty="0">
                <a:solidFill>
                  <a:prstClr val="black">
                    <a:lumMod val="75000"/>
                    <a:lumOff val="25000"/>
                  </a:prstClr>
                </a:solidFill>
                <a:latin typeface="Cambria" panose="02040503050406030204" pitchFamily="18" charset="0"/>
                <a:ea typeface="Cambria" panose="02040503050406030204" pitchFamily="18" charset="0"/>
              </a:rPr>
              <a:t>, which reflects how subjectively important an identity is to someone </a:t>
            </a:r>
            <a:r>
              <a:rPr lang="en-US" sz="1500" dirty="0">
                <a:solidFill>
                  <a:prstClr val="black">
                    <a:lumMod val="75000"/>
                    <a:lumOff val="25000"/>
                  </a:prstClr>
                </a:solidFill>
                <a:latin typeface="Cambria" panose="02040503050406030204" pitchFamily="18" charset="0"/>
                <a:ea typeface="Cambria" panose="02040503050406030204" pitchFamily="18" charset="0"/>
              </a:rPr>
              <a:t>(Brubaker and Cooper 2000; Castano et al. 2002; Stets and Burke 2000; Tajfel 1982; Turner et al. 1987).</a:t>
            </a:r>
            <a:r>
              <a:rPr lang="en-US" sz="2200" dirty="0">
                <a:solidFill>
                  <a:prstClr val="black">
                    <a:lumMod val="75000"/>
                    <a:lumOff val="25000"/>
                  </a:prstClr>
                </a:solidFill>
                <a:latin typeface="Cambria" panose="02040503050406030204" pitchFamily="18" charset="0"/>
                <a:ea typeface="Cambria" panose="02040503050406030204" pitchFamily="18" charset="0"/>
              </a:rPr>
              <a:t> </a:t>
            </a:r>
          </a:p>
          <a:p>
            <a:endParaRPr lang="en-US" sz="2200" dirty="0">
              <a:solidFill>
                <a:prstClr val="black">
                  <a:lumMod val="75000"/>
                  <a:lumOff val="25000"/>
                </a:prstClr>
              </a:solidFill>
              <a:latin typeface="Cambria" panose="02040503050406030204" pitchFamily="18" charset="0"/>
              <a:ea typeface="Cambria" panose="02040503050406030204" pitchFamily="18" charset="0"/>
            </a:endParaRPr>
          </a:p>
          <a:p>
            <a:r>
              <a:rPr lang="en-US" sz="2400" dirty="0">
                <a:solidFill>
                  <a:prstClr val="black">
                    <a:lumMod val="75000"/>
                    <a:lumOff val="25000"/>
                  </a:prstClr>
                </a:solidFill>
                <a:latin typeface="Cambria" panose="02040503050406030204" pitchFamily="18" charset="0"/>
                <a:ea typeface="Cambria" panose="02040503050406030204" pitchFamily="18" charset="0"/>
              </a:rPr>
              <a:t>We are expressly interested in the latter, defined as “</a:t>
            </a:r>
            <a:r>
              <a:rPr lang="en-US" sz="2400" b="1" dirty="0">
                <a:solidFill>
                  <a:prstClr val="black">
                    <a:lumMod val="75000"/>
                    <a:lumOff val="25000"/>
                  </a:prstClr>
                </a:solidFill>
                <a:latin typeface="Cambria" panose="02040503050406030204" pitchFamily="18" charset="0"/>
                <a:ea typeface="Cambria" panose="02040503050406030204" pitchFamily="18" charset="0"/>
              </a:rPr>
              <a:t>the centrality of a particular social group membership to the individual’s sense of self and the meaning that is derived from that identity</a:t>
            </a:r>
            <a:r>
              <a:rPr lang="en-US" sz="2400" dirty="0">
                <a:solidFill>
                  <a:prstClr val="black">
                    <a:lumMod val="75000"/>
                    <a:lumOff val="25000"/>
                  </a:prstClr>
                </a:solidFill>
                <a:latin typeface="Cambria" panose="02040503050406030204" pitchFamily="18" charset="0"/>
                <a:ea typeface="Cambria" panose="02040503050406030204" pitchFamily="18" charset="0"/>
              </a:rPr>
              <a:t>” </a:t>
            </a:r>
            <a:r>
              <a:rPr lang="en-US" sz="1500" dirty="0">
                <a:solidFill>
                  <a:prstClr val="black">
                    <a:lumMod val="75000"/>
                    <a:lumOff val="25000"/>
                  </a:prstClr>
                </a:solidFill>
                <a:latin typeface="Cambria" panose="02040503050406030204" pitchFamily="18" charset="0"/>
                <a:ea typeface="Cambria" panose="02040503050406030204" pitchFamily="18" charset="0"/>
              </a:rPr>
              <a:t>(Brewer 2001: 118).</a:t>
            </a:r>
            <a:r>
              <a:rPr lang="en-US" sz="2400" dirty="0">
                <a:solidFill>
                  <a:prstClr val="black">
                    <a:lumMod val="75000"/>
                    <a:lumOff val="25000"/>
                  </a:prstClr>
                </a:solidFill>
                <a:latin typeface="Cambria" panose="02040503050406030204" pitchFamily="18" charset="0"/>
                <a:ea typeface="Cambria" panose="02040503050406030204" pitchFamily="18" charset="0"/>
              </a:rPr>
              <a:t> </a:t>
            </a:r>
          </a:p>
          <a:p>
            <a:endParaRPr lang="en-US" sz="2200" dirty="0">
              <a:solidFill>
                <a:prstClr val="black">
                  <a:lumMod val="75000"/>
                  <a:lumOff val="25000"/>
                </a:prstClr>
              </a:solidFill>
              <a:latin typeface="Cambria" panose="02040503050406030204" pitchFamily="18" charset="0"/>
              <a:ea typeface="Cambria" panose="02040503050406030204" pitchFamily="18" charset="0"/>
            </a:endParaRPr>
          </a:p>
          <a:p>
            <a:r>
              <a:rPr lang="en-US" sz="2400" dirty="0">
                <a:solidFill>
                  <a:prstClr val="black">
                    <a:lumMod val="75000"/>
                    <a:lumOff val="25000"/>
                  </a:prstClr>
                </a:solidFill>
                <a:latin typeface="Cambria" panose="02040503050406030204" pitchFamily="18" charset="0"/>
                <a:ea typeface="Cambria" panose="02040503050406030204" pitchFamily="18" charset="0"/>
              </a:rPr>
              <a:t>This usage differs substantially from the way other sociologists and political scientists typically employ the term (i.e., as a synonym for nominal affiliation) </a:t>
            </a:r>
            <a:r>
              <a:rPr lang="en-US" sz="1600" dirty="0">
                <a:solidFill>
                  <a:prstClr val="black">
                    <a:lumMod val="75000"/>
                    <a:lumOff val="25000"/>
                  </a:prstClr>
                </a:solidFill>
                <a:latin typeface="Cambria" panose="02040503050406030204" pitchFamily="18" charset="0"/>
                <a:ea typeface="Cambria" panose="02040503050406030204" pitchFamily="18" charset="0"/>
              </a:rPr>
              <a:t>(e.g., Djupe, Neiheisel, and Sokhey 2018; Hayes 1995; Jelen 1993; </a:t>
            </a:r>
            <a:r>
              <a:rPr lang="en-US" sz="1600" dirty="0" err="1">
                <a:solidFill>
                  <a:prstClr val="black">
                    <a:lumMod val="75000"/>
                    <a:lumOff val="25000"/>
                  </a:prstClr>
                </a:solidFill>
                <a:latin typeface="Cambria" panose="02040503050406030204" pitchFamily="18" charset="0"/>
                <a:ea typeface="Cambria" panose="02040503050406030204" pitchFamily="18" charset="0"/>
              </a:rPr>
              <a:t>Leege</a:t>
            </a:r>
            <a:r>
              <a:rPr lang="en-US" sz="1600" dirty="0">
                <a:solidFill>
                  <a:prstClr val="black">
                    <a:lumMod val="75000"/>
                    <a:lumOff val="25000"/>
                  </a:prstClr>
                </a:solidFill>
                <a:latin typeface="Cambria" panose="02040503050406030204" pitchFamily="18" charset="0"/>
                <a:ea typeface="Cambria" panose="02040503050406030204" pitchFamily="18" charset="0"/>
              </a:rPr>
              <a:t> and </a:t>
            </a:r>
            <a:r>
              <a:rPr lang="en-US" sz="1600" dirty="0" err="1">
                <a:solidFill>
                  <a:prstClr val="black">
                    <a:lumMod val="75000"/>
                    <a:lumOff val="25000"/>
                  </a:prstClr>
                </a:solidFill>
                <a:latin typeface="Cambria" panose="02040503050406030204" pitchFamily="18" charset="0"/>
                <a:ea typeface="Cambria" panose="02040503050406030204" pitchFamily="18" charset="0"/>
              </a:rPr>
              <a:t>Kellstedt</a:t>
            </a:r>
            <a:r>
              <a:rPr lang="en-US" sz="1600" dirty="0">
                <a:solidFill>
                  <a:prstClr val="black">
                    <a:lumMod val="75000"/>
                    <a:lumOff val="25000"/>
                  </a:prstClr>
                </a:solidFill>
                <a:latin typeface="Cambria" panose="02040503050406030204" pitchFamily="18" charset="0"/>
                <a:ea typeface="Cambria" panose="02040503050406030204" pitchFamily="18" charset="0"/>
              </a:rPr>
              <a:t> 1993; Margolis 2018).</a:t>
            </a:r>
          </a:p>
        </p:txBody>
      </p:sp>
      <p:sp>
        <p:nvSpPr>
          <p:cNvPr id="3" name="Title 2">
            <a:extLst>
              <a:ext uri="{FF2B5EF4-FFF2-40B4-BE49-F238E27FC236}">
                <a16:creationId xmlns:a16="http://schemas.microsoft.com/office/drawing/2014/main" id="{811E110C-F335-48E7-8F6B-94104957E687}"/>
              </a:ext>
            </a:extLst>
          </p:cNvPr>
          <p:cNvSpPr>
            <a:spLocks noGrp="1"/>
          </p:cNvSpPr>
          <p:nvPr>
            <p:ph type="title"/>
          </p:nvPr>
        </p:nvSpPr>
        <p:spPr>
          <a:xfrm>
            <a:off x="152400" y="381000"/>
            <a:ext cx="2590800" cy="6096000"/>
          </a:xfrm>
        </p:spPr>
        <p:txBody>
          <a:bodyPr>
            <a:normAutofit/>
          </a:bodyPr>
          <a:lstStyle/>
          <a:p>
            <a:pPr algn="ctr"/>
            <a:r>
              <a:rPr lang="en-US" sz="4500" b="1" dirty="0">
                <a:latin typeface="Cambria" panose="02040503050406030204" pitchFamily="18" charset="0"/>
                <a:ea typeface="Cambria" panose="02040503050406030204" pitchFamily="18" charset="0"/>
              </a:rPr>
              <a:t>OUR</a:t>
            </a:r>
            <a:br>
              <a:rPr lang="en-US" sz="4500" b="1" dirty="0">
                <a:latin typeface="Cambria" panose="02040503050406030204" pitchFamily="18" charset="0"/>
                <a:ea typeface="Cambria" panose="02040503050406030204" pitchFamily="18" charset="0"/>
              </a:rPr>
            </a:br>
            <a:r>
              <a:rPr lang="en-US" sz="4500" b="1" dirty="0">
                <a:latin typeface="Cambria" panose="02040503050406030204" pitchFamily="18" charset="0"/>
                <a:ea typeface="Cambria" panose="02040503050406030204" pitchFamily="18" charset="0"/>
              </a:rPr>
              <a:t>VALUE</a:t>
            </a:r>
            <a:br>
              <a:rPr lang="en-US" sz="4500" b="1" dirty="0">
                <a:latin typeface="Cambria" panose="02040503050406030204" pitchFamily="18" charset="0"/>
                <a:ea typeface="Cambria" panose="02040503050406030204" pitchFamily="18" charset="0"/>
              </a:rPr>
            </a:br>
            <a:r>
              <a:rPr lang="en-US" sz="4500" b="1" dirty="0">
                <a:latin typeface="Cambria" panose="02040503050406030204" pitchFamily="18" charset="0"/>
                <a:ea typeface="Cambria" panose="02040503050406030204" pitchFamily="18" charset="0"/>
              </a:rPr>
              <a:t>ADDED</a:t>
            </a:r>
          </a:p>
        </p:txBody>
      </p:sp>
      <p:pic>
        <p:nvPicPr>
          <p:cNvPr id="5" name="Picture 4">
            <a:extLst>
              <a:ext uri="{FF2B5EF4-FFF2-40B4-BE49-F238E27FC236}">
                <a16:creationId xmlns:a16="http://schemas.microsoft.com/office/drawing/2014/main" id="{25603361-C83C-4CC7-8FCE-192B471B6FE3}"/>
              </a:ext>
            </a:extLst>
          </p:cNvPr>
          <p:cNvPicPr>
            <a:picLocks noChangeAspect="1"/>
          </p:cNvPicPr>
          <p:nvPr/>
        </p:nvPicPr>
        <p:blipFill rotWithShape="1">
          <a:blip r:embed="rId3"/>
          <a:srcRect l="26113"/>
          <a:stretch/>
        </p:blipFill>
        <p:spPr>
          <a:xfrm>
            <a:off x="152400" y="4876800"/>
            <a:ext cx="2546819" cy="1524000"/>
          </a:xfrm>
          <a:prstGeom prst="rect">
            <a:avLst/>
          </a:prstGeom>
        </p:spPr>
      </p:pic>
      <p:pic>
        <p:nvPicPr>
          <p:cNvPr id="6" name="Picture 5">
            <a:extLst>
              <a:ext uri="{FF2B5EF4-FFF2-40B4-BE49-F238E27FC236}">
                <a16:creationId xmlns:a16="http://schemas.microsoft.com/office/drawing/2014/main" id="{7A6D646A-4720-4B93-8A6B-C8D738136909}"/>
              </a:ext>
            </a:extLst>
          </p:cNvPr>
          <p:cNvPicPr>
            <a:picLocks noChangeAspect="1"/>
          </p:cNvPicPr>
          <p:nvPr/>
        </p:nvPicPr>
        <p:blipFill>
          <a:blip r:embed="rId4"/>
          <a:stretch>
            <a:fillRect/>
          </a:stretch>
        </p:blipFill>
        <p:spPr>
          <a:xfrm>
            <a:off x="404993" y="152400"/>
            <a:ext cx="2143125" cy="2143125"/>
          </a:xfrm>
          <a:prstGeom prst="rect">
            <a:avLst/>
          </a:prstGeom>
        </p:spPr>
      </p:pic>
    </p:spTree>
    <p:extLst>
      <p:ext uri="{BB962C8B-B14F-4D97-AF65-F5344CB8AC3E}">
        <p14:creationId xmlns:p14="http://schemas.microsoft.com/office/powerpoint/2010/main" val="27235914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5F40857-4276-424B-A522-C62B9372C827}"/>
              </a:ext>
            </a:extLst>
          </p:cNvPr>
          <p:cNvSpPr>
            <a:spLocks noGrp="1"/>
          </p:cNvSpPr>
          <p:nvPr>
            <p:ph idx="1"/>
          </p:nvPr>
        </p:nvSpPr>
        <p:spPr>
          <a:xfrm>
            <a:off x="3200400" y="381000"/>
            <a:ext cx="5638800" cy="6324600"/>
          </a:xfrm>
        </p:spPr>
        <p:txBody>
          <a:bodyPr>
            <a:normAutofit lnSpcReduction="10000"/>
          </a:bodyPr>
          <a:lstStyle/>
          <a:p>
            <a:r>
              <a:rPr lang="en-US" sz="2200" dirty="0">
                <a:latin typeface="Cambria" panose="02040503050406030204" pitchFamily="18" charset="0"/>
                <a:ea typeface="Cambria" panose="02040503050406030204" pitchFamily="18" charset="0"/>
              </a:rPr>
              <a:t>We designed an original </a:t>
            </a:r>
            <a:r>
              <a:rPr lang="en-US" sz="2200" i="1" dirty="0">
                <a:latin typeface="Cambria" panose="02040503050406030204" pitchFamily="18" charset="0"/>
                <a:ea typeface="Cambria" panose="02040503050406030204" pitchFamily="18" charset="0"/>
              </a:rPr>
              <a:t>Political Attitudes &amp; Identities Survey (PAIS) </a:t>
            </a:r>
            <a:r>
              <a:rPr lang="en-US" sz="2200" dirty="0">
                <a:latin typeface="Cambria" panose="02040503050406030204" pitchFamily="18" charset="0"/>
                <a:ea typeface="Cambria" panose="02040503050406030204" pitchFamily="18" charset="0"/>
              </a:rPr>
              <a:t>that was administered online to 2,007 Turkish adults (18+) between August 24-31, 2018 with the assistance of the international polling firm, Opinium LLP.</a:t>
            </a:r>
          </a:p>
          <a:p>
            <a:endParaRPr lang="en-US" sz="2200" dirty="0">
              <a:solidFill>
                <a:prstClr val="black">
                  <a:lumMod val="75000"/>
                  <a:lumOff val="25000"/>
                </a:prstClr>
              </a:solidFill>
              <a:latin typeface="Cambria" panose="02040503050406030204" pitchFamily="18" charset="0"/>
              <a:ea typeface="Cambria" panose="02040503050406030204" pitchFamily="18" charset="0"/>
            </a:endParaRPr>
          </a:p>
          <a:p>
            <a:r>
              <a:rPr lang="en-US" sz="2200" dirty="0">
                <a:solidFill>
                  <a:prstClr val="black">
                    <a:lumMod val="75000"/>
                    <a:lumOff val="25000"/>
                  </a:prstClr>
                </a:solidFill>
                <a:latin typeface="Cambria" panose="02040503050406030204" pitchFamily="18" charset="0"/>
                <a:ea typeface="Cambria" panose="02040503050406030204" pitchFamily="18" charset="0"/>
              </a:rPr>
              <a:t>Opinium contracted its partner firm Cint to send out email invitations containing the survey link to 10,657 of its standing panelists. While 3,777 people responded (response rate=35.44%), only 2,007 people completed the entire survey (completion rate=18.83%).</a:t>
            </a:r>
          </a:p>
          <a:p>
            <a:endParaRPr lang="en-US" sz="2200" dirty="0">
              <a:solidFill>
                <a:prstClr val="black">
                  <a:lumMod val="75000"/>
                  <a:lumOff val="25000"/>
                </a:prstClr>
              </a:solidFill>
              <a:latin typeface="Cambria" panose="02040503050406030204" pitchFamily="18" charset="0"/>
              <a:ea typeface="Cambria" panose="02040503050406030204" pitchFamily="18" charset="0"/>
            </a:endParaRPr>
          </a:p>
          <a:p>
            <a:r>
              <a:rPr lang="en-US" sz="2200" dirty="0">
                <a:solidFill>
                  <a:prstClr val="black">
                    <a:lumMod val="75000"/>
                    <a:lumOff val="25000"/>
                  </a:prstClr>
                </a:solidFill>
                <a:latin typeface="Cambria" panose="02040503050406030204" pitchFamily="18" charset="0"/>
                <a:ea typeface="Cambria" panose="02040503050406030204" pitchFamily="18" charset="0"/>
              </a:rPr>
              <a:t>Opinium weighted final responses by gender, age, employment status, geographic region, and socioeconomic status to ensure national representativeness.</a:t>
            </a:r>
          </a:p>
          <a:p>
            <a:endParaRPr lang="en-US" sz="2200" dirty="0">
              <a:solidFill>
                <a:prstClr val="black">
                  <a:lumMod val="75000"/>
                  <a:lumOff val="25000"/>
                </a:prstClr>
              </a:solidFill>
              <a:latin typeface="Cambria" panose="02040503050406030204" pitchFamily="18" charset="0"/>
              <a:ea typeface="Cambria" panose="02040503050406030204" pitchFamily="18" charset="0"/>
            </a:endParaRPr>
          </a:p>
        </p:txBody>
      </p:sp>
      <p:sp>
        <p:nvSpPr>
          <p:cNvPr id="3" name="Title 2">
            <a:extLst>
              <a:ext uri="{FF2B5EF4-FFF2-40B4-BE49-F238E27FC236}">
                <a16:creationId xmlns:a16="http://schemas.microsoft.com/office/drawing/2014/main" id="{811E110C-F335-48E7-8F6B-94104957E687}"/>
              </a:ext>
            </a:extLst>
          </p:cNvPr>
          <p:cNvSpPr>
            <a:spLocks noGrp="1"/>
          </p:cNvSpPr>
          <p:nvPr>
            <p:ph type="title"/>
          </p:nvPr>
        </p:nvSpPr>
        <p:spPr>
          <a:xfrm>
            <a:off x="152400" y="381000"/>
            <a:ext cx="3276600" cy="5715000"/>
          </a:xfrm>
        </p:spPr>
        <p:txBody>
          <a:bodyPr>
            <a:normAutofit/>
          </a:bodyPr>
          <a:lstStyle/>
          <a:p>
            <a:pPr algn="ctr"/>
            <a:r>
              <a:rPr lang="en-US" sz="4500" b="1" dirty="0">
                <a:latin typeface="Cambria" panose="02040503050406030204" pitchFamily="18" charset="0"/>
                <a:ea typeface="Cambria" panose="02040503050406030204" pitchFamily="18" charset="0"/>
              </a:rPr>
              <a:t>RESEARCH</a:t>
            </a:r>
            <a:br>
              <a:rPr lang="en-US" sz="4500" b="1" dirty="0">
                <a:latin typeface="Cambria" panose="02040503050406030204" pitchFamily="18" charset="0"/>
                <a:ea typeface="Cambria" panose="02040503050406030204" pitchFamily="18" charset="0"/>
              </a:rPr>
            </a:br>
            <a:r>
              <a:rPr lang="en-US" sz="4500" b="1" dirty="0">
                <a:latin typeface="Cambria" panose="02040503050406030204" pitchFamily="18" charset="0"/>
                <a:ea typeface="Cambria" panose="02040503050406030204" pitchFamily="18" charset="0"/>
              </a:rPr>
              <a:t>DESIGN</a:t>
            </a:r>
          </a:p>
        </p:txBody>
      </p:sp>
      <p:pic>
        <p:nvPicPr>
          <p:cNvPr id="4" name="Picture 3">
            <a:extLst>
              <a:ext uri="{FF2B5EF4-FFF2-40B4-BE49-F238E27FC236}">
                <a16:creationId xmlns:a16="http://schemas.microsoft.com/office/drawing/2014/main" id="{A0FBD744-0C79-46E9-949A-79609C011C71}"/>
              </a:ext>
            </a:extLst>
          </p:cNvPr>
          <p:cNvPicPr>
            <a:picLocks noChangeAspect="1"/>
          </p:cNvPicPr>
          <p:nvPr/>
        </p:nvPicPr>
        <p:blipFill rotWithShape="1">
          <a:blip r:embed="rId3"/>
          <a:srcRect l="51667" t="9641" r="5833" b="6857"/>
          <a:stretch/>
        </p:blipFill>
        <p:spPr>
          <a:xfrm>
            <a:off x="579012" y="4038600"/>
            <a:ext cx="2423376" cy="2851031"/>
          </a:xfrm>
          <a:prstGeom prst="rect">
            <a:avLst/>
          </a:prstGeom>
        </p:spPr>
      </p:pic>
      <p:pic>
        <p:nvPicPr>
          <p:cNvPr id="5" name="Picture 4">
            <a:extLst>
              <a:ext uri="{FF2B5EF4-FFF2-40B4-BE49-F238E27FC236}">
                <a16:creationId xmlns:a16="http://schemas.microsoft.com/office/drawing/2014/main" id="{589ACC17-1B7E-4F56-AA80-24D79AD711CC}"/>
              </a:ext>
            </a:extLst>
          </p:cNvPr>
          <p:cNvPicPr>
            <a:picLocks noChangeAspect="1"/>
          </p:cNvPicPr>
          <p:nvPr/>
        </p:nvPicPr>
        <p:blipFill>
          <a:blip r:embed="rId4"/>
          <a:stretch>
            <a:fillRect/>
          </a:stretch>
        </p:blipFill>
        <p:spPr>
          <a:xfrm>
            <a:off x="541631" y="138023"/>
            <a:ext cx="2373702" cy="2363152"/>
          </a:xfrm>
          <a:prstGeom prst="rect">
            <a:avLst/>
          </a:prstGeom>
        </p:spPr>
      </p:pic>
    </p:spTree>
    <p:extLst>
      <p:ext uri="{BB962C8B-B14F-4D97-AF65-F5344CB8AC3E}">
        <p14:creationId xmlns:p14="http://schemas.microsoft.com/office/powerpoint/2010/main" val="32513937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5F40857-4276-424B-A522-C62B9372C827}"/>
              </a:ext>
            </a:extLst>
          </p:cNvPr>
          <p:cNvSpPr>
            <a:spLocks noGrp="1"/>
          </p:cNvSpPr>
          <p:nvPr>
            <p:ph idx="1"/>
          </p:nvPr>
        </p:nvSpPr>
        <p:spPr>
          <a:xfrm>
            <a:off x="2895600" y="76200"/>
            <a:ext cx="5943600" cy="6781800"/>
          </a:xfrm>
        </p:spPr>
        <p:txBody>
          <a:bodyPr>
            <a:normAutofit/>
          </a:bodyPr>
          <a:lstStyle/>
          <a:p>
            <a:r>
              <a:rPr lang="en-US" sz="2200" dirty="0">
                <a:latin typeface="Cambria" panose="02040503050406030204" pitchFamily="18" charset="0"/>
                <a:ea typeface="Cambria" panose="02040503050406030204" pitchFamily="18" charset="0"/>
              </a:rPr>
              <a:t>It’s a </a:t>
            </a:r>
            <a:r>
              <a:rPr lang="en-US" sz="2200" b="1" dirty="0">
                <a:latin typeface="Cambria" panose="02040503050406030204" pitchFamily="18" charset="0"/>
                <a:ea typeface="Cambria" panose="02040503050406030204" pitchFamily="18" charset="0"/>
              </a:rPr>
              <a:t>majority Muslim </a:t>
            </a:r>
            <a:r>
              <a:rPr lang="en-US" sz="2200" dirty="0">
                <a:latin typeface="Cambria" panose="02040503050406030204" pitchFamily="18" charset="0"/>
                <a:ea typeface="Cambria" panose="02040503050406030204" pitchFamily="18" charset="0"/>
              </a:rPr>
              <a:t>country (officially 99.8%) but also religiously diverse (Ipsos):</a:t>
            </a:r>
          </a:p>
          <a:p>
            <a:pPr lvl="1"/>
            <a:r>
              <a:rPr lang="en-US" dirty="0">
                <a:latin typeface="Cambria" panose="02040503050406030204" pitchFamily="18" charset="0"/>
                <a:ea typeface="Cambria" panose="02040503050406030204" pitchFamily="18" charset="0"/>
              </a:rPr>
              <a:t>Sunni Muslims (65%)</a:t>
            </a:r>
          </a:p>
          <a:p>
            <a:pPr lvl="1"/>
            <a:r>
              <a:rPr lang="en-US" dirty="0" err="1">
                <a:latin typeface="Cambria" panose="02040503050406030204" pitchFamily="18" charset="0"/>
                <a:ea typeface="Cambria" panose="02040503050406030204" pitchFamily="18" charset="0"/>
              </a:rPr>
              <a:t>Alevis</a:t>
            </a:r>
            <a:r>
              <a:rPr lang="en-US" dirty="0">
                <a:latin typeface="Cambria" panose="02040503050406030204" pitchFamily="18" charset="0"/>
                <a:ea typeface="Cambria" panose="02040503050406030204" pitchFamily="18" charset="0"/>
              </a:rPr>
              <a:t> (13%): followers of a syncretic Islam</a:t>
            </a:r>
          </a:p>
          <a:p>
            <a:pPr lvl="1"/>
            <a:r>
              <a:rPr lang="en-US" dirty="0">
                <a:latin typeface="Cambria" panose="02040503050406030204" pitchFamily="18" charset="0"/>
                <a:ea typeface="Cambria" panose="02040503050406030204" pitchFamily="18" charset="0"/>
              </a:rPr>
              <a:t>Shi’a Muslims (4%)</a:t>
            </a:r>
          </a:p>
          <a:p>
            <a:pPr lvl="1"/>
            <a:r>
              <a:rPr lang="en-US" dirty="0">
                <a:latin typeface="Cambria" panose="02040503050406030204" pitchFamily="18" charset="0"/>
                <a:ea typeface="Cambria" panose="02040503050406030204" pitchFamily="18" charset="0"/>
              </a:rPr>
              <a:t>Christian (2%)</a:t>
            </a:r>
          </a:p>
          <a:p>
            <a:pPr lvl="1"/>
            <a:r>
              <a:rPr lang="en-US" dirty="0">
                <a:latin typeface="Cambria" panose="02040503050406030204" pitchFamily="18" charset="0"/>
                <a:ea typeface="Cambria" panose="02040503050406030204" pitchFamily="18" charset="0"/>
              </a:rPr>
              <a:t>Other religion (2%)</a:t>
            </a:r>
          </a:p>
          <a:p>
            <a:pPr lvl="1"/>
            <a:r>
              <a:rPr lang="en-US" dirty="0">
                <a:latin typeface="Cambria" panose="02040503050406030204" pitchFamily="18" charset="0"/>
                <a:ea typeface="Cambria" panose="02040503050406030204" pitchFamily="18" charset="0"/>
              </a:rPr>
              <a:t>Spiritual but not Religious (6%)</a:t>
            </a:r>
          </a:p>
          <a:p>
            <a:pPr lvl="1"/>
            <a:r>
              <a:rPr lang="en-US" dirty="0">
                <a:latin typeface="Cambria" panose="02040503050406030204" pitchFamily="18" charset="0"/>
                <a:ea typeface="Cambria" panose="02040503050406030204" pitchFamily="18" charset="0"/>
              </a:rPr>
              <a:t>No religion (7%)</a:t>
            </a:r>
          </a:p>
          <a:p>
            <a:endParaRPr lang="en-US" sz="2200" dirty="0">
              <a:latin typeface="Cambria" panose="02040503050406030204" pitchFamily="18" charset="0"/>
              <a:ea typeface="Cambria" panose="02040503050406030204" pitchFamily="18" charset="0"/>
            </a:endParaRPr>
          </a:p>
          <a:p>
            <a:r>
              <a:rPr lang="en-US" sz="2200" dirty="0">
                <a:latin typeface="Cambria" panose="02040503050406030204" pitchFamily="18" charset="0"/>
                <a:ea typeface="Cambria" panose="02040503050406030204" pitchFamily="18" charset="0"/>
              </a:rPr>
              <a:t>It has a </a:t>
            </a:r>
            <a:r>
              <a:rPr lang="en-US" sz="2200" b="1" dirty="0">
                <a:latin typeface="Cambria" panose="02040503050406030204" pitchFamily="18" charset="0"/>
                <a:ea typeface="Cambria" panose="02040503050406030204" pitchFamily="18" charset="0"/>
              </a:rPr>
              <a:t>complex religious history</a:t>
            </a:r>
          </a:p>
          <a:p>
            <a:pPr lvl="1"/>
            <a:r>
              <a:rPr lang="en-US" sz="1800" dirty="0">
                <a:latin typeface="Cambria" panose="02040503050406030204" pitchFamily="18" charset="0"/>
                <a:ea typeface="Cambria" panose="02040503050406030204" pitchFamily="18" charset="0"/>
              </a:rPr>
              <a:t>After the fall of the Ottoman empire, Turkey became an explicitly and legally secular country under the leadership of Atatürk.</a:t>
            </a:r>
          </a:p>
          <a:p>
            <a:pPr lvl="1"/>
            <a:r>
              <a:rPr lang="en-US" sz="1800" dirty="0">
                <a:latin typeface="Cambria" panose="02040503050406030204" pitchFamily="18" charset="0"/>
                <a:ea typeface="Cambria" panose="02040503050406030204" pitchFamily="18" charset="0"/>
              </a:rPr>
              <a:t>Turkish </a:t>
            </a:r>
            <a:r>
              <a:rPr lang="en-US" sz="1800" dirty="0" err="1">
                <a:latin typeface="Cambria" panose="02040503050406030204" pitchFamily="18" charset="0"/>
                <a:ea typeface="Cambria" panose="02040503050406030204" pitchFamily="18" charset="0"/>
              </a:rPr>
              <a:t>laïcité</a:t>
            </a:r>
            <a:r>
              <a:rPr lang="en-US" sz="1800" dirty="0">
                <a:latin typeface="Cambria" panose="02040503050406030204" pitchFamily="18" charset="0"/>
                <a:ea typeface="Cambria" panose="02040503050406030204" pitchFamily="18" charset="0"/>
              </a:rPr>
              <a:t> has been so strict that for most of its modern history, women were banned from wearing hijab in public. </a:t>
            </a:r>
          </a:p>
          <a:p>
            <a:pPr lvl="1"/>
            <a:r>
              <a:rPr lang="en-US" sz="1800" dirty="0">
                <a:latin typeface="Cambria" panose="02040503050406030204" pitchFamily="18" charset="0"/>
                <a:ea typeface="Cambria" panose="02040503050406030204" pitchFamily="18" charset="0"/>
              </a:rPr>
              <a:t>Mosque and state are hardly separate in Turkey. The government technically runs all mosques and pays all imams. It also runs tens of thousands of religious schools. </a:t>
            </a:r>
            <a:endParaRPr lang="en-US" sz="2200" dirty="0">
              <a:solidFill>
                <a:prstClr val="black">
                  <a:lumMod val="75000"/>
                  <a:lumOff val="25000"/>
                </a:prstClr>
              </a:solidFill>
              <a:latin typeface="Cambria" panose="02040503050406030204" pitchFamily="18" charset="0"/>
              <a:ea typeface="Cambria" panose="02040503050406030204" pitchFamily="18" charset="0"/>
            </a:endParaRPr>
          </a:p>
        </p:txBody>
      </p:sp>
      <p:sp>
        <p:nvSpPr>
          <p:cNvPr id="3" name="Title 2">
            <a:extLst>
              <a:ext uri="{FF2B5EF4-FFF2-40B4-BE49-F238E27FC236}">
                <a16:creationId xmlns:a16="http://schemas.microsoft.com/office/drawing/2014/main" id="{811E110C-F335-48E7-8F6B-94104957E687}"/>
              </a:ext>
            </a:extLst>
          </p:cNvPr>
          <p:cNvSpPr>
            <a:spLocks noGrp="1"/>
          </p:cNvSpPr>
          <p:nvPr>
            <p:ph type="title"/>
          </p:nvPr>
        </p:nvSpPr>
        <p:spPr>
          <a:xfrm>
            <a:off x="152400" y="381000"/>
            <a:ext cx="2667000" cy="6096000"/>
          </a:xfrm>
        </p:spPr>
        <p:txBody>
          <a:bodyPr>
            <a:normAutofit/>
          </a:bodyPr>
          <a:lstStyle/>
          <a:p>
            <a:pPr algn="ctr"/>
            <a:r>
              <a:rPr lang="en-US" sz="4500" b="1" dirty="0">
                <a:latin typeface="Cambria" panose="02040503050406030204" pitchFamily="18" charset="0"/>
                <a:ea typeface="Cambria" panose="02040503050406030204" pitchFamily="18" charset="0"/>
              </a:rPr>
              <a:t>WHY</a:t>
            </a:r>
            <a:br>
              <a:rPr lang="en-US" sz="4500" b="1" dirty="0">
                <a:latin typeface="Cambria" panose="02040503050406030204" pitchFamily="18" charset="0"/>
                <a:ea typeface="Cambria" panose="02040503050406030204" pitchFamily="18" charset="0"/>
              </a:rPr>
            </a:br>
            <a:r>
              <a:rPr lang="en-US" sz="4500" b="1" dirty="0">
                <a:latin typeface="Cambria" panose="02040503050406030204" pitchFamily="18" charset="0"/>
                <a:ea typeface="Cambria" panose="02040503050406030204" pitchFamily="18" charset="0"/>
              </a:rPr>
              <a:t>TURKEY?</a:t>
            </a:r>
          </a:p>
        </p:txBody>
      </p:sp>
      <p:pic>
        <p:nvPicPr>
          <p:cNvPr id="7" name="Picture 6">
            <a:extLst>
              <a:ext uri="{FF2B5EF4-FFF2-40B4-BE49-F238E27FC236}">
                <a16:creationId xmlns:a16="http://schemas.microsoft.com/office/drawing/2014/main" id="{5D5BB6CD-526A-4263-9ED1-9CE794CC230C}"/>
              </a:ext>
            </a:extLst>
          </p:cNvPr>
          <p:cNvPicPr>
            <a:picLocks noChangeAspect="1"/>
          </p:cNvPicPr>
          <p:nvPr/>
        </p:nvPicPr>
        <p:blipFill>
          <a:blip r:embed="rId3"/>
          <a:stretch>
            <a:fillRect/>
          </a:stretch>
        </p:blipFill>
        <p:spPr>
          <a:xfrm>
            <a:off x="152400" y="609600"/>
            <a:ext cx="2848466" cy="2133600"/>
          </a:xfrm>
          <a:prstGeom prst="rect">
            <a:avLst/>
          </a:prstGeom>
        </p:spPr>
      </p:pic>
    </p:spTree>
    <p:extLst>
      <p:ext uri="{BB962C8B-B14F-4D97-AF65-F5344CB8AC3E}">
        <p14:creationId xmlns:p14="http://schemas.microsoft.com/office/powerpoint/2010/main" val="848048264"/>
      </p:ext>
    </p:extLst>
  </p:cSld>
  <p:clrMapOvr>
    <a:masterClrMapping/>
  </p:clrMapOvr>
</p:sld>
</file>

<file path=ppt/theme/theme1.xml><?xml version="1.0" encoding="utf-8"?>
<a:theme xmlns:a="http://schemas.openxmlformats.org/drawingml/2006/main" name="Composite">
  <a:themeElements>
    <a:clrScheme name="Composite">
      <a:dk1>
        <a:sysClr val="windowText" lastClr="000000"/>
      </a:dk1>
      <a:lt1>
        <a:sysClr val="window" lastClr="FFFFFF"/>
      </a:lt1>
      <a:dk2>
        <a:srgbClr val="5B6973"/>
      </a:dk2>
      <a:lt2>
        <a:srgbClr val="E7ECED"/>
      </a:lt2>
      <a:accent1>
        <a:srgbClr val="98C723"/>
      </a:accent1>
      <a:accent2>
        <a:srgbClr val="59B0B9"/>
      </a:accent2>
      <a:accent3>
        <a:srgbClr val="DEAE00"/>
      </a:accent3>
      <a:accent4>
        <a:srgbClr val="B77BB4"/>
      </a:accent4>
      <a:accent5>
        <a:srgbClr val="E0773C"/>
      </a:accent5>
      <a:accent6>
        <a:srgbClr val="A98D63"/>
      </a:accent6>
      <a:hlink>
        <a:srgbClr val="26CBEC"/>
      </a:hlink>
      <a:folHlink>
        <a:srgbClr val="598C8C"/>
      </a:folHlink>
    </a:clrScheme>
    <a:fontScheme name="Composite">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omposite">
      <a:fillStyleLst>
        <a:solidFill>
          <a:schemeClr val="phClr"/>
        </a:solidFill>
        <a:gradFill rotWithShape="1">
          <a:gsLst>
            <a:gs pos="0">
              <a:schemeClr val="phClr">
                <a:tint val="50000"/>
                <a:shade val="95000"/>
                <a:satMod val="300000"/>
              </a:schemeClr>
            </a:gs>
            <a:gs pos="12000">
              <a:schemeClr val="phClr">
                <a:tint val="50000"/>
                <a:shade val="90000"/>
                <a:satMod val="250000"/>
              </a:schemeClr>
            </a:gs>
            <a:gs pos="100000">
              <a:schemeClr val="phClr">
                <a:tint val="85000"/>
                <a:shade val="75000"/>
                <a:satMod val="150000"/>
              </a:schemeClr>
            </a:gs>
          </a:gsLst>
          <a:lin ang="16200000" scaled="1"/>
        </a:gradFill>
        <a:gradFill rotWithShape="1">
          <a:gsLst>
            <a:gs pos="0">
              <a:schemeClr val="phClr">
                <a:tint val="75000"/>
                <a:shade val="95000"/>
                <a:satMod val="175000"/>
              </a:schemeClr>
            </a:gs>
            <a:gs pos="12000">
              <a:schemeClr val="phClr">
                <a:tint val="90000"/>
                <a:shade val="90000"/>
                <a:satMod val="150000"/>
              </a:schemeClr>
            </a:gs>
            <a:gs pos="100000">
              <a:schemeClr val="phClr">
                <a:tint val="100000"/>
                <a:shade val="75000"/>
                <a:satMod val="150000"/>
              </a:schemeClr>
            </a:gs>
          </a:gsLst>
          <a:lin ang="16200000" scaled="1"/>
        </a:gradFill>
      </a:fillStyleLst>
      <a:lnStyleLst>
        <a:ln w="9525" cap="flat" cmpd="sng" algn="ctr">
          <a:solidFill>
            <a:schemeClr val="phClr">
              <a:shade val="95000"/>
              <a:satMod val="105000"/>
            </a:scheme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scene3d>
            <a:camera prst="orthographicFront">
              <a:rot lat="0" lon="0" rev="0"/>
            </a:camera>
            <a:lightRig rig="freezing" dir="t">
              <a:rot lat="0" lon="0" rev="6000000"/>
            </a:lightRig>
          </a:scene3d>
          <a:sp3d contourW="12700" prstMaterial="dkEdge">
            <a:bevelT w="44450" h="25400"/>
            <a:contourClr>
              <a:schemeClr val="phClr">
                <a:shade val="30000"/>
              </a:schemeClr>
            </a:contourClr>
          </a:sp3d>
        </a:effectStyle>
      </a:effectStyleLst>
      <a:bgFillStyleLst>
        <a:solidFill>
          <a:schemeClr val="phClr"/>
        </a:solidFill>
        <a:gradFill rotWithShape="1">
          <a:gsLst>
            <a:gs pos="0">
              <a:schemeClr val="phClr">
                <a:tint val="100000"/>
                <a:shade val="80000"/>
                <a:satMod val="110000"/>
                <a:lumMod val="80000"/>
              </a:schemeClr>
            </a:gs>
            <a:gs pos="79000">
              <a:schemeClr val="phClr">
                <a:tint val="100000"/>
                <a:shade val="90000"/>
                <a:satMod val="105000"/>
                <a:lumMod val="100000"/>
              </a:schemeClr>
            </a:gs>
            <a:gs pos="100000">
              <a:schemeClr val="phClr">
                <a:tint val="95000"/>
                <a:shade val="100000"/>
                <a:satMod val="110000"/>
                <a:lumMod val="115000"/>
              </a:schemeClr>
            </a:gs>
          </a:gsLst>
          <a:lin ang="5400000" scaled="0"/>
        </a:gradFill>
        <a:gradFill rotWithShape="1">
          <a:gsLst>
            <a:gs pos="0">
              <a:schemeClr val="phClr">
                <a:tint val="90000"/>
                <a:shade val="100000"/>
                <a:satMod val="100000"/>
                <a:lumMod val="110000"/>
              </a:schemeClr>
            </a:gs>
            <a:gs pos="83000">
              <a:schemeClr val="phClr">
                <a:shade val="75000"/>
                <a:satMod val="200000"/>
              </a:schemeClr>
            </a:gs>
            <a:gs pos="100000">
              <a:schemeClr val="phClr">
                <a:shade val="90000"/>
                <a:satMod val="200000"/>
              </a:schemeClr>
            </a:gs>
          </a:gsLst>
          <a:path path="circle">
            <a:fillToRect l="75000" t="100000" b="30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Composite</Template>
  <TotalTime>2289</TotalTime>
  <Words>2059</Words>
  <Application>Microsoft Office PowerPoint</Application>
  <PresentationFormat>On-screen Show (4:3)</PresentationFormat>
  <Paragraphs>130</Paragraphs>
  <Slides>20</Slides>
  <Notes>19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Bell MT</vt:lpstr>
      <vt:lpstr>Calibri</vt:lpstr>
      <vt:lpstr>Cambria</vt:lpstr>
      <vt:lpstr>Wingdings</vt:lpstr>
      <vt:lpstr>Composite</vt:lpstr>
      <vt:lpstr>EXPLAINING BELONGING:  THE STRENGTH AND SALIENCE OF RELIGIOUS IDENTIFICATION IN TURKEY</vt:lpstr>
      <vt:lpstr>A GROWING DIVIDE</vt:lpstr>
      <vt:lpstr>PowerPoint Presentation</vt:lpstr>
      <vt:lpstr>PowerPoint Presentation</vt:lpstr>
      <vt:lpstr>(NON) RELIGION IS MORE RELEVANT THAN EVER</vt:lpstr>
      <vt:lpstr>WE ASK:</vt:lpstr>
      <vt:lpstr>OUR VALUE ADDED</vt:lpstr>
      <vt:lpstr>RESEARCH DESIGN</vt:lpstr>
      <vt:lpstr>WHY TURKEY?</vt:lpstr>
      <vt:lpstr>  WHY TURKEY, CONT’D</vt:lpstr>
      <vt:lpstr>KEY MEASURE</vt:lpstr>
      <vt:lpstr>PowerPoint Presentation</vt:lpstr>
      <vt:lpstr>PowerPoint Presentation</vt:lpstr>
      <vt:lpstr>PowerPoint Presentation</vt:lpstr>
      <vt:lpstr>PowerPoint Presentation</vt:lpstr>
      <vt:lpstr>PowerPoint Presentation</vt:lpstr>
      <vt:lpstr>MULTI-VARIATE ANALYSIS</vt:lpstr>
      <vt:lpstr>PowerPoint Presentation</vt:lpstr>
      <vt:lpstr>IN SUM</vt:lpstr>
      <vt:lpstr>QUESTIONS?</vt:lpstr>
    </vt:vector>
  </TitlesOfParts>
  <Company>University of Colorado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KAC</dc:creator>
  <cp:lastModifiedBy>Amber Curtis</cp:lastModifiedBy>
  <cp:revision>666</cp:revision>
  <dcterms:created xsi:type="dcterms:W3CDTF">2012-10-01T19:39:05Z</dcterms:created>
  <dcterms:modified xsi:type="dcterms:W3CDTF">2021-05-25T19:02:49Z</dcterms:modified>
</cp:coreProperties>
</file>