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75" r:id="rId2"/>
    <p:sldId id="422" r:id="rId3"/>
    <p:sldId id="403" r:id="rId4"/>
    <p:sldId id="418" r:id="rId5"/>
    <p:sldId id="424" r:id="rId6"/>
    <p:sldId id="423" r:id="rId7"/>
    <p:sldId id="409" r:id="rId8"/>
    <p:sldId id="406" r:id="rId9"/>
    <p:sldId id="426" r:id="rId10"/>
    <p:sldId id="413" r:id="rId11"/>
    <p:sldId id="427" r:id="rId12"/>
    <p:sldId id="428" r:id="rId13"/>
    <p:sldId id="429" r:id="rId14"/>
    <p:sldId id="430" r:id="rId15"/>
    <p:sldId id="431" r:id="rId16"/>
    <p:sldId id="432" r:id="rId17"/>
    <p:sldId id="433" r:id="rId18"/>
    <p:sldId id="434" r:id="rId19"/>
    <p:sldId id="435" r:id="rId20"/>
    <p:sldId id="405" r:id="rId21"/>
    <p:sldId id="437" r:id="rId22"/>
    <p:sldId id="436" r:id="rId23"/>
    <p:sldId id="438" r:id="rId24"/>
    <p:sldId id="440" r:id="rId25"/>
    <p:sldId id="439" r:id="rId26"/>
    <p:sldId id="41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3" autoAdjust="0"/>
    <p:restoredTop sz="94615" autoAdjust="0"/>
  </p:normalViewPr>
  <p:slideViewPr>
    <p:cSldViewPr>
      <p:cViewPr varScale="1">
        <p:scale>
          <a:sx n="74" d="100"/>
          <a:sy n="74" d="100"/>
        </p:scale>
        <p:origin x="1443" y="43"/>
      </p:cViewPr>
      <p:guideLst>
        <p:guide orient="horz" pos="2160"/>
        <p:guide pos="2880"/>
      </p:guideLst>
    </p:cSldViewPr>
  </p:slideViewPr>
  <p:outlineViewPr>
    <p:cViewPr>
      <p:scale>
        <a:sx n="33" d="100"/>
        <a:sy n="33" d="100"/>
      </p:scale>
      <p:origin x="0" y="1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urti2\Documents\Clemson\Grants\2019%20GRRI%20Book%20Grant\Comparing%20Religid%20by%20Count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'Pew Data!!'!$B$9</c:f>
              <c:strCache>
                <c:ptCount val="1"/>
                <c:pt idx="0">
                  <c:v>Very Important</c:v>
                </c:pt>
              </c:strCache>
            </c:strRef>
          </c:tx>
          <c:spPr>
            <a:solidFill>
              <a:schemeClr val="tx1"/>
            </a:solidFill>
            <a:ln>
              <a:solidFill>
                <a:sysClr val="windowText" lastClr="000000"/>
              </a:solidFill>
            </a:ln>
            <a:effectLst/>
          </c:spPr>
          <c:invertIfNegative val="0"/>
          <c:cat>
            <c:strRef>
              <c:f>'Pew Data!!'!$A$10:$A$18</c:f>
              <c:strCache>
                <c:ptCount val="9"/>
                <c:pt idx="0">
                  <c:v>USA</c:v>
                </c:pt>
                <c:pt idx="1">
                  <c:v>UK</c:v>
                </c:pt>
                <c:pt idx="2">
                  <c:v>TURKEY</c:v>
                </c:pt>
                <c:pt idx="3">
                  <c:v>POLAND</c:v>
                </c:pt>
                <c:pt idx="4">
                  <c:v>NIGERIA</c:v>
                </c:pt>
                <c:pt idx="5">
                  <c:v>JAPAN</c:v>
                </c:pt>
                <c:pt idx="6">
                  <c:v>INDIA</c:v>
                </c:pt>
                <c:pt idx="7">
                  <c:v>GERMANY</c:v>
                </c:pt>
                <c:pt idx="8">
                  <c:v>ARGENTINA</c:v>
                </c:pt>
              </c:strCache>
            </c:strRef>
          </c:cat>
          <c:val>
            <c:numRef>
              <c:f>'Pew Data!!'!$B$10:$B$18</c:f>
              <c:numCache>
                <c:formatCode>General</c:formatCode>
                <c:ptCount val="9"/>
                <c:pt idx="0">
                  <c:v>55</c:v>
                </c:pt>
                <c:pt idx="1">
                  <c:v>18</c:v>
                </c:pt>
                <c:pt idx="2">
                  <c:v>84</c:v>
                </c:pt>
                <c:pt idx="3">
                  <c:v>29</c:v>
                </c:pt>
                <c:pt idx="4">
                  <c:v>94</c:v>
                </c:pt>
                <c:pt idx="5">
                  <c:v>13</c:v>
                </c:pt>
                <c:pt idx="6">
                  <c:v>72</c:v>
                </c:pt>
                <c:pt idx="7">
                  <c:v>22</c:v>
                </c:pt>
                <c:pt idx="8">
                  <c:v>39</c:v>
                </c:pt>
              </c:numCache>
            </c:numRef>
          </c:val>
          <c:extLst>
            <c:ext xmlns:c16="http://schemas.microsoft.com/office/drawing/2014/chart" uri="{C3380CC4-5D6E-409C-BE32-E72D297353CC}">
              <c16:uniqueId val="{00000000-8086-4020-BD34-DC133FDCA776}"/>
            </c:ext>
          </c:extLst>
        </c:ser>
        <c:ser>
          <c:idx val="1"/>
          <c:order val="1"/>
          <c:tx>
            <c:strRef>
              <c:f>'Pew Data!!'!$C$9</c:f>
              <c:strCache>
                <c:ptCount val="1"/>
                <c:pt idx="0">
                  <c:v>Somewhat Important</c:v>
                </c:pt>
              </c:strCache>
            </c:strRef>
          </c:tx>
          <c:spPr>
            <a:solidFill>
              <a:schemeClr val="bg1">
                <a:lumMod val="65000"/>
              </a:schemeClr>
            </a:solidFill>
            <a:ln>
              <a:solidFill>
                <a:sysClr val="windowText" lastClr="000000"/>
              </a:solidFill>
            </a:ln>
            <a:effectLst/>
          </c:spPr>
          <c:invertIfNegative val="0"/>
          <c:cat>
            <c:strRef>
              <c:f>'Pew Data!!'!$A$10:$A$18</c:f>
              <c:strCache>
                <c:ptCount val="9"/>
                <c:pt idx="0">
                  <c:v>USA</c:v>
                </c:pt>
                <c:pt idx="1">
                  <c:v>UK</c:v>
                </c:pt>
                <c:pt idx="2">
                  <c:v>TURKEY</c:v>
                </c:pt>
                <c:pt idx="3">
                  <c:v>POLAND</c:v>
                </c:pt>
                <c:pt idx="4">
                  <c:v>NIGERIA</c:v>
                </c:pt>
                <c:pt idx="5">
                  <c:v>JAPAN</c:v>
                </c:pt>
                <c:pt idx="6">
                  <c:v>INDIA</c:v>
                </c:pt>
                <c:pt idx="7">
                  <c:v>GERMANY</c:v>
                </c:pt>
                <c:pt idx="8">
                  <c:v>ARGENTINA</c:v>
                </c:pt>
              </c:strCache>
            </c:strRef>
          </c:cat>
          <c:val>
            <c:numRef>
              <c:f>'Pew Data!!'!$C$10:$C$18</c:f>
              <c:numCache>
                <c:formatCode>General</c:formatCode>
                <c:ptCount val="9"/>
                <c:pt idx="0">
                  <c:v>27</c:v>
                </c:pt>
                <c:pt idx="1">
                  <c:v>23</c:v>
                </c:pt>
                <c:pt idx="2">
                  <c:v>10</c:v>
                </c:pt>
                <c:pt idx="3">
                  <c:v>50</c:v>
                </c:pt>
                <c:pt idx="4">
                  <c:v>3</c:v>
                </c:pt>
                <c:pt idx="5">
                  <c:v>28</c:v>
                </c:pt>
                <c:pt idx="6">
                  <c:v>17</c:v>
                </c:pt>
                <c:pt idx="7">
                  <c:v>35</c:v>
                </c:pt>
                <c:pt idx="8">
                  <c:v>30</c:v>
                </c:pt>
              </c:numCache>
            </c:numRef>
          </c:val>
          <c:extLst>
            <c:ext xmlns:c16="http://schemas.microsoft.com/office/drawing/2014/chart" uri="{C3380CC4-5D6E-409C-BE32-E72D297353CC}">
              <c16:uniqueId val="{00000001-8086-4020-BD34-DC133FDCA776}"/>
            </c:ext>
          </c:extLst>
        </c:ser>
        <c:dLbls>
          <c:showLegendKey val="0"/>
          <c:showVal val="0"/>
          <c:showCatName val="0"/>
          <c:showSerName val="0"/>
          <c:showPercent val="0"/>
          <c:showBubbleSize val="0"/>
        </c:dLbls>
        <c:gapWidth val="150"/>
        <c:overlap val="100"/>
        <c:axId val="657700000"/>
        <c:axId val="657699344"/>
      </c:barChart>
      <c:catAx>
        <c:axId val="657700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57699344"/>
        <c:crosses val="autoZero"/>
        <c:auto val="1"/>
        <c:lblAlgn val="ctr"/>
        <c:lblOffset val="100"/>
        <c:noMultiLvlLbl val="0"/>
      </c:catAx>
      <c:valAx>
        <c:axId val="65769934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t>"How Important is Religion in Your Life?"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5770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DFAE4-9FD4-48A7-A6C1-F180873C5CA9}" type="datetimeFigureOut">
              <a:rPr lang="en-US" smtClean="0"/>
              <a:pPr/>
              <a:t>5/25/2021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FC01A-551C-494C-B1D8-58F7A7D2B5A3}" type="slidenum">
              <a:rPr lang="en-US" smtClean="0"/>
              <a:pPr/>
              <a:t>‹#›</a:t>
            </a:fld>
            <a:endParaRPr lang="en-US"/>
          </a:p>
        </p:txBody>
      </p:sp>
    </p:spTree>
    <p:extLst>
      <p:ext uri="{BB962C8B-B14F-4D97-AF65-F5344CB8AC3E}">
        <p14:creationId xmlns:p14="http://schemas.microsoft.com/office/powerpoint/2010/main" val="257777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508385" y="1830324"/>
            <a:ext cx="990599" cy="228599"/>
          </a:xfrm>
        </p:spPr>
        <p:txBody>
          <a:bodyPr anchor="t"/>
          <a:lstStyle>
            <a:lvl1pPr algn="l">
              <a:defRPr b="0" i="0">
                <a:solidFill>
                  <a:schemeClr val="bg1"/>
                </a:solidFill>
              </a:defRPr>
            </a:lvl1pPr>
          </a:lstStyle>
          <a:p>
            <a:fld id="{D200B3F0-A9BC-48CE-8EB6-ECE965069900}" type="datetimeFigureOut">
              <a:rPr lang="en-US" dirty="0"/>
              <a:pPr/>
              <a:t>5/25/2021</a:t>
            </a:fld>
            <a:endParaRPr lang="en-US" dirty="0"/>
          </a:p>
        </p:txBody>
      </p:sp>
      <p:sp>
        <p:nvSpPr>
          <p:cNvPr id="5" name="Footer Placeholder 4"/>
          <p:cNvSpPr>
            <a:spLocks noGrp="1"/>
          </p:cNvSpPr>
          <p:nvPr>
            <p:ph type="ftr" sz="quarter" idx="11"/>
          </p:nvPr>
        </p:nvSpPr>
        <p:spPr bwMode="gray">
          <a:xfrm rot="5400000">
            <a:off x="6240207" y="3264921"/>
            <a:ext cx="3859795" cy="228601"/>
          </a:xfrm>
        </p:spPr>
        <p:txBody>
          <a:bodyPr anchor="b"/>
          <a:lstStyle>
            <a:lvl1pPr>
              <a:defRPr b="0" i="0">
                <a:solidFill>
                  <a:schemeClr val="bg1"/>
                </a:solidFill>
              </a:defRPr>
            </a:lvl1pPr>
          </a:lstStyle>
          <a:p>
            <a:r>
              <a:rPr lang="en-US" dirty="0"/>
              <a:t>
              </a:t>
            </a:r>
          </a:p>
        </p:txBody>
      </p:sp>
      <p:sp>
        <p:nvSpPr>
          <p:cNvPr id="17" name="Rectangle 16"/>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92609"/>
            <a:ext cx="628649" cy="767687"/>
          </a:xfrm>
        </p:spPr>
        <p:txBody>
          <a:bodyPr/>
          <a:lstStyle>
            <a:lvl1pPr>
              <a:defRPr sz="2100" b="0" i="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164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5945"/>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7" y="5532683"/>
            <a:ext cx="6619242"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5/25/2021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08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nchor="ct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5/25/2021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3344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673721" y="603590"/>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13" name="TextBox 12"/>
          <p:cNvSpPr txBox="1"/>
          <p:nvPr/>
        </p:nvSpPr>
        <p:spPr bwMode="gray">
          <a:xfrm>
            <a:off x="7278853" y="2613788"/>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2" name="Title 1"/>
          <p:cNvSpPr>
            <a:spLocks noGrp="1"/>
          </p:cNvSpPr>
          <p:nvPr>
            <p:ph type="title"/>
          </p:nvPr>
        </p:nvSpPr>
        <p:spPr>
          <a:xfrm>
            <a:off x="1181101" y="980517"/>
            <a:ext cx="6345737" cy="2705034"/>
          </a:xfrm>
        </p:spPr>
        <p:txBody>
          <a:bodyPr anchor="ct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86515"/>
            <a:ext cx="5794329"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866216" y="5014393"/>
            <a:ext cx="6619244" cy="1012664"/>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5/25/2021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43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2404477"/>
            <a:ext cx="6619244" cy="178870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53940" y="5024967"/>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5/25/2021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261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10999"/>
            <a:ext cx="234687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866216" y="3187261"/>
            <a:ext cx="2346876" cy="28397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384541" y="2610999"/>
            <a:ext cx="235903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3384541" y="3187262"/>
            <a:ext cx="2359035" cy="28397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15026" y="2603501"/>
            <a:ext cx="2368086"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915025" y="3187261"/>
            <a:ext cx="2370772" cy="283979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22" name="Straight Connector 21"/>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5/25/2021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163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4532845"/>
            <a:ext cx="2265558" cy="576263"/>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1000914" y="2611246"/>
            <a:ext cx="201843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5109108"/>
            <a:ext cx="2265559"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426649"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3561347" y="2642840"/>
            <a:ext cx="201843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5109108"/>
            <a:ext cx="2287829" cy="92140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8757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6122273" y="2618992"/>
            <a:ext cx="201843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6" y="5109108"/>
            <a:ext cx="2290595" cy="89634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21" name="Straight Connector 20"/>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5/25/2021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457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5/25/2021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1770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97430"/>
            <a:ext cx="1057474"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5" y="1297430"/>
            <a:ext cx="4685660"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5/25/2021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443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5/25/2021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77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3"/>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5/25/2021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04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3526" y="2603501"/>
            <a:ext cx="36215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4" y="2603501"/>
            <a:ext cx="361886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5/25/2021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026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5" y="2636063"/>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66215" y="3212326"/>
            <a:ext cx="3618869"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3" y="2603500"/>
            <a:ext cx="3618870" cy="608825"/>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56535" y="3212327"/>
            <a:ext cx="361886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5/25/2021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141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5/25/2021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157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5/25/2021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535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5" y="1295400"/>
            <a:ext cx="209486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6" y="3129281"/>
            <a:ext cx="2094869" cy="289559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5/25/2021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209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1" y="1693332"/>
            <a:ext cx="2895194" cy="173566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4" y="1143000"/>
            <a:ext cx="2420394"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5/25/2021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218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20833" y="6391840"/>
            <a:ext cx="2894846" cy="3048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4" name="Date Placeholder 3"/>
          <p:cNvSpPr>
            <a:spLocks noGrp="1"/>
          </p:cNvSpPr>
          <p:nvPr>
            <p:ph type="dt" sz="half" idx="2"/>
          </p:nvPr>
        </p:nvSpPr>
        <p:spPr>
          <a:xfrm>
            <a:off x="7988204" y="6394408"/>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564B320A-89BA-47B2-A525-92E8D10B06E4}" type="datetimeFigureOut">
              <a:rPr lang="en-US" dirty="0"/>
              <a:t>5/25/2021</a:t>
            </a:fld>
            <a:endParaRPr lang="en-US" dirty="0"/>
          </a:p>
        </p:txBody>
      </p:sp>
      <p:sp>
        <p:nvSpPr>
          <p:cNvPr id="20" name="Rectangle 19"/>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9610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pewglobal.org/2008/09/17/chapter-2-religiosity/"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457201"/>
            <a:ext cx="4167736" cy="2862786"/>
          </a:xfrm>
        </p:spPr>
        <p:txBody>
          <a:bodyPr>
            <a:noAutofit/>
          </a:bodyPr>
          <a:lstStyle/>
          <a:p>
            <a:pPr algn="ctr"/>
            <a:br>
              <a:rPr lang="en-US" b="1" dirty="0">
                <a:latin typeface="Cambria" pitchFamily="18" charset="0"/>
              </a:rPr>
            </a:br>
            <a:r>
              <a:rPr lang="en-US" sz="3200" b="1" dirty="0">
                <a:latin typeface="Cambria" pitchFamily="18" charset="0"/>
              </a:rPr>
              <a:t>RELIGIOUS IDENTIFICATION</a:t>
            </a:r>
            <a:br>
              <a:rPr lang="fr-FR" sz="3200" b="1" dirty="0">
                <a:latin typeface="Cambria" pitchFamily="18" charset="0"/>
              </a:rPr>
            </a:br>
            <a:r>
              <a:rPr lang="fr-FR" sz="3200" b="1" dirty="0">
                <a:latin typeface="Cambria" pitchFamily="18" charset="0"/>
              </a:rPr>
              <a:t>IN</a:t>
            </a:r>
            <a:br>
              <a:rPr lang="fr-FR" sz="3200" b="1" dirty="0">
                <a:latin typeface="Cambria" pitchFamily="18" charset="0"/>
              </a:rPr>
            </a:br>
            <a:r>
              <a:rPr lang="fr-FR" sz="3200" b="1" dirty="0">
                <a:latin typeface="Cambria" pitchFamily="18" charset="0"/>
              </a:rPr>
              <a:t>GLOBAL PERSPECTIVE</a:t>
            </a:r>
            <a:endParaRPr lang="en-US" sz="3200" b="1" dirty="0">
              <a:latin typeface="Cambria" pitchFamily="18" charset="0"/>
            </a:endParaRPr>
          </a:p>
        </p:txBody>
      </p:sp>
      <p:sp>
        <p:nvSpPr>
          <p:cNvPr id="2" name="Content Placeholder 1"/>
          <p:cNvSpPr>
            <a:spLocks noGrp="1"/>
          </p:cNvSpPr>
          <p:nvPr>
            <p:ph type="body" idx="1"/>
          </p:nvPr>
        </p:nvSpPr>
        <p:spPr>
          <a:xfrm>
            <a:off x="4953000" y="2281766"/>
            <a:ext cx="3883025" cy="2751668"/>
          </a:xfrm>
        </p:spPr>
        <p:txBody>
          <a:bodyPr>
            <a:noAutofit/>
          </a:bodyPr>
          <a:lstStyle/>
          <a:p>
            <a:pPr marL="0" indent="0" algn="ctr">
              <a:spcBef>
                <a:spcPts val="0"/>
              </a:spcBef>
              <a:buNone/>
            </a:pPr>
            <a:r>
              <a:rPr lang="en-US" dirty="0">
                <a:solidFill>
                  <a:schemeClr val="tx1"/>
                </a:solidFill>
                <a:latin typeface="Cambria" pitchFamily="18" charset="0"/>
              </a:rPr>
              <a:t>BY K. Amber Curtis, PHD</a:t>
            </a:r>
          </a:p>
          <a:p>
            <a:pPr marL="0" indent="0" algn="ctr">
              <a:spcBef>
                <a:spcPts val="0"/>
              </a:spcBef>
              <a:buNone/>
            </a:pPr>
            <a:r>
              <a:rPr lang="en-US" dirty="0">
                <a:solidFill>
                  <a:schemeClr val="tx1"/>
                </a:solidFill>
                <a:latin typeface="Cambria" pitchFamily="18" charset="0"/>
              </a:rPr>
              <a:t>Department of Political Science</a:t>
            </a:r>
          </a:p>
          <a:p>
            <a:pPr marL="0" indent="0" algn="ctr">
              <a:spcBef>
                <a:spcPts val="0"/>
              </a:spcBef>
              <a:buNone/>
            </a:pPr>
            <a:r>
              <a:rPr lang="en-US" dirty="0">
                <a:solidFill>
                  <a:schemeClr val="tx1"/>
                </a:solidFill>
                <a:latin typeface="Cambria" pitchFamily="18" charset="0"/>
              </a:rPr>
              <a:t>Clemson University</a:t>
            </a:r>
          </a:p>
          <a:p>
            <a:pPr algn="ctr">
              <a:spcBef>
                <a:spcPts val="0"/>
              </a:spcBef>
            </a:pPr>
            <a:endParaRPr lang="en-US" dirty="0">
              <a:solidFill>
                <a:schemeClr val="tx1"/>
              </a:solidFill>
              <a:latin typeface="Cambria" pitchFamily="18" charset="0"/>
            </a:endParaRPr>
          </a:p>
          <a:p>
            <a:pPr marL="0" indent="0" algn="ctr">
              <a:spcBef>
                <a:spcPts val="0"/>
              </a:spcBef>
              <a:buNone/>
            </a:pPr>
            <a:r>
              <a:rPr lang="en-US" dirty="0">
                <a:solidFill>
                  <a:schemeClr val="tx1"/>
                </a:solidFill>
                <a:latin typeface="Cambria" pitchFamily="18" charset="0"/>
              </a:rPr>
              <a:t>2019-2020 GRRI BOOK LEAVE FELLOWSHIP</a:t>
            </a:r>
          </a:p>
        </p:txBody>
      </p:sp>
      <p:sp>
        <p:nvSpPr>
          <p:cNvPr id="4" name="AutoShape 2" descr="Image result for european ident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1244189" y="3657600"/>
            <a:ext cx="2481182" cy="2470154"/>
          </a:xfrm>
          <a:prstGeom prst="rect">
            <a:avLst/>
          </a:prstGeom>
        </p:spPr>
      </p:pic>
    </p:spTree>
    <p:extLst>
      <p:ext uri="{BB962C8B-B14F-4D97-AF65-F5344CB8AC3E}">
        <p14:creationId xmlns:p14="http://schemas.microsoft.com/office/powerpoint/2010/main" val="39640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6" y="1016562"/>
            <a:ext cx="7048655" cy="546360"/>
          </a:xfrm>
        </p:spPr>
        <p:txBody>
          <a:bodyPr/>
          <a:lstStyle/>
          <a:p>
            <a:pPr algn="ctr"/>
            <a:r>
              <a:rPr lang="en-US" sz="3375" dirty="0">
                <a:latin typeface="Bell MT" panose="02020503060305020303" pitchFamily="18" charset="0"/>
              </a:rPr>
              <a:t>FIGURE 1:</a:t>
            </a:r>
            <a:br>
              <a:rPr lang="en-US" sz="3375" dirty="0">
                <a:latin typeface="Bell MT" panose="02020503060305020303" pitchFamily="18" charset="0"/>
              </a:rPr>
            </a:br>
            <a:r>
              <a:rPr lang="en-US" sz="3375" dirty="0">
                <a:latin typeface="Bell MT" panose="02020503060305020303" pitchFamily="18" charset="0"/>
              </a:rPr>
              <a:t>AGGREGATE RELIGIOSITY</a:t>
            </a:r>
          </a:p>
        </p:txBody>
      </p:sp>
      <p:sp>
        <p:nvSpPr>
          <p:cNvPr id="4" name="Rectangle 2"/>
          <p:cNvSpPr>
            <a:spLocks noChangeArrowheads="1"/>
          </p:cNvSpPr>
          <p:nvPr/>
        </p:nvSpPr>
        <p:spPr bwMode="auto">
          <a:xfrm>
            <a:off x="1752600" y="2600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Figure 1. Cross-National Variation in Aggregate Religiosity</a:t>
            </a:r>
            <a:endParaRPr kumimoji="0" lang="en-US" altLang="en-US" sz="3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2736827927"/>
              </p:ext>
            </p:extLst>
          </p:nvPr>
        </p:nvGraphicFramePr>
        <p:xfrm>
          <a:off x="1219200" y="2363675"/>
          <a:ext cx="6553200" cy="38959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381000" y="6273225"/>
            <a:ext cx="85116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Bell MT" panose="02020503060305020303" pitchFamily="18" charset="0"/>
                <a:ea typeface="Times New Roman" panose="02020603050405020304" pitchFamily="18" charset="0"/>
              </a:rPr>
              <a:t>Note: </a:t>
            </a:r>
            <a:r>
              <a:rPr kumimoji="0" lang="en-US" altLang="en-US" sz="1600" b="0" i="0" u="none" strike="noStrike" cap="none" normalizeH="0" baseline="0" dirty="0">
                <a:ln>
                  <a:noFill/>
                </a:ln>
                <a:solidFill>
                  <a:schemeClr val="tx1"/>
                </a:solidFill>
                <a:effectLst/>
                <a:latin typeface="Bell MT" panose="02020503060305020303" pitchFamily="18" charset="0"/>
                <a:ea typeface="Times New Roman" panose="02020603050405020304" pitchFamily="18" charset="0"/>
              </a:rPr>
              <a:t>Data from </a:t>
            </a:r>
            <a:r>
              <a:rPr kumimoji="0" lang="en-US" altLang="en-US" sz="1600" b="0" i="0" u="none" strike="noStrike" cap="none" normalizeH="0" baseline="0" dirty="0">
                <a:ln>
                  <a:noFill/>
                </a:ln>
                <a:solidFill>
                  <a:schemeClr val="tx1"/>
                </a:solidFill>
                <a:effectLst/>
                <a:latin typeface="Bell MT" panose="02020503060305020303" pitchFamily="18" charset="0"/>
                <a:ea typeface="Times New Roman" panose="02020603050405020304" pitchFamily="18" charset="0"/>
                <a:hlinkClick r:id="rId3"/>
              </a:rPr>
              <a:t>http://www.pewglobal.org/2008/09/17/chapter-2-religiosity/</a:t>
            </a:r>
            <a:r>
              <a:rPr kumimoji="0" lang="en-US" altLang="en-US" sz="1600" b="0" i="0" u="none" strike="noStrike" cap="none" normalizeH="0" baseline="0" dirty="0">
                <a:ln>
                  <a:noFill/>
                </a:ln>
                <a:solidFill>
                  <a:schemeClr val="tx1"/>
                </a:solidFill>
                <a:effectLst/>
                <a:latin typeface="Bell MT" panose="02020503060305020303" pitchFamily="18" charset="0"/>
                <a:ea typeface="Times New Roman" panose="02020603050405020304" pitchFamily="18" charset="0"/>
              </a:rPr>
              <a:t> (accessed 10/7/18)</a:t>
            </a:r>
            <a:endParaRPr kumimoji="0" lang="en-US" altLang="en-US" sz="1600" b="0" i="0" u="none" strike="noStrike" cap="none" normalizeH="0" baseline="0" dirty="0">
              <a:ln>
                <a:noFill/>
              </a:ln>
              <a:solidFill>
                <a:schemeClr val="tx1"/>
              </a:solidFill>
              <a:effectLst/>
              <a:latin typeface="Bell MT" panose="02020503060305020303"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Bell MT" panose="02020503060305020303" pitchFamily="18" charset="0"/>
                <a:ea typeface="Times New Roman" panose="02020603050405020304" pitchFamily="18" charset="0"/>
              </a:rPr>
              <a:t>	</a:t>
            </a:r>
            <a:endParaRPr kumimoji="0" lang="en-US" altLang="en-US" sz="1600" b="0" i="0" u="none" strike="noStrike" cap="none" normalizeH="0" baseline="0" dirty="0">
              <a:ln>
                <a:noFill/>
              </a:ln>
              <a:solidFill>
                <a:schemeClr val="tx1"/>
              </a:solidFill>
              <a:effectLst/>
              <a:latin typeface="Bell MT" panose="02020503060305020303" pitchFamily="18" charset="0"/>
            </a:endParaRPr>
          </a:p>
        </p:txBody>
      </p:sp>
    </p:spTree>
    <p:extLst>
      <p:ext uri="{BB962C8B-B14F-4D97-AF65-F5344CB8AC3E}">
        <p14:creationId xmlns:p14="http://schemas.microsoft.com/office/powerpoint/2010/main" val="292669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ARGENTINA</a:t>
            </a:r>
          </a:p>
        </p:txBody>
      </p:sp>
      <p:sp>
        <p:nvSpPr>
          <p:cNvPr id="3" name="Content Placeholder 2"/>
          <p:cNvSpPr>
            <a:spLocks noGrp="1"/>
          </p:cNvSpPr>
          <p:nvPr>
            <p:ph idx="1"/>
          </p:nvPr>
        </p:nvSpPr>
        <p:spPr>
          <a:xfrm>
            <a:off x="364604" y="2514600"/>
            <a:ext cx="8626996" cy="4267199"/>
          </a:xfrm>
        </p:spPr>
        <p:txBody>
          <a:bodyPr>
            <a:normAutofit/>
          </a:bodyPr>
          <a:lstStyle/>
          <a:p>
            <a:r>
              <a:rPr lang="en-US" sz="2400" dirty="0">
                <a:latin typeface="Bell MT" panose="02020503060305020303" pitchFamily="18" charset="0"/>
              </a:rPr>
              <a:t>Located in Latin America</a:t>
            </a:r>
          </a:p>
          <a:p>
            <a:r>
              <a:rPr lang="en-US" sz="2400" dirty="0">
                <a:latin typeface="Bell MT" panose="02020503060305020303" pitchFamily="18" charset="0"/>
              </a:rPr>
              <a:t>Chiefly Roman Catholic country yet home to many Protestants as well</a:t>
            </a:r>
          </a:p>
          <a:p>
            <a:r>
              <a:rPr lang="en-US" sz="2400" dirty="0">
                <a:latin typeface="Bell MT" panose="02020503060305020303" pitchFamily="18" charset="0"/>
              </a:rPr>
              <a:t>Its array of economic, political, and social struggles over the past several decades have led some to question whether Argentinians’ high levels of religiosity hinder the adoption of the democratic values arguably necessary for prosperity and regime stability (Patterson 2004)</a:t>
            </a:r>
          </a:p>
        </p:txBody>
      </p:sp>
      <p:pic>
        <p:nvPicPr>
          <p:cNvPr id="4" name="Picture 3">
            <a:extLst>
              <a:ext uri="{FF2B5EF4-FFF2-40B4-BE49-F238E27FC236}">
                <a16:creationId xmlns:a16="http://schemas.microsoft.com/office/drawing/2014/main" id="{72084732-1B44-4DC0-9BF1-5098078875D4}"/>
              </a:ext>
            </a:extLst>
          </p:cNvPr>
          <p:cNvPicPr>
            <a:picLocks noChangeAspect="1"/>
          </p:cNvPicPr>
          <p:nvPr/>
        </p:nvPicPr>
        <p:blipFill>
          <a:blip r:embed="rId2"/>
          <a:stretch>
            <a:fillRect/>
          </a:stretch>
        </p:blipFill>
        <p:spPr>
          <a:xfrm>
            <a:off x="5867400" y="5422373"/>
            <a:ext cx="2181225" cy="1359426"/>
          </a:xfrm>
          <a:prstGeom prst="rect">
            <a:avLst/>
          </a:prstGeom>
        </p:spPr>
      </p:pic>
      <p:pic>
        <p:nvPicPr>
          <p:cNvPr id="5" name="Picture 4">
            <a:extLst>
              <a:ext uri="{FF2B5EF4-FFF2-40B4-BE49-F238E27FC236}">
                <a16:creationId xmlns:a16="http://schemas.microsoft.com/office/drawing/2014/main" id="{9D55EEA0-0E3E-4D41-91AE-DFEB72061916}"/>
              </a:ext>
            </a:extLst>
          </p:cNvPr>
          <p:cNvPicPr>
            <a:picLocks noChangeAspect="1"/>
          </p:cNvPicPr>
          <p:nvPr/>
        </p:nvPicPr>
        <p:blipFill>
          <a:blip r:embed="rId3"/>
          <a:stretch>
            <a:fillRect/>
          </a:stretch>
        </p:blipFill>
        <p:spPr>
          <a:xfrm>
            <a:off x="5867400" y="838200"/>
            <a:ext cx="2181225" cy="2095500"/>
          </a:xfrm>
          <a:prstGeom prst="rect">
            <a:avLst/>
          </a:prstGeom>
        </p:spPr>
      </p:pic>
    </p:spTree>
    <p:extLst>
      <p:ext uri="{BB962C8B-B14F-4D97-AF65-F5344CB8AC3E}">
        <p14:creationId xmlns:p14="http://schemas.microsoft.com/office/powerpoint/2010/main" val="87699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GERMANY</a:t>
            </a:r>
          </a:p>
        </p:txBody>
      </p:sp>
      <p:sp>
        <p:nvSpPr>
          <p:cNvPr id="3" name="Content Placeholder 2"/>
          <p:cNvSpPr>
            <a:spLocks noGrp="1"/>
          </p:cNvSpPr>
          <p:nvPr>
            <p:ph idx="1"/>
          </p:nvPr>
        </p:nvSpPr>
        <p:spPr>
          <a:xfrm>
            <a:off x="364604" y="2514600"/>
            <a:ext cx="8626996" cy="4267199"/>
          </a:xfrm>
        </p:spPr>
        <p:txBody>
          <a:bodyPr>
            <a:normAutofit/>
          </a:bodyPr>
          <a:lstStyle/>
          <a:p>
            <a:r>
              <a:rPr lang="en-US" sz="2400" dirty="0">
                <a:latin typeface="Bell MT" panose="02020503060305020303" pitchFamily="18" charset="0"/>
              </a:rPr>
              <a:t>Located in Europe</a:t>
            </a:r>
          </a:p>
          <a:p>
            <a:r>
              <a:rPr lang="en-US" sz="2400" dirty="0">
                <a:latin typeface="Bell MT" panose="02020503060305020303" pitchFamily="18" charset="0"/>
              </a:rPr>
              <a:t>Birthplace of the Protestant Reformation</a:t>
            </a:r>
          </a:p>
          <a:p>
            <a:r>
              <a:rPr lang="en-US" sz="2400" dirty="0">
                <a:latin typeface="Bell MT" panose="02020503060305020303" pitchFamily="18" charset="0"/>
              </a:rPr>
              <a:t>Internal division: Many West German citizens proclaim themselves to be of a Judeo-Christian denomination (Pew Research Center 2012), while citizens in East Germany—where secularism was heavily enforced until reunification in the early 1990s—exhibit far lower religiosity (Pollack and </a:t>
            </a:r>
            <a:r>
              <a:rPr lang="en-US" sz="2400" dirty="0" err="1">
                <a:latin typeface="Bell MT" panose="02020503060305020303" pitchFamily="18" charset="0"/>
              </a:rPr>
              <a:t>Pickel</a:t>
            </a:r>
            <a:r>
              <a:rPr lang="en-US" sz="2400" dirty="0">
                <a:latin typeface="Bell MT" panose="02020503060305020303" pitchFamily="18" charset="0"/>
              </a:rPr>
              <a:t> 2007)</a:t>
            </a:r>
          </a:p>
          <a:p>
            <a:pPr marL="0" indent="0">
              <a:buNone/>
            </a:pPr>
            <a:endParaRPr lang="en-US" sz="2400" dirty="0">
              <a:latin typeface="Bell MT" panose="02020503060305020303" pitchFamily="18" charset="0"/>
            </a:endParaRPr>
          </a:p>
        </p:txBody>
      </p:sp>
      <p:pic>
        <p:nvPicPr>
          <p:cNvPr id="6" name="Picture 5">
            <a:extLst>
              <a:ext uri="{FF2B5EF4-FFF2-40B4-BE49-F238E27FC236}">
                <a16:creationId xmlns:a16="http://schemas.microsoft.com/office/drawing/2014/main" id="{163C9E67-3390-4DAB-84E3-A5DF8551EA9A}"/>
              </a:ext>
            </a:extLst>
          </p:cNvPr>
          <p:cNvPicPr>
            <a:picLocks noChangeAspect="1"/>
          </p:cNvPicPr>
          <p:nvPr/>
        </p:nvPicPr>
        <p:blipFill>
          <a:blip r:embed="rId2"/>
          <a:stretch>
            <a:fillRect/>
          </a:stretch>
        </p:blipFill>
        <p:spPr>
          <a:xfrm>
            <a:off x="5562600" y="5408309"/>
            <a:ext cx="2286000" cy="1371600"/>
          </a:xfrm>
          <a:prstGeom prst="rect">
            <a:avLst/>
          </a:prstGeom>
        </p:spPr>
      </p:pic>
      <p:pic>
        <p:nvPicPr>
          <p:cNvPr id="7" name="Picture 6">
            <a:extLst>
              <a:ext uri="{FF2B5EF4-FFF2-40B4-BE49-F238E27FC236}">
                <a16:creationId xmlns:a16="http://schemas.microsoft.com/office/drawing/2014/main" id="{54980D00-BF48-48EC-80A2-7BCDE6D7FB7F}"/>
              </a:ext>
            </a:extLst>
          </p:cNvPr>
          <p:cNvPicPr>
            <a:picLocks noChangeAspect="1"/>
          </p:cNvPicPr>
          <p:nvPr/>
        </p:nvPicPr>
        <p:blipFill>
          <a:blip r:embed="rId3"/>
          <a:stretch>
            <a:fillRect/>
          </a:stretch>
        </p:blipFill>
        <p:spPr>
          <a:xfrm>
            <a:off x="5943600" y="914400"/>
            <a:ext cx="2181225" cy="2095500"/>
          </a:xfrm>
          <a:prstGeom prst="rect">
            <a:avLst/>
          </a:prstGeom>
        </p:spPr>
      </p:pic>
    </p:spTree>
    <p:extLst>
      <p:ext uri="{BB962C8B-B14F-4D97-AF65-F5344CB8AC3E}">
        <p14:creationId xmlns:p14="http://schemas.microsoft.com/office/powerpoint/2010/main" val="259511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INDIA</a:t>
            </a:r>
          </a:p>
        </p:txBody>
      </p:sp>
      <p:sp>
        <p:nvSpPr>
          <p:cNvPr id="3" name="Content Placeholder 2"/>
          <p:cNvSpPr>
            <a:spLocks noGrp="1"/>
          </p:cNvSpPr>
          <p:nvPr>
            <p:ph idx="1"/>
          </p:nvPr>
        </p:nvSpPr>
        <p:spPr>
          <a:xfrm>
            <a:off x="364604" y="2514600"/>
            <a:ext cx="8626996" cy="4267199"/>
          </a:xfrm>
        </p:spPr>
        <p:txBody>
          <a:bodyPr>
            <a:normAutofit/>
          </a:bodyPr>
          <a:lstStyle/>
          <a:p>
            <a:r>
              <a:rPr lang="en-US" sz="2400" dirty="0">
                <a:latin typeface="Bell MT" panose="02020503060305020303" pitchFamily="18" charset="0"/>
              </a:rPr>
              <a:t>Located in Asia</a:t>
            </a:r>
          </a:p>
          <a:p>
            <a:r>
              <a:rPr lang="en-US" sz="2400" dirty="0">
                <a:latin typeface="Bell MT" panose="02020503060305020303" pitchFamily="18" charset="0"/>
              </a:rPr>
              <a:t>One of the most religiously diverse countries in the world, although its predominant religion is Hinduism (CIA 2016)</a:t>
            </a:r>
          </a:p>
          <a:p>
            <a:r>
              <a:rPr lang="en-US" sz="2400" dirty="0">
                <a:latin typeface="Bell MT" panose="02020503060305020303" pitchFamily="18" charset="0"/>
              </a:rPr>
              <a:t>State-imposed restrictions on religious practice and social hostilities based on religious affiliation are both high in India (</a:t>
            </a:r>
            <a:r>
              <a:rPr lang="en-US" sz="2400" dirty="0" err="1">
                <a:latin typeface="Bell MT" panose="02020503060305020303" pitchFamily="18" charset="0"/>
              </a:rPr>
              <a:t>Lipka</a:t>
            </a:r>
            <a:r>
              <a:rPr lang="en-US" sz="2400" dirty="0">
                <a:latin typeface="Bell MT" panose="02020503060305020303" pitchFamily="18" charset="0"/>
              </a:rPr>
              <a:t> 2017)</a:t>
            </a:r>
          </a:p>
          <a:p>
            <a:r>
              <a:rPr lang="en-US" sz="2400" dirty="0">
                <a:latin typeface="Bell MT" panose="02020503060305020303" pitchFamily="18" charset="0"/>
              </a:rPr>
              <a:t>Religious identity is related to caste status in complicated ways (</a:t>
            </a:r>
            <a:r>
              <a:rPr lang="en-US" sz="2400" dirty="0" err="1">
                <a:latin typeface="Bell MT" panose="02020503060305020303" pitchFamily="18" charset="0"/>
              </a:rPr>
              <a:t>Thorat</a:t>
            </a:r>
            <a:r>
              <a:rPr lang="en-US" sz="2400" dirty="0">
                <a:latin typeface="Bell MT" panose="02020503060305020303" pitchFamily="18" charset="0"/>
              </a:rPr>
              <a:t> 2010; </a:t>
            </a:r>
            <a:r>
              <a:rPr lang="en-US" sz="2400" dirty="0" err="1">
                <a:latin typeface="Bell MT" panose="02020503060305020303" pitchFamily="18" charset="0"/>
              </a:rPr>
              <a:t>Waughray</a:t>
            </a:r>
            <a:r>
              <a:rPr lang="en-US" sz="2400" dirty="0">
                <a:latin typeface="Bell MT" panose="02020503060305020303" pitchFamily="18" charset="0"/>
              </a:rPr>
              <a:t> 2010)</a:t>
            </a:r>
          </a:p>
        </p:txBody>
      </p:sp>
      <p:pic>
        <p:nvPicPr>
          <p:cNvPr id="4" name="Picture 3">
            <a:extLst>
              <a:ext uri="{FF2B5EF4-FFF2-40B4-BE49-F238E27FC236}">
                <a16:creationId xmlns:a16="http://schemas.microsoft.com/office/drawing/2014/main" id="{54579741-14A1-4BB9-8F49-6992797B95D2}"/>
              </a:ext>
            </a:extLst>
          </p:cNvPr>
          <p:cNvPicPr>
            <a:picLocks noChangeAspect="1"/>
          </p:cNvPicPr>
          <p:nvPr/>
        </p:nvPicPr>
        <p:blipFill>
          <a:blip r:embed="rId2"/>
          <a:stretch>
            <a:fillRect/>
          </a:stretch>
        </p:blipFill>
        <p:spPr>
          <a:xfrm>
            <a:off x="5715000" y="5486400"/>
            <a:ext cx="1946638" cy="1295399"/>
          </a:xfrm>
          <a:prstGeom prst="rect">
            <a:avLst/>
          </a:prstGeom>
        </p:spPr>
      </p:pic>
      <p:pic>
        <p:nvPicPr>
          <p:cNvPr id="5" name="Picture 4">
            <a:extLst>
              <a:ext uri="{FF2B5EF4-FFF2-40B4-BE49-F238E27FC236}">
                <a16:creationId xmlns:a16="http://schemas.microsoft.com/office/drawing/2014/main" id="{D80790E9-8C26-44C7-BE13-D7AC10BDD2A3}"/>
              </a:ext>
            </a:extLst>
          </p:cNvPr>
          <p:cNvPicPr>
            <a:picLocks noChangeAspect="1"/>
          </p:cNvPicPr>
          <p:nvPr/>
        </p:nvPicPr>
        <p:blipFill>
          <a:blip r:embed="rId3"/>
          <a:stretch>
            <a:fillRect/>
          </a:stretch>
        </p:blipFill>
        <p:spPr>
          <a:xfrm>
            <a:off x="5105400" y="1066800"/>
            <a:ext cx="3118943" cy="1752449"/>
          </a:xfrm>
          <a:prstGeom prst="rect">
            <a:avLst/>
          </a:prstGeom>
        </p:spPr>
      </p:pic>
    </p:spTree>
    <p:extLst>
      <p:ext uri="{BB962C8B-B14F-4D97-AF65-F5344CB8AC3E}">
        <p14:creationId xmlns:p14="http://schemas.microsoft.com/office/powerpoint/2010/main" val="1304345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JAPAN</a:t>
            </a:r>
          </a:p>
        </p:txBody>
      </p:sp>
      <p:sp>
        <p:nvSpPr>
          <p:cNvPr id="3" name="Content Placeholder 2"/>
          <p:cNvSpPr>
            <a:spLocks noGrp="1"/>
          </p:cNvSpPr>
          <p:nvPr>
            <p:ph idx="1"/>
          </p:nvPr>
        </p:nvSpPr>
        <p:spPr>
          <a:xfrm>
            <a:off x="364604" y="2514600"/>
            <a:ext cx="8626996" cy="4267199"/>
          </a:xfrm>
        </p:spPr>
        <p:txBody>
          <a:bodyPr>
            <a:normAutofit/>
          </a:bodyPr>
          <a:lstStyle/>
          <a:p>
            <a:r>
              <a:rPr lang="en-US" sz="2400" dirty="0">
                <a:latin typeface="Bell MT" panose="02020503060305020303" pitchFamily="18" charset="0"/>
              </a:rPr>
              <a:t>Located in Asia</a:t>
            </a:r>
          </a:p>
          <a:p>
            <a:r>
              <a:rPr lang="en-US" sz="2400" dirty="0">
                <a:latin typeface="Bell MT" panose="02020503060305020303" pitchFamily="18" charset="0"/>
              </a:rPr>
              <a:t>Has a deeply religious history with the indigenous Shinto and Buddhist traditions at its core, but is largely secular today (</a:t>
            </a:r>
            <a:r>
              <a:rPr lang="en-US" sz="2400" dirty="0" err="1">
                <a:latin typeface="Bell MT" panose="02020503060305020303" pitchFamily="18" charset="0"/>
              </a:rPr>
              <a:t>Coslett</a:t>
            </a:r>
            <a:r>
              <a:rPr lang="en-US" sz="2400" dirty="0">
                <a:latin typeface="Bell MT" panose="02020503060305020303" pitchFamily="18" charset="0"/>
              </a:rPr>
              <a:t> 2015)</a:t>
            </a:r>
          </a:p>
          <a:p>
            <a:r>
              <a:rPr lang="en-US" sz="2400" dirty="0">
                <a:latin typeface="Bell MT" panose="02020503060305020303" pitchFamily="18" charset="0"/>
              </a:rPr>
              <a:t>According to a recent WIN/Gallup poll, Japan is the second-least religious country in the world (Smith 2017b)</a:t>
            </a:r>
          </a:p>
        </p:txBody>
      </p:sp>
      <p:pic>
        <p:nvPicPr>
          <p:cNvPr id="6" name="Picture 5">
            <a:extLst>
              <a:ext uri="{FF2B5EF4-FFF2-40B4-BE49-F238E27FC236}">
                <a16:creationId xmlns:a16="http://schemas.microsoft.com/office/drawing/2014/main" id="{EA8F521C-20D8-43D2-B207-D80B59E57101}"/>
              </a:ext>
            </a:extLst>
          </p:cNvPr>
          <p:cNvPicPr>
            <a:picLocks noChangeAspect="1"/>
          </p:cNvPicPr>
          <p:nvPr/>
        </p:nvPicPr>
        <p:blipFill>
          <a:blip r:embed="rId2"/>
          <a:stretch>
            <a:fillRect/>
          </a:stretch>
        </p:blipFill>
        <p:spPr>
          <a:xfrm>
            <a:off x="5334000" y="5038542"/>
            <a:ext cx="2619375" cy="1743075"/>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735420F-7C96-424C-8D36-1B484F078713}"/>
              </a:ext>
            </a:extLst>
          </p:cNvPr>
          <p:cNvPicPr>
            <a:picLocks noChangeAspect="1"/>
          </p:cNvPicPr>
          <p:nvPr/>
        </p:nvPicPr>
        <p:blipFill>
          <a:blip r:embed="rId3"/>
          <a:stretch>
            <a:fillRect/>
          </a:stretch>
        </p:blipFill>
        <p:spPr>
          <a:xfrm>
            <a:off x="5553074" y="685800"/>
            <a:ext cx="2181225" cy="2095500"/>
          </a:xfrm>
          <a:prstGeom prst="rect">
            <a:avLst/>
          </a:prstGeom>
        </p:spPr>
      </p:pic>
    </p:spTree>
    <p:extLst>
      <p:ext uri="{BB962C8B-B14F-4D97-AF65-F5344CB8AC3E}">
        <p14:creationId xmlns:p14="http://schemas.microsoft.com/office/powerpoint/2010/main" val="346307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NIGERIA</a:t>
            </a:r>
          </a:p>
        </p:txBody>
      </p:sp>
      <p:sp>
        <p:nvSpPr>
          <p:cNvPr id="3" name="Content Placeholder 2"/>
          <p:cNvSpPr>
            <a:spLocks noGrp="1"/>
          </p:cNvSpPr>
          <p:nvPr>
            <p:ph idx="1"/>
          </p:nvPr>
        </p:nvSpPr>
        <p:spPr>
          <a:xfrm>
            <a:off x="364604" y="2514600"/>
            <a:ext cx="8626996" cy="4267199"/>
          </a:xfrm>
        </p:spPr>
        <p:txBody>
          <a:bodyPr>
            <a:normAutofit/>
          </a:bodyPr>
          <a:lstStyle/>
          <a:p>
            <a:r>
              <a:rPr lang="en-US" sz="2400" dirty="0">
                <a:latin typeface="Bell MT" panose="02020503060305020303" pitchFamily="18" charset="0"/>
              </a:rPr>
              <a:t>Located in Africa</a:t>
            </a:r>
          </a:p>
          <a:p>
            <a:r>
              <a:rPr lang="en-US" sz="2400" dirty="0">
                <a:latin typeface="Bell MT" panose="02020503060305020303" pitchFamily="18" charset="0"/>
              </a:rPr>
              <a:t>Nearly evenly split between Muslims and Christians, plus 1.4% “folk religions” and a handful of others (Pew: “Religion in Nigeria”); religiosity is extremely high </a:t>
            </a:r>
          </a:p>
          <a:p>
            <a:r>
              <a:rPr lang="en-US" sz="2400" dirty="0">
                <a:latin typeface="Bell MT" panose="02020503060305020303" pitchFamily="18" charset="0"/>
              </a:rPr>
              <a:t>It is deemed “a volatile religious fault line” (Pew: “Tolerance and Tension”) and has received significant attention for religiously-motivated violence by the extremist group Boko Haram (Wilson 2018)</a:t>
            </a:r>
          </a:p>
        </p:txBody>
      </p:sp>
      <p:pic>
        <p:nvPicPr>
          <p:cNvPr id="4" name="Picture 3">
            <a:extLst>
              <a:ext uri="{FF2B5EF4-FFF2-40B4-BE49-F238E27FC236}">
                <a16:creationId xmlns:a16="http://schemas.microsoft.com/office/drawing/2014/main" id="{67F5CA26-659B-4956-99F9-A354F5622739}"/>
              </a:ext>
            </a:extLst>
          </p:cNvPr>
          <p:cNvPicPr>
            <a:picLocks noChangeAspect="1"/>
          </p:cNvPicPr>
          <p:nvPr/>
        </p:nvPicPr>
        <p:blipFill>
          <a:blip r:embed="rId2"/>
          <a:stretch>
            <a:fillRect/>
          </a:stretch>
        </p:blipFill>
        <p:spPr>
          <a:xfrm>
            <a:off x="5105400" y="5372099"/>
            <a:ext cx="2819400" cy="1409700"/>
          </a:xfrm>
          <a:prstGeom prst="rect">
            <a:avLst/>
          </a:prstGeom>
        </p:spPr>
      </p:pic>
      <p:pic>
        <p:nvPicPr>
          <p:cNvPr id="5" name="Picture 4">
            <a:extLst>
              <a:ext uri="{FF2B5EF4-FFF2-40B4-BE49-F238E27FC236}">
                <a16:creationId xmlns:a16="http://schemas.microsoft.com/office/drawing/2014/main" id="{FD291A8E-C398-4D3A-8F72-264CD36954CE}"/>
              </a:ext>
            </a:extLst>
          </p:cNvPr>
          <p:cNvPicPr>
            <a:picLocks noChangeAspect="1"/>
          </p:cNvPicPr>
          <p:nvPr/>
        </p:nvPicPr>
        <p:blipFill>
          <a:blip r:embed="rId3"/>
          <a:stretch>
            <a:fillRect/>
          </a:stretch>
        </p:blipFill>
        <p:spPr>
          <a:xfrm>
            <a:off x="5562600" y="609600"/>
            <a:ext cx="2362200" cy="2269362"/>
          </a:xfrm>
          <a:prstGeom prst="rect">
            <a:avLst/>
          </a:prstGeom>
        </p:spPr>
      </p:pic>
    </p:spTree>
    <p:extLst>
      <p:ext uri="{BB962C8B-B14F-4D97-AF65-F5344CB8AC3E}">
        <p14:creationId xmlns:p14="http://schemas.microsoft.com/office/powerpoint/2010/main" val="383353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POLAND</a:t>
            </a:r>
          </a:p>
        </p:txBody>
      </p:sp>
      <p:sp>
        <p:nvSpPr>
          <p:cNvPr id="3" name="Content Placeholder 2"/>
          <p:cNvSpPr>
            <a:spLocks noGrp="1"/>
          </p:cNvSpPr>
          <p:nvPr>
            <p:ph idx="1"/>
          </p:nvPr>
        </p:nvSpPr>
        <p:spPr>
          <a:xfrm>
            <a:off x="364604" y="2514600"/>
            <a:ext cx="8626996" cy="4267199"/>
          </a:xfrm>
        </p:spPr>
        <p:txBody>
          <a:bodyPr>
            <a:normAutofit/>
          </a:bodyPr>
          <a:lstStyle/>
          <a:p>
            <a:r>
              <a:rPr lang="en-US" sz="2400" dirty="0">
                <a:latin typeface="Bell MT" panose="02020503060305020303" pitchFamily="18" charset="0"/>
              </a:rPr>
              <a:t>Located in Eastern Europe</a:t>
            </a:r>
          </a:p>
          <a:p>
            <a:r>
              <a:rPr lang="en-US" sz="2400" dirty="0">
                <a:latin typeface="Bell MT" panose="02020503060305020303" pitchFamily="18" charset="0"/>
              </a:rPr>
              <a:t>Despite official suppression of religion during the Cold War, Poland’s Catholic identity has survived well into the post-communist era</a:t>
            </a:r>
          </a:p>
          <a:p>
            <a:r>
              <a:rPr lang="en-US" sz="2400" dirty="0">
                <a:latin typeface="Bell MT" panose="02020503060305020303" pitchFamily="18" charset="0"/>
              </a:rPr>
              <a:t>Most citizens today report being highly religious (Byrnes 2001)</a:t>
            </a:r>
          </a:p>
        </p:txBody>
      </p:sp>
      <p:pic>
        <p:nvPicPr>
          <p:cNvPr id="6" name="Picture 5">
            <a:extLst>
              <a:ext uri="{FF2B5EF4-FFF2-40B4-BE49-F238E27FC236}">
                <a16:creationId xmlns:a16="http://schemas.microsoft.com/office/drawing/2014/main" id="{25311D65-CF07-4762-84F7-A91FE376CC09}"/>
              </a:ext>
            </a:extLst>
          </p:cNvPr>
          <p:cNvPicPr>
            <a:picLocks noChangeAspect="1"/>
          </p:cNvPicPr>
          <p:nvPr/>
        </p:nvPicPr>
        <p:blipFill>
          <a:blip r:embed="rId2"/>
          <a:stretch>
            <a:fillRect/>
          </a:stretch>
        </p:blipFill>
        <p:spPr>
          <a:xfrm>
            <a:off x="5486400" y="685800"/>
            <a:ext cx="2438400" cy="2342568"/>
          </a:xfrm>
          <a:prstGeom prst="rect">
            <a:avLst/>
          </a:prstGeom>
        </p:spPr>
      </p:pic>
      <p:pic>
        <p:nvPicPr>
          <p:cNvPr id="7" name="Picture 6">
            <a:extLst>
              <a:ext uri="{FF2B5EF4-FFF2-40B4-BE49-F238E27FC236}">
                <a16:creationId xmlns:a16="http://schemas.microsoft.com/office/drawing/2014/main" id="{11F9ABD6-A15A-49E8-B350-44D5D413B2FE}"/>
              </a:ext>
            </a:extLst>
          </p:cNvPr>
          <p:cNvPicPr>
            <a:picLocks noChangeAspect="1"/>
          </p:cNvPicPr>
          <p:nvPr/>
        </p:nvPicPr>
        <p:blipFill>
          <a:blip r:embed="rId3"/>
          <a:stretch>
            <a:fillRect/>
          </a:stretch>
        </p:blipFill>
        <p:spPr>
          <a:xfrm>
            <a:off x="5181600" y="5029200"/>
            <a:ext cx="2428875" cy="15144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247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TURKEY</a:t>
            </a:r>
          </a:p>
        </p:txBody>
      </p:sp>
      <p:sp>
        <p:nvSpPr>
          <p:cNvPr id="3" name="Content Placeholder 2"/>
          <p:cNvSpPr>
            <a:spLocks noGrp="1"/>
          </p:cNvSpPr>
          <p:nvPr>
            <p:ph idx="1"/>
          </p:nvPr>
        </p:nvSpPr>
        <p:spPr>
          <a:xfrm>
            <a:off x="364604" y="2514600"/>
            <a:ext cx="8626996" cy="4267199"/>
          </a:xfrm>
        </p:spPr>
        <p:txBody>
          <a:bodyPr>
            <a:normAutofit/>
          </a:bodyPr>
          <a:lstStyle/>
          <a:p>
            <a:r>
              <a:rPr lang="en-US" sz="2400" dirty="0">
                <a:latin typeface="Bell MT" panose="02020503060305020303" pitchFamily="18" charset="0"/>
              </a:rPr>
              <a:t>Located in the Middle East</a:t>
            </a:r>
          </a:p>
          <a:p>
            <a:r>
              <a:rPr lang="en-US" sz="2400" dirty="0">
                <a:latin typeface="Bell MT" panose="02020503060305020303" pitchFamily="18" charset="0"/>
              </a:rPr>
              <a:t>Nearly 100 percent of citizens are nominally Muslim, with a mix of Sunni, Shi’a, and Alevi adherents (CIA World Factbook 2016), yet strict secularism was enacted starting in1928  </a:t>
            </a:r>
          </a:p>
          <a:p>
            <a:r>
              <a:rPr lang="en-US" sz="2400" dirty="0">
                <a:latin typeface="Bell MT" panose="02020503060305020303" pitchFamily="18" charset="0"/>
              </a:rPr>
              <a:t>While Turkish </a:t>
            </a:r>
            <a:r>
              <a:rPr lang="en-US" sz="2400" dirty="0" err="1">
                <a:latin typeface="Bell MT" panose="02020503060305020303" pitchFamily="18" charset="0"/>
              </a:rPr>
              <a:t>laïcité</a:t>
            </a:r>
            <a:r>
              <a:rPr lang="en-US" sz="2400" dirty="0">
                <a:latin typeface="Bell MT" panose="02020503060305020303" pitchFamily="18" charset="0"/>
              </a:rPr>
              <a:t> has typically been incredibly strict, Turkey is undergoing a complex and rapidly changing relationship with religion—especially since </a:t>
            </a:r>
            <a:r>
              <a:rPr lang="en-US" sz="2400" dirty="0" err="1">
                <a:latin typeface="Bell MT" panose="02020503060305020303" pitchFamily="18" charset="0"/>
              </a:rPr>
              <a:t>since</a:t>
            </a:r>
            <a:r>
              <a:rPr lang="en-US" sz="2400" dirty="0">
                <a:latin typeface="Bell MT" panose="02020503060305020303" pitchFamily="18" charset="0"/>
              </a:rPr>
              <a:t> Recep Tayyip </a:t>
            </a:r>
            <a:r>
              <a:rPr lang="en-US" sz="2400" dirty="0" err="1">
                <a:latin typeface="Bell MT" panose="02020503060305020303" pitchFamily="18" charset="0"/>
              </a:rPr>
              <a:t>Erdoğan</a:t>
            </a:r>
            <a:r>
              <a:rPr lang="en-US" sz="2400" dirty="0">
                <a:latin typeface="Bell MT" panose="02020503060305020303" pitchFamily="18" charset="0"/>
              </a:rPr>
              <a:t> came to power (</a:t>
            </a:r>
            <a:r>
              <a:rPr lang="en-US" sz="2400" dirty="0" err="1">
                <a:latin typeface="Bell MT" panose="02020503060305020303" pitchFamily="18" charset="0"/>
              </a:rPr>
              <a:t>Azak</a:t>
            </a:r>
            <a:r>
              <a:rPr lang="en-US" sz="2400" dirty="0">
                <a:latin typeface="Bell MT" panose="02020503060305020303" pitchFamily="18" charset="0"/>
              </a:rPr>
              <a:t> 2010; Dressler 2010; Kaya 2013; Keyman 2010; Kuru and Stepan 2012; </a:t>
            </a:r>
            <a:r>
              <a:rPr lang="en-US" sz="2400" dirty="0" err="1">
                <a:latin typeface="Bell MT" panose="02020503060305020303" pitchFamily="18" charset="0"/>
              </a:rPr>
              <a:t>Warhola</a:t>
            </a:r>
            <a:r>
              <a:rPr lang="en-US" sz="2400" dirty="0">
                <a:latin typeface="Bell MT" panose="02020503060305020303" pitchFamily="18" charset="0"/>
              </a:rPr>
              <a:t> and </a:t>
            </a:r>
            <a:r>
              <a:rPr lang="en-US" sz="2400" dirty="0" err="1">
                <a:latin typeface="Bell MT" panose="02020503060305020303" pitchFamily="18" charset="0"/>
              </a:rPr>
              <a:t>Bezci</a:t>
            </a:r>
            <a:r>
              <a:rPr lang="en-US" sz="2400" dirty="0">
                <a:latin typeface="Bell MT" panose="02020503060305020303" pitchFamily="18" charset="0"/>
              </a:rPr>
              <a:t> 2010)</a:t>
            </a:r>
          </a:p>
        </p:txBody>
      </p:sp>
      <p:pic>
        <p:nvPicPr>
          <p:cNvPr id="4" name="Picture 3">
            <a:extLst>
              <a:ext uri="{FF2B5EF4-FFF2-40B4-BE49-F238E27FC236}">
                <a16:creationId xmlns:a16="http://schemas.microsoft.com/office/drawing/2014/main" id="{38EFD8EC-DAE3-4606-97F7-660C34C019A1}"/>
              </a:ext>
            </a:extLst>
          </p:cNvPr>
          <p:cNvPicPr>
            <a:picLocks noChangeAspect="1"/>
          </p:cNvPicPr>
          <p:nvPr/>
        </p:nvPicPr>
        <p:blipFill>
          <a:blip r:embed="rId2"/>
          <a:stretch>
            <a:fillRect/>
          </a:stretch>
        </p:blipFill>
        <p:spPr>
          <a:xfrm>
            <a:off x="5715000" y="533400"/>
            <a:ext cx="2379518" cy="2286000"/>
          </a:xfrm>
          <a:prstGeom prst="rect">
            <a:avLst/>
          </a:prstGeom>
        </p:spPr>
      </p:pic>
      <p:pic>
        <p:nvPicPr>
          <p:cNvPr id="1026" name="Picture 2" descr="Flag of Turkey | Britannica">
            <a:extLst>
              <a:ext uri="{FF2B5EF4-FFF2-40B4-BE49-F238E27FC236}">
                <a16:creationId xmlns:a16="http://schemas.microsoft.com/office/drawing/2014/main" id="{90577174-90DA-483A-A31C-8D07C2320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702752"/>
            <a:ext cx="1609725" cy="107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36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UNITED KINGDOM</a:t>
            </a:r>
          </a:p>
        </p:txBody>
      </p:sp>
      <p:sp>
        <p:nvSpPr>
          <p:cNvPr id="3" name="Content Placeholder 2"/>
          <p:cNvSpPr>
            <a:spLocks noGrp="1"/>
          </p:cNvSpPr>
          <p:nvPr>
            <p:ph idx="1"/>
          </p:nvPr>
        </p:nvSpPr>
        <p:spPr>
          <a:xfrm>
            <a:off x="364604" y="2514600"/>
            <a:ext cx="8626996" cy="4267199"/>
          </a:xfrm>
        </p:spPr>
        <p:txBody>
          <a:bodyPr>
            <a:normAutofit/>
          </a:bodyPr>
          <a:lstStyle/>
          <a:p>
            <a:r>
              <a:rPr lang="en-US" sz="2400" dirty="0">
                <a:latin typeface="Bell MT" panose="02020503060305020303" pitchFamily="18" charset="0"/>
              </a:rPr>
              <a:t>Located in Western Europe</a:t>
            </a:r>
          </a:p>
          <a:p>
            <a:r>
              <a:rPr lang="en-US" sz="2400" dirty="0">
                <a:latin typeface="Bell MT" panose="02020503060305020303" pitchFamily="18" charset="0"/>
              </a:rPr>
              <a:t>Features the established Church of England yet has a sizeable Muslim minority thanks to post-colonial migration (Davie 1994; Norris and Inglehart 2011)</a:t>
            </a:r>
          </a:p>
          <a:p>
            <a:r>
              <a:rPr lang="en-US" sz="2400" dirty="0">
                <a:latin typeface="Bell MT" panose="02020503060305020303" pitchFamily="18" charset="0"/>
              </a:rPr>
              <a:t>UK citizens are increasingly nonreligious, causing debates over removing religion from public life to rage (Bingham and </a:t>
            </a:r>
            <a:r>
              <a:rPr lang="en-US" sz="2400" dirty="0" err="1">
                <a:latin typeface="Bell MT" panose="02020503060305020303" pitchFamily="18" charset="0"/>
              </a:rPr>
              <a:t>Swinford</a:t>
            </a:r>
            <a:r>
              <a:rPr lang="en-US" sz="2400" dirty="0">
                <a:latin typeface="Bell MT" panose="02020503060305020303" pitchFamily="18" charset="0"/>
              </a:rPr>
              <a:t> 2015)</a:t>
            </a:r>
          </a:p>
        </p:txBody>
      </p:sp>
      <p:pic>
        <p:nvPicPr>
          <p:cNvPr id="2050" name="Picture 2" descr="England | History, Map, Cities, &amp; Facts | Britannica">
            <a:extLst>
              <a:ext uri="{FF2B5EF4-FFF2-40B4-BE49-F238E27FC236}">
                <a16:creationId xmlns:a16="http://schemas.microsoft.com/office/drawing/2014/main" id="{02E96286-DCB3-44ED-BF80-02D432D77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85800"/>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2CE2BC-6304-4281-9BCB-1236B6C959F4}"/>
              </a:ext>
            </a:extLst>
          </p:cNvPr>
          <p:cNvPicPr>
            <a:picLocks noChangeAspect="1"/>
          </p:cNvPicPr>
          <p:nvPr/>
        </p:nvPicPr>
        <p:blipFill>
          <a:blip r:embed="rId3"/>
          <a:stretch>
            <a:fillRect/>
          </a:stretch>
        </p:blipFill>
        <p:spPr>
          <a:xfrm>
            <a:off x="5486400" y="5181600"/>
            <a:ext cx="2666634" cy="1333317"/>
          </a:xfrm>
          <a:prstGeom prst="rect">
            <a:avLst/>
          </a:prstGeom>
        </p:spPr>
      </p:pic>
    </p:spTree>
    <p:extLst>
      <p:ext uri="{BB962C8B-B14F-4D97-AF65-F5344CB8AC3E}">
        <p14:creationId xmlns:p14="http://schemas.microsoft.com/office/powerpoint/2010/main" val="428103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UNITED STATES</a:t>
            </a:r>
          </a:p>
        </p:txBody>
      </p:sp>
      <p:sp>
        <p:nvSpPr>
          <p:cNvPr id="3" name="Content Placeholder 2"/>
          <p:cNvSpPr>
            <a:spLocks noGrp="1"/>
          </p:cNvSpPr>
          <p:nvPr>
            <p:ph idx="1"/>
          </p:nvPr>
        </p:nvSpPr>
        <p:spPr>
          <a:xfrm>
            <a:off x="364604" y="2514600"/>
            <a:ext cx="8626996" cy="4267199"/>
          </a:xfrm>
        </p:spPr>
        <p:txBody>
          <a:bodyPr>
            <a:normAutofit/>
          </a:bodyPr>
          <a:lstStyle/>
          <a:p>
            <a:r>
              <a:rPr lang="en-US" sz="2400" dirty="0">
                <a:latin typeface="Bell MT" panose="02020503060305020303" pitchFamily="18" charset="0"/>
              </a:rPr>
              <a:t>Located in North America</a:t>
            </a:r>
          </a:p>
          <a:p>
            <a:r>
              <a:rPr lang="en-US" sz="2400" dirty="0">
                <a:latin typeface="Bell MT" panose="02020503060305020303" pitchFamily="18" charset="0"/>
              </a:rPr>
              <a:t>Religion remains much more prominent than most other Western countries but is still an escalating source of division, especially with the rise of the “</a:t>
            </a:r>
            <a:r>
              <a:rPr lang="en-US" sz="2400" dirty="0" err="1">
                <a:latin typeface="Bell MT" panose="02020503060305020303" pitchFamily="18" charset="0"/>
              </a:rPr>
              <a:t>nones</a:t>
            </a:r>
            <a:r>
              <a:rPr lang="en-US" sz="2400" dirty="0">
                <a:latin typeface="Bell MT" panose="02020503060305020303" pitchFamily="18" charset="0"/>
              </a:rPr>
              <a:t>” (Djupe et al. 2018; Layman 2001; Lim et al. 2010; Putnam and Campbell 2010; Smidt et al. 2009, 2010)</a:t>
            </a:r>
          </a:p>
        </p:txBody>
      </p:sp>
      <p:pic>
        <p:nvPicPr>
          <p:cNvPr id="4" name="Picture 3">
            <a:extLst>
              <a:ext uri="{FF2B5EF4-FFF2-40B4-BE49-F238E27FC236}">
                <a16:creationId xmlns:a16="http://schemas.microsoft.com/office/drawing/2014/main" id="{4081F0B5-6E85-4490-96B0-54C79F10F044}"/>
              </a:ext>
            </a:extLst>
          </p:cNvPr>
          <p:cNvPicPr>
            <a:picLocks noChangeAspect="1"/>
          </p:cNvPicPr>
          <p:nvPr/>
        </p:nvPicPr>
        <p:blipFill>
          <a:blip r:embed="rId2"/>
          <a:stretch>
            <a:fillRect/>
          </a:stretch>
        </p:blipFill>
        <p:spPr>
          <a:xfrm>
            <a:off x="6060616" y="838200"/>
            <a:ext cx="2181225" cy="2095500"/>
          </a:xfrm>
          <a:prstGeom prst="rect">
            <a:avLst/>
          </a:prstGeom>
        </p:spPr>
      </p:pic>
      <p:pic>
        <p:nvPicPr>
          <p:cNvPr id="6" name="Picture 5">
            <a:extLst>
              <a:ext uri="{FF2B5EF4-FFF2-40B4-BE49-F238E27FC236}">
                <a16:creationId xmlns:a16="http://schemas.microsoft.com/office/drawing/2014/main" id="{E304CD0A-63B1-4EB4-B2EE-140BC873A553}"/>
              </a:ext>
            </a:extLst>
          </p:cNvPr>
          <p:cNvPicPr>
            <a:picLocks noChangeAspect="1"/>
          </p:cNvPicPr>
          <p:nvPr/>
        </p:nvPicPr>
        <p:blipFill>
          <a:blip r:embed="rId3"/>
          <a:stretch>
            <a:fillRect/>
          </a:stretch>
        </p:blipFill>
        <p:spPr>
          <a:xfrm>
            <a:off x="5029200" y="4876800"/>
            <a:ext cx="2971800" cy="1543050"/>
          </a:xfrm>
          <a:prstGeom prst="rect">
            <a:avLst/>
          </a:prstGeom>
        </p:spPr>
      </p:pic>
    </p:spTree>
    <p:extLst>
      <p:ext uri="{BB962C8B-B14F-4D97-AF65-F5344CB8AC3E}">
        <p14:creationId xmlns:p14="http://schemas.microsoft.com/office/powerpoint/2010/main" val="1886350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POINT OF DEPARTURE</a:t>
            </a:r>
          </a:p>
        </p:txBody>
      </p:sp>
      <p:sp>
        <p:nvSpPr>
          <p:cNvPr id="3" name="Content Placeholder 2"/>
          <p:cNvSpPr>
            <a:spLocks noGrp="1"/>
          </p:cNvSpPr>
          <p:nvPr>
            <p:ph idx="1"/>
          </p:nvPr>
        </p:nvSpPr>
        <p:spPr>
          <a:xfrm>
            <a:off x="364604" y="2438400"/>
            <a:ext cx="8703196" cy="4267200"/>
          </a:xfrm>
        </p:spPr>
        <p:txBody>
          <a:bodyPr>
            <a:normAutofit fontScale="92500" lnSpcReduction="20000"/>
          </a:bodyPr>
          <a:lstStyle/>
          <a:p>
            <a:r>
              <a:rPr lang="en-US" sz="2475" dirty="0">
                <a:latin typeface="Bell MT" panose="02020503060305020303" pitchFamily="18" charset="0"/>
              </a:rPr>
              <a:t>Social psychology distinguishes between </a:t>
            </a:r>
            <a:r>
              <a:rPr lang="en-US" sz="2475" i="1" dirty="0">
                <a:latin typeface="Bell MT" panose="02020503060305020303" pitchFamily="18" charset="0"/>
              </a:rPr>
              <a:t>identity</a:t>
            </a:r>
            <a:r>
              <a:rPr lang="en-US" sz="2475" dirty="0">
                <a:latin typeface="Bell MT" panose="02020503060305020303" pitchFamily="18" charset="0"/>
              </a:rPr>
              <a:t>, an abstract category of potential group membership, and </a:t>
            </a:r>
            <a:r>
              <a:rPr lang="en-US" sz="2475" i="1" dirty="0">
                <a:latin typeface="Bell MT" panose="02020503060305020303" pitchFamily="18" charset="0"/>
              </a:rPr>
              <a:t>identification</a:t>
            </a:r>
            <a:r>
              <a:rPr lang="en-US" sz="2475" dirty="0">
                <a:latin typeface="Bell MT" panose="02020503060305020303" pitchFamily="18" charset="0"/>
              </a:rPr>
              <a:t>, which reflects how subjectively important an identity is to someone (Brubaker and Cooper 2000; Castano et al. 2002; Stets and Burke 2000; Tajfel 1982; Turner et al. 1987).</a:t>
            </a:r>
          </a:p>
          <a:p>
            <a:r>
              <a:rPr lang="en-US" sz="2475" dirty="0">
                <a:latin typeface="Bell MT" panose="02020503060305020303" pitchFamily="18" charset="0"/>
              </a:rPr>
              <a:t>Identification, also known as </a:t>
            </a:r>
            <a:r>
              <a:rPr lang="en-US" sz="2475" i="1" dirty="0">
                <a:latin typeface="Bell MT" panose="02020503060305020303" pitchFamily="18" charset="0"/>
              </a:rPr>
              <a:t>centrality</a:t>
            </a:r>
            <a:r>
              <a:rPr lang="en-US" sz="2475" dirty="0">
                <a:latin typeface="Bell MT" panose="02020503060305020303" pitchFamily="18" charset="0"/>
              </a:rPr>
              <a:t>, is defined as:</a:t>
            </a:r>
          </a:p>
          <a:p>
            <a:pPr lvl="1"/>
            <a:r>
              <a:rPr lang="en-US" sz="2200" dirty="0">
                <a:latin typeface="Bell MT" panose="02020503060305020303" pitchFamily="18" charset="0"/>
              </a:rPr>
              <a:t>“the centrality of a particular social group membership to the individual’s sense of self and the meaning that is derived from that identity” (Brewer 2001: 118)</a:t>
            </a:r>
          </a:p>
          <a:p>
            <a:pPr lvl="1"/>
            <a:r>
              <a:rPr lang="en-US" sz="2200" dirty="0">
                <a:latin typeface="Bell MT" panose="02020503060305020303" pitchFamily="18" charset="0"/>
              </a:rPr>
              <a:t>“the importance or psychological attachment that individuals place on their identities” (Settles 2004: 487) </a:t>
            </a:r>
          </a:p>
          <a:p>
            <a:pPr lvl="1"/>
            <a:r>
              <a:rPr lang="en-US" sz="2200" dirty="0">
                <a:latin typeface="Bell MT" panose="02020503060305020303" pitchFamily="18" charset="0"/>
              </a:rPr>
              <a:t>“the extent to which people consider their group identity to be an important part of their self-concept” (</a:t>
            </a:r>
            <a:r>
              <a:rPr lang="en-US" sz="2200" dirty="0" err="1">
                <a:latin typeface="Bell MT" panose="02020503060305020303" pitchFamily="18" charset="0"/>
              </a:rPr>
              <a:t>Kachanoff</a:t>
            </a:r>
            <a:r>
              <a:rPr lang="en-US" sz="2200" dirty="0">
                <a:latin typeface="Bell MT" panose="02020503060305020303" pitchFamily="18" charset="0"/>
              </a:rPr>
              <a:t> et al. 2016: 564)</a:t>
            </a:r>
          </a:p>
          <a:p>
            <a:endParaRPr lang="en-US" sz="2475" i="1" dirty="0">
              <a:latin typeface="Bell MT" panose="02020503060305020303" pitchFamily="18" charset="0"/>
            </a:endParaRPr>
          </a:p>
        </p:txBody>
      </p:sp>
    </p:spTree>
    <p:extLst>
      <p:ext uri="{BB962C8B-B14F-4D97-AF65-F5344CB8AC3E}">
        <p14:creationId xmlns:p14="http://schemas.microsoft.com/office/powerpoint/2010/main" val="261527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MEASURING RELIGIOUS IDENTIFICATION: 2 WAYS</a:t>
            </a:r>
          </a:p>
        </p:txBody>
      </p:sp>
      <p:sp>
        <p:nvSpPr>
          <p:cNvPr id="3" name="Content Placeholder 2"/>
          <p:cNvSpPr>
            <a:spLocks noGrp="1"/>
          </p:cNvSpPr>
          <p:nvPr>
            <p:ph idx="1"/>
          </p:nvPr>
        </p:nvSpPr>
        <p:spPr>
          <a:xfrm>
            <a:off x="364603" y="2583180"/>
            <a:ext cx="8499362" cy="3360420"/>
          </a:xfrm>
        </p:spPr>
        <p:txBody>
          <a:bodyPr>
            <a:normAutofit/>
          </a:bodyPr>
          <a:lstStyle/>
          <a:p>
            <a:r>
              <a:rPr lang="en-US" sz="2475" dirty="0">
                <a:latin typeface="Bell MT" panose="02020503060305020303" pitchFamily="18" charset="0"/>
              </a:rPr>
              <a:t>“We are all part of different groups. Some groups are more important to us than others when we think of ourselves. How important are each of the following in describing how you personally see yourself?”          [your religion]</a:t>
            </a:r>
          </a:p>
          <a:p>
            <a:pPr lvl="1"/>
            <a:r>
              <a:rPr lang="en-US" sz="2025" b="1" i="1" dirty="0">
                <a:latin typeface="Bell MT" panose="02020503060305020303" pitchFamily="18" charset="0"/>
              </a:rPr>
              <a:t>Importance</a:t>
            </a:r>
            <a:r>
              <a:rPr lang="en-US" sz="2025" b="1" dirty="0">
                <a:latin typeface="Bell MT" panose="02020503060305020303" pitchFamily="18" charset="0"/>
              </a:rPr>
              <a:t>:</a:t>
            </a:r>
            <a:r>
              <a:rPr lang="en-US" sz="2025" dirty="0">
                <a:latin typeface="Bell MT" panose="02020503060305020303" pitchFamily="18" charset="0"/>
              </a:rPr>
              <a:t> 1 (do not identify with it at all) to 7 (identify with it very strongly)</a:t>
            </a:r>
          </a:p>
          <a:p>
            <a:pPr lvl="1"/>
            <a:r>
              <a:rPr lang="en-US" sz="2025" b="1" i="1" dirty="0">
                <a:latin typeface="Bell MT" panose="02020503060305020303" pitchFamily="18" charset="0"/>
              </a:rPr>
              <a:t>Prominence:</a:t>
            </a:r>
            <a:r>
              <a:rPr lang="en-US" sz="2025" i="1" dirty="0">
                <a:latin typeface="Bell MT" panose="02020503060305020303" pitchFamily="18" charset="0"/>
              </a:rPr>
              <a:t> </a:t>
            </a:r>
            <a:r>
              <a:rPr lang="en-US" sz="2025" dirty="0">
                <a:latin typeface="Bell MT" panose="02020503060305020303" pitchFamily="18" charset="0"/>
              </a:rPr>
              <a:t>subtracts </a:t>
            </a:r>
            <a:r>
              <a:rPr lang="en-US" sz="2025" i="1" dirty="0">
                <a:latin typeface="Bell MT" panose="02020503060305020303" pitchFamily="18" charset="0"/>
              </a:rPr>
              <a:t>Importance </a:t>
            </a:r>
            <a:r>
              <a:rPr lang="en-US" sz="2025" dirty="0">
                <a:latin typeface="Bell MT" panose="02020503060305020303" pitchFamily="18" charset="0"/>
              </a:rPr>
              <a:t>from one’s mean level of 14 other identity alternatives (e.g., gender, age, race/ethnicity, occupation, nationality, etc.)</a:t>
            </a:r>
            <a:endParaRPr lang="en-US" sz="2025" i="1" dirty="0">
              <a:latin typeface="Bell MT" panose="02020503060305020303" pitchFamily="18" charset="0"/>
            </a:endParaRPr>
          </a:p>
          <a:p>
            <a:endParaRPr lang="en-US" sz="2175" b="1" i="1" dirty="0">
              <a:latin typeface="Bell MT" panose="02020503060305020303" pitchFamily="18" charset="0"/>
            </a:endParaRPr>
          </a:p>
        </p:txBody>
      </p:sp>
    </p:spTree>
    <p:extLst>
      <p:ext uri="{BB962C8B-B14F-4D97-AF65-F5344CB8AC3E}">
        <p14:creationId xmlns:p14="http://schemas.microsoft.com/office/powerpoint/2010/main" val="36931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MULTIVARIATE ANALYSIS</a:t>
            </a:r>
            <a:br>
              <a:rPr lang="en-US" sz="3375" dirty="0">
                <a:latin typeface="Bell MT" panose="02020503060305020303" pitchFamily="18" charset="0"/>
              </a:rPr>
            </a:br>
            <a:r>
              <a:rPr lang="en-US" sz="3375" dirty="0">
                <a:latin typeface="Bell MT" panose="02020503060305020303" pitchFamily="18" charset="0"/>
              </a:rPr>
              <a:t>TO EXPLAIN EACH ASPECT</a:t>
            </a:r>
            <a:br>
              <a:rPr lang="en-US" sz="3375" dirty="0">
                <a:latin typeface="Bell MT" panose="02020503060305020303" pitchFamily="18" charset="0"/>
              </a:rPr>
            </a:br>
            <a:r>
              <a:rPr lang="en-US" sz="3375" dirty="0">
                <a:latin typeface="Bell MT" panose="02020503060305020303" pitchFamily="18" charset="0"/>
              </a:rPr>
              <a:t>OF IDENTIFICATION</a:t>
            </a:r>
          </a:p>
        </p:txBody>
      </p:sp>
      <p:sp>
        <p:nvSpPr>
          <p:cNvPr id="3" name="Content Placeholder 2"/>
          <p:cNvSpPr>
            <a:spLocks noGrp="1"/>
          </p:cNvSpPr>
          <p:nvPr>
            <p:ph idx="1"/>
          </p:nvPr>
        </p:nvSpPr>
        <p:spPr>
          <a:xfrm>
            <a:off x="364603" y="2583180"/>
            <a:ext cx="8499362" cy="4122420"/>
          </a:xfrm>
        </p:spPr>
        <p:txBody>
          <a:bodyPr>
            <a:normAutofit fontScale="92500" lnSpcReduction="20000"/>
          </a:bodyPr>
          <a:lstStyle/>
          <a:p>
            <a:r>
              <a:rPr lang="en-US" sz="2475" dirty="0">
                <a:latin typeface="Bell MT" panose="02020503060305020303" pitchFamily="18" charset="0"/>
              </a:rPr>
              <a:t>I conduct pooled cross-national regression with country fixed effects to assess the extent to which </a:t>
            </a:r>
            <a:r>
              <a:rPr lang="en-US" sz="2475" i="1" dirty="0">
                <a:latin typeface="Bell MT" panose="02020503060305020303" pitchFamily="18" charset="0"/>
              </a:rPr>
              <a:t>Importance </a:t>
            </a:r>
            <a:r>
              <a:rPr lang="en-US" sz="2475" dirty="0">
                <a:latin typeface="Bell MT" panose="02020503060305020303" pitchFamily="18" charset="0"/>
              </a:rPr>
              <a:t>and </a:t>
            </a:r>
            <a:r>
              <a:rPr lang="en-US" sz="2475" i="1" dirty="0">
                <a:latin typeface="Bell MT" panose="02020503060305020303" pitchFamily="18" charset="0"/>
              </a:rPr>
              <a:t>Prominence </a:t>
            </a:r>
            <a:r>
              <a:rPr lang="en-US" sz="2475" dirty="0">
                <a:latin typeface="Bell MT" panose="02020503060305020303" pitchFamily="18" charset="0"/>
              </a:rPr>
              <a:t>are determined by three categories of explanatory factors: </a:t>
            </a:r>
          </a:p>
          <a:p>
            <a:pPr lvl="1"/>
            <a:r>
              <a:rPr lang="en-US" sz="2325" dirty="0">
                <a:latin typeface="Bell MT" panose="02020503060305020303" pitchFamily="18" charset="0"/>
              </a:rPr>
              <a:t>Level 1: Individual level attitudes &amp; characteristics (e.g., existential insecurity, risk aversion, religious affiliation, Big Five personality traits, </a:t>
            </a:r>
            <a:r>
              <a:rPr lang="en-US" sz="2325" dirty="0" err="1">
                <a:latin typeface="Bell MT" panose="02020503060305020303" pitchFamily="18" charset="0"/>
              </a:rPr>
              <a:t>sociodemographics</a:t>
            </a:r>
            <a:r>
              <a:rPr lang="en-US" sz="2325" dirty="0">
                <a:latin typeface="Bell MT" panose="02020503060305020303" pitchFamily="18" charset="0"/>
              </a:rPr>
              <a:t>) </a:t>
            </a:r>
          </a:p>
          <a:p>
            <a:pPr lvl="1"/>
            <a:r>
              <a:rPr lang="en-US" sz="2325" dirty="0">
                <a:latin typeface="Bell MT" panose="02020503060305020303" pitchFamily="18" charset="0"/>
              </a:rPr>
              <a:t>Level 2: Social network composition &amp; influence</a:t>
            </a:r>
          </a:p>
          <a:p>
            <a:pPr lvl="1"/>
            <a:r>
              <a:rPr lang="en-US" sz="2325" dirty="0">
                <a:latin typeface="Bell MT" panose="02020503060305020303" pitchFamily="18" charset="0"/>
              </a:rPr>
              <a:t>Level 3: Contextual factors (e.g., state support of religion, national economic insecurity, ethnolinguistic &amp; religious diversity, etc.)</a:t>
            </a:r>
          </a:p>
          <a:p>
            <a:r>
              <a:rPr lang="en-US" sz="2325" dirty="0">
                <a:latin typeface="Bell MT" panose="02020503060305020303" pitchFamily="18" charset="0"/>
              </a:rPr>
              <a:t>This not only enables me to test which level holds the most explanatory power, but also to examine whether and how macro-level environments condition individual-level effects</a:t>
            </a:r>
          </a:p>
        </p:txBody>
      </p:sp>
    </p:spTree>
    <p:extLst>
      <p:ext uri="{BB962C8B-B14F-4D97-AF65-F5344CB8AC3E}">
        <p14:creationId xmlns:p14="http://schemas.microsoft.com/office/powerpoint/2010/main" val="133956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BOOK MANUSCRIPT STATUS</a:t>
            </a:r>
          </a:p>
        </p:txBody>
      </p:sp>
      <p:sp>
        <p:nvSpPr>
          <p:cNvPr id="3" name="Content Placeholder 2"/>
          <p:cNvSpPr>
            <a:spLocks noGrp="1"/>
          </p:cNvSpPr>
          <p:nvPr>
            <p:ph idx="1"/>
          </p:nvPr>
        </p:nvSpPr>
        <p:spPr>
          <a:xfrm>
            <a:off x="364603" y="2583180"/>
            <a:ext cx="8499362" cy="3360420"/>
          </a:xfrm>
        </p:spPr>
        <p:txBody>
          <a:bodyPr>
            <a:normAutofit/>
          </a:bodyPr>
          <a:lstStyle/>
          <a:p>
            <a:r>
              <a:rPr lang="en-US" sz="2475" dirty="0">
                <a:latin typeface="Bell MT" panose="02020503060305020303" pitchFamily="18" charset="0"/>
              </a:rPr>
              <a:t>All data collection is finished</a:t>
            </a:r>
          </a:p>
          <a:p>
            <a:r>
              <a:rPr lang="en-US" sz="2475" dirty="0">
                <a:latin typeface="Bell MT" panose="02020503060305020303" pitchFamily="18" charset="0"/>
              </a:rPr>
              <a:t>Statistical analysis is complete for 6/9 countries</a:t>
            </a:r>
          </a:p>
          <a:p>
            <a:r>
              <a:rPr lang="en-US" sz="2475" dirty="0">
                <a:latin typeface="Bell MT" panose="02020503060305020303" pitchFamily="18" charset="0"/>
              </a:rPr>
              <a:t>Severe disruptions caused by the Covid-19 pandemic delayed data coding and analysis for the remaining 3 countries</a:t>
            </a:r>
          </a:p>
          <a:p>
            <a:r>
              <a:rPr lang="en-US" sz="2475" dirty="0">
                <a:latin typeface="Bell MT" panose="02020503060305020303" pitchFamily="18" charset="0"/>
              </a:rPr>
              <a:t>Final manuscript on target for completion by December, 2021</a:t>
            </a:r>
          </a:p>
          <a:p>
            <a:r>
              <a:rPr lang="en-US" sz="2475" dirty="0">
                <a:latin typeface="Bell MT" panose="02020503060305020303" pitchFamily="18" charset="0"/>
              </a:rPr>
              <a:t>I plan to submit the book manuscript for publication at Oxford or Cambridge University Press</a:t>
            </a:r>
          </a:p>
          <a:p>
            <a:endParaRPr lang="en-US" sz="2025" dirty="0">
              <a:latin typeface="Bell MT" panose="02020503060305020303" pitchFamily="18" charset="0"/>
            </a:endParaRPr>
          </a:p>
          <a:p>
            <a:endParaRPr lang="en-US" sz="2175" b="1" i="1" dirty="0">
              <a:latin typeface="Bell MT" panose="02020503060305020303" pitchFamily="18" charset="0"/>
            </a:endParaRPr>
          </a:p>
        </p:txBody>
      </p:sp>
    </p:spTree>
    <p:extLst>
      <p:ext uri="{BB962C8B-B14F-4D97-AF65-F5344CB8AC3E}">
        <p14:creationId xmlns:p14="http://schemas.microsoft.com/office/powerpoint/2010/main" val="2811745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SUMMARY OF</a:t>
            </a:r>
            <a:br>
              <a:rPr lang="en-US" sz="3375" dirty="0">
                <a:latin typeface="Bell MT" panose="02020503060305020303" pitchFamily="18" charset="0"/>
              </a:rPr>
            </a:br>
            <a:r>
              <a:rPr lang="en-US" sz="3375" dirty="0">
                <a:latin typeface="Bell MT" panose="02020503060305020303" pitchFamily="18" charset="0"/>
              </a:rPr>
              <a:t>MAIN FINDINGS SO FAR</a:t>
            </a:r>
          </a:p>
        </p:txBody>
      </p:sp>
      <p:sp>
        <p:nvSpPr>
          <p:cNvPr id="3" name="Content Placeholder 2"/>
          <p:cNvSpPr>
            <a:spLocks noGrp="1"/>
          </p:cNvSpPr>
          <p:nvPr>
            <p:ph idx="1"/>
          </p:nvPr>
        </p:nvSpPr>
        <p:spPr>
          <a:xfrm>
            <a:off x="364603" y="2583180"/>
            <a:ext cx="8499362" cy="4046220"/>
          </a:xfrm>
        </p:spPr>
        <p:txBody>
          <a:bodyPr>
            <a:normAutofit fontScale="92500" lnSpcReduction="10000"/>
          </a:bodyPr>
          <a:lstStyle/>
          <a:p>
            <a:r>
              <a:rPr lang="en-US" sz="2475" dirty="0">
                <a:latin typeface="Bell MT" panose="02020503060305020303" pitchFamily="18" charset="0"/>
              </a:rPr>
              <a:t>In all places, religious identification is </a:t>
            </a:r>
            <a:r>
              <a:rPr lang="en-US" sz="2475" b="1" dirty="0">
                <a:latin typeface="Bell MT" panose="02020503060305020303" pitchFamily="18" charset="0"/>
              </a:rPr>
              <a:t>the most highly variable </a:t>
            </a:r>
            <a:r>
              <a:rPr lang="en-US" sz="2475" dirty="0">
                <a:latin typeface="Bell MT" panose="02020503060305020303" pitchFamily="18" charset="0"/>
              </a:rPr>
              <a:t>of 15 different identity options. In other words, people tend to either identify with it extremely strongly or not at all (underscoring why that religion is particularly controversial and polarizing).</a:t>
            </a:r>
          </a:p>
          <a:p>
            <a:r>
              <a:rPr lang="en-US" sz="2475" dirty="0">
                <a:latin typeface="Bell MT" panose="02020503060305020303" pitchFamily="18" charset="0"/>
              </a:rPr>
              <a:t>Regardless of the religious tradition with which one identifies, this variance is </a:t>
            </a:r>
            <a:r>
              <a:rPr lang="en-US" sz="2475" b="1" dirty="0">
                <a:latin typeface="Bell MT" panose="02020503060305020303" pitchFamily="18" charset="0"/>
              </a:rPr>
              <a:t>best explained by certain personal characteristics coupled with social network influence</a:t>
            </a:r>
            <a:r>
              <a:rPr lang="en-US" sz="2475" dirty="0">
                <a:latin typeface="Bell MT" panose="02020503060305020303" pitchFamily="18" charset="0"/>
              </a:rPr>
              <a:t>.</a:t>
            </a:r>
          </a:p>
          <a:p>
            <a:r>
              <a:rPr lang="en-US" sz="2475" dirty="0">
                <a:latin typeface="Bell MT" panose="02020503060305020303" pitchFamily="18" charset="0"/>
              </a:rPr>
              <a:t>I confirm that religious identity becomes more salient under conditions of perceived threat (</a:t>
            </a:r>
            <a:r>
              <a:rPr lang="en-US" sz="2475" dirty="0" err="1">
                <a:latin typeface="Bell MT" panose="02020503060305020303" pitchFamily="18" charset="0"/>
              </a:rPr>
              <a:t>Jetten</a:t>
            </a:r>
            <a:r>
              <a:rPr lang="en-US" sz="2475" dirty="0">
                <a:latin typeface="Bell MT" panose="02020503060305020303" pitchFamily="18" charset="0"/>
              </a:rPr>
              <a:t> et al. 2001; Peek 2005) and is prioritized when it is achieved rather than ascribed (Ammerman 2003; Cadge and </a:t>
            </a:r>
            <a:r>
              <a:rPr lang="en-US" sz="2475" dirty="0" err="1">
                <a:latin typeface="Bell MT" panose="02020503060305020303" pitchFamily="18" charset="0"/>
              </a:rPr>
              <a:t>Davidman</a:t>
            </a:r>
            <a:r>
              <a:rPr lang="en-US" sz="2475" dirty="0">
                <a:latin typeface="Bell MT" panose="02020503060305020303" pitchFamily="18" charset="0"/>
              </a:rPr>
              <a:t> 2006; Hammond 1988; Parsons 1982). </a:t>
            </a:r>
          </a:p>
        </p:txBody>
      </p:sp>
    </p:spTree>
    <p:extLst>
      <p:ext uri="{BB962C8B-B14F-4D97-AF65-F5344CB8AC3E}">
        <p14:creationId xmlns:p14="http://schemas.microsoft.com/office/powerpoint/2010/main" val="165731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SUMMARY OF</a:t>
            </a:r>
            <a:br>
              <a:rPr lang="en-US" sz="3375" dirty="0">
                <a:latin typeface="Bell MT" panose="02020503060305020303" pitchFamily="18" charset="0"/>
              </a:rPr>
            </a:br>
            <a:r>
              <a:rPr lang="en-US" sz="3375" dirty="0">
                <a:latin typeface="Bell MT" panose="02020503060305020303" pitchFamily="18" charset="0"/>
              </a:rPr>
              <a:t>MAIN FINDINGS SO FAR,</a:t>
            </a:r>
            <a:br>
              <a:rPr lang="en-US" sz="3375" dirty="0">
                <a:latin typeface="Bell MT" panose="02020503060305020303" pitchFamily="18" charset="0"/>
              </a:rPr>
            </a:br>
            <a:r>
              <a:rPr lang="en-US" sz="3375" dirty="0">
                <a:latin typeface="Bell MT" panose="02020503060305020303" pitchFamily="18" charset="0"/>
              </a:rPr>
              <a:t>CONT’D</a:t>
            </a:r>
          </a:p>
        </p:txBody>
      </p:sp>
      <p:sp>
        <p:nvSpPr>
          <p:cNvPr id="3" name="Content Placeholder 2"/>
          <p:cNvSpPr>
            <a:spLocks noGrp="1"/>
          </p:cNvSpPr>
          <p:nvPr>
            <p:ph idx="1"/>
          </p:nvPr>
        </p:nvSpPr>
        <p:spPr>
          <a:xfrm>
            <a:off x="364603" y="2583180"/>
            <a:ext cx="8499362" cy="4046220"/>
          </a:xfrm>
        </p:spPr>
        <p:txBody>
          <a:bodyPr>
            <a:normAutofit fontScale="92500" lnSpcReduction="10000"/>
          </a:bodyPr>
          <a:lstStyle/>
          <a:p>
            <a:r>
              <a:rPr lang="en-US" sz="2475" dirty="0">
                <a:latin typeface="Bell MT" panose="02020503060305020303" pitchFamily="18" charset="0"/>
              </a:rPr>
              <a:t>Crucially, I show that cultural and national differences are much </a:t>
            </a:r>
            <a:r>
              <a:rPr lang="en-US" sz="2475" i="1" dirty="0">
                <a:latin typeface="Bell MT" panose="02020503060305020303" pitchFamily="18" charset="0"/>
              </a:rPr>
              <a:t>less</a:t>
            </a:r>
            <a:r>
              <a:rPr lang="en-US" sz="2475" dirty="0">
                <a:latin typeface="Bell MT" panose="02020503060305020303" pitchFamily="18" charset="0"/>
              </a:rPr>
              <a:t> important than typically assumed; </a:t>
            </a:r>
            <a:r>
              <a:rPr lang="en-US" sz="2475" b="1" dirty="0">
                <a:latin typeface="Bell MT" panose="02020503060305020303" pitchFamily="18" charset="0"/>
              </a:rPr>
              <a:t>strong religious identifiers share far more in common with one another worldwide than they do with weak- or non-identifiers within their same country or religious group</a:t>
            </a:r>
            <a:r>
              <a:rPr lang="en-US" sz="2475" dirty="0">
                <a:latin typeface="Bell MT" panose="02020503060305020303" pitchFamily="18" charset="0"/>
              </a:rPr>
              <a:t>—which is counterintuitive given that the practices, motivations, and expressions of religiosity as social identity vary across different religions (Cohen et al. 2005).</a:t>
            </a:r>
          </a:p>
          <a:p>
            <a:r>
              <a:rPr lang="en-US" sz="2475" dirty="0">
                <a:latin typeface="Bell MT" panose="02020503060305020303" pitchFamily="18" charset="0"/>
              </a:rPr>
              <a:t>Altogether, my book brings a new perspective to the study of belonging—one of the four dimensions that comprise people’s overall orientations to religion (</a:t>
            </a:r>
            <a:r>
              <a:rPr lang="en-US" sz="2475" dirty="0" err="1">
                <a:latin typeface="Bell MT" panose="02020503060305020303" pitchFamily="18" charset="0"/>
              </a:rPr>
              <a:t>Saroglou</a:t>
            </a:r>
            <a:r>
              <a:rPr lang="en-US" sz="2475" dirty="0">
                <a:latin typeface="Bell MT" panose="02020503060305020303" pitchFamily="18" charset="0"/>
              </a:rPr>
              <a:t> 2011)—while heeding the call to bring a more global focus to systematic studies of religion (Smith et al. 2013).</a:t>
            </a:r>
            <a:endParaRPr lang="en-US" sz="2175" b="1" i="1" dirty="0">
              <a:latin typeface="Bell MT" panose="02020503060305020303" pitchFamily="18" charset="0"/>
            </a:endParaRPr>
          </a:p>
        </p:txBody>
      </p:sp>
    </p:spTree>
    <p:extLst>
      <p:ext uri="{BB962C8B-B14F-4D97-AF65-F5344CB8AC3E}">
        <p14:creationId xmlns:p14="http://schemas.microsoft.com/office/powerpoint/2010/main" val="100676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a:latin typeface="Bell MT" panose="02020503060305020303" pitchFamily="18" charset="0"/>
              </a:rPr>
              <a:t>OVERARCHING CONTRIBUTIONS</a:t>
            </a:r>
            <a:endParaRPr lang="en-US" sz="3375" dirty="0">
              <a:latin typeface="Bell MT" panose="02020503060305020303" pitchFamily="18" charset="0"/>
            </a:endParaRPr>
          </a:p>
        </p:txBody>
      </p:sp>
      <p:sp>
        <p:nvSpPr>
          <p:cNvPr id="3" name="Content Placeholder 2"/>
          <p:cNvSpPr>
            <a:spLocks noGrp="1"/>
          </p:cNvSpPr>
          <p:nvPr>
            <p:ph idx="1"/>
          </p:nvPr>
        </p:nvSpPr>
        <p:spPr>
          <a:xfrm>
            <a:off x="364603" y="2583180"/>
            <a:ext cx="8499362" cy="3970020"/>
          </a:xfrm>
        </p:spPr>
        <p:txBody>
          <a:bodyPr>
            <a:normAutofit fontScale="92500" lnSpcReduction="20000"/>
          </a:bodyPr>
          <a:lstStyle/>
          <a:p>
            <a:r>
              <a:rPr lang="en-US" sz="2475" dirty="0">
                <a:latin typeface="Bell MT" panose="02020503060305020303" pitchFamily="18" charset="0"/>
              </a:rPr>
              <a:t>At the theoretical level, my book illuminates the predictors of strength and salience of religious identification in comparative perspective while highlighting ways in which individual identification with religion is similar to or distinct from that associated with other types of identities.</a:t>
            </a:r>
          </a:p>
          <a:p>
            <a:r>
              <a:rPr lang="en-US" sz="2500" dirty="0">
                <a:latin typeface="Bell MT" panose="02020503060305020303" pitchFamily="18" charset="0"/>
              </a:rPr>
              <a:t>At the practical level, it offers a guide to policymakers grappling with publics that are divided over religious differences. By better comprehending the drivers of religious identification, politicians and lawmakers will be able to predict how different individuals will think and act politically based on the intensity of their (non)identification with religion. Ideally, this will help them find ways to bridge the ever-growing gap between those who are religious and those who are not.</a:t>
            </a:r>
          </a:p>
        </p:txBody>
      </p:sp>
    </p:spTree>
    <p:extLst>
      <p:ext uri="{BB962C8B-B14F-4D97-AF65-F5344CB8AC3E}">
        <p14:creationId xmlns:p14="http://schemas.microsoft.com/office/powerpoint/2010/main" val="1863544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921" y="1404154"/>
            <a:ext cx="8429264" cy="2022676"/>
          </a:xfrm>
        </p:spPr>
        <p:txBody>
          <a:bodyPr/>
          <a:lstStyle/>
          <a:p>
            <a:pPr algn="ctr"/>
            <a:r>
              <a:rPr lang="en-US" b="1" dirty="0">
                <a:latin typeface="Bell MT" panose="02020503060305020303" pitchFamily="18" charset="0"/>
              </a:rPr>
              <a:t>QUESTIONS?</a:t>
            </a:r>
          </a:p>
        </p:txBody>
      </p:sp>
      <p:sp>
        <p:nvSpPr>
          <p:cNvPr id="3" name="Subtitle 2"/>
          <p:cNvSpPr>
            <a:spLocks noGrp="1"/>
          </p:cNvSpPr>
          <p:nvPr>
            <p:ph type="subTitle" idx="1"/>
          </p:nvPr>
        </p:nvSpPr>
        <p:spPr>
          <a:xfrm>
            <a:off x="874897" y="3906403"/>
            <a:ext cx="7480577" cy="826919"/>
          </a:xfrm>
        </p:spPr>
        <p:txBody>
          <a:bodyPr>
            <a:normAutofit/>
          </a:bodyPr>
          <a:lstStyle/>
          <a:p>
            <a:pPr algn="ctr"/>
            <a:r>
              <a:rPr lang="en-US" sz="1875" b="1" dirty="0">
                <a:solidFill>
                  <a:schemeClr val="bg1"/>
                </a:solidFill>
              </a:rPr>
              <a:t>acurti2@Clemson.edu</a:t>
            </a:r>
          </a:p>
        </p:txBody>
      </p:sp>
    </p:spTree>
    <p:extLst>
      <p:ext uri="{BB962C8B-B14F-4D97-AF65-F5344CB8AC3E}">
        <p14:creationId xmlns:p14="http://schemas.microsoft.com/office/powerpoint/2010/main" val="29013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PREVIOUS WORK</a:t>
            </a:r>
          </a:p>
        </p:txBody>
      </p:sp>
      <p:sp>
        <p:nvSpPr>
          <p:cNvPr id="3" name="Content Placeholder 2"/>
          <p:cNvSpPr>
            <a:spLocks noGrp="1"/>
          </p:cNvSpPr>
          <p:nvPr>
            <p:ph idx="1"/>
          </p:nvPr>
        </p:nvSpPr>
        <p:spPr>
          <a:xfrm>
            <a:off x="364604" y="2438400"/>
            <a:ext cx="8703196" cy="4267200"/>
          </a:xfrm>
        </p:spPr>
        <p:txBody>
          <a:bodyPr>
            <a:normAutofit fontScale="92500" lnSpcReduction="20000"/>
          </a:bodyPr>
          <a:lstStyle/>
          <a:p>
            <a:r>
              <a:rPr lang="en-US" sz="2475" dirty="0">
                <a:latin typeface="Bell MT" panose="02020503060305020303" pitchFamily="18" charset="0"/>
              </a:rPr>
              <a:t>Curtis &amp; Olson (2019b) outlined significant discrepancies in how “religious identity” has been operationalized across scholarly disciplines, noting a paucity of theoretical &amp; empirical investigation into the social-psychological construct of </a:t>
            </a:r>
            <a:r>
              <a:rPr lang="en-US" sz="2475" i="1" dirty="0">
                <a:latin typeface="Bell MT" panose="02020503060305020303" pitchFamily="18" charset="0"/>
              </a:rPr>
              <a:t>identification with religion </a:t>
            </a:r>
            <a:r>
              <a:rPr lang="en-US" sz="2475" dirty="0">
                <a:latin typeface="Bell MT" panose="02020503060305020303" pitchFamily="18" charset="0"/>
              </a:rPr>
              <a:t>and a tendency to conflate the term “identification” with </a:t>
            </a:r>
            <a:r>
              <a:rPr lang="en-US" sz="2475" i="1" dirty="0">
                <a:latin typeface="Bell MT" panose="02020503060305020303" pitchFamily="18" charset="0"/>
              </a:rPr>
              <a:t>nominal religious affiliation </a:t>
            </a:r>
            <a:r>
              <a:rPr lang="en-US" sz="1600" dirty="0">
                <a:latin typeface="Bell MT" panose="02020503060305020303" pitchFamily="18" charset="0"/>
              </a:rPr>
              <a:t>(e.g., Djupe, Neiheisel, and Sokhey 2018; Hayes 1995; Jelen 1993; </a:t>
            </a:r>
            <a:r>
              <a:rPr lang="en-US" sz="1600" dirty="0" err="1">
                <a:latin typeface="Bell MT" panose="02020503060305020303" pitchFamily="18" charset="0"/>
              </a:rPr>
              <a:t>Leege</a:t>
            </a:r>
            <a:r>
              <a:rPr lang="en-US" sz="1600" dirty="0">
                <a:latin typeface="Bell MT" panose="02020503060305020303" pitchFamily="18" charset="0"/>
              </a:rPr>
              <a:t> and </a:t>
            </a:r>
            <a:r>
              <a:rPr lang="en-US" sz="1600" dirty="0" err="1">
                <a:latin typeface="Bell MT" panose="02020503060305020303" pitchFamily="18" charset="0"/>
              </a:rPr>
              <a:t>Kellstedt</a:t>
            </a:r>
            <a:r>
              <a:rPr lang="en-US" sz="1600" dirty="0">
                <a:latin typeface="Bell MT" panose="02020503060305020303" pitchFamily="18" charset="0"/>
              </a:rPr>
              <a:t> 1993; Margolis 2018)</a:t>
            </a:r>
            <a:r>
              <a:rPr lang="en-US" sz="2475" dirty="0">
                <a:latin typeface="Bell MT" panose="02020503060305020303" pitchFamily="18" charset="0"/>
              </a:rPr>
              <a:t>.</a:t>
            </a:r>
          </a:p>
          <a:p>
            <a:r>
              <a:rPr lang="en-US" sz="2475" dirty="0">
                <a:latin typeface="Bell MT" panose="02020503060305020303" pitchFamily="18" charset="0"/>
              </a:rPr>
              <a:t>Curtis &amp; Olson (2019a) proposed a two-fold measure of psychological </a:t>
            </a:r>
            <a:r>
              <a:rPr lang="en-US" sz="2475" i="1" dirty="0">
                <a:latin typeface="Bell MT" panose="02020503060305020303" pitchFamily="18" charset="0"/>
              </a:rPr>
              <a:t>identification with religion</a:t>
            </a:r>
            <a:r>
              <a:rPr lang="en-US" sz="2475" dirty="0">
                <a:latin typeface="Bell MT" panose="02020503060305020303" pitchFamily="18" charset="0"/>
              </a:rPr>
              <a:t>, which they then assessed in three European countries </a:t>
            </a:r>
            <a:r>
              <a:rPr lang="en-US" sz="1500" dirty="0">
                <a:latin typeface="Bell MT" panose="02020503060305020303" pitchFamily="18" charset="0"/>
              </a:rPr>
              <a:t>[Germany, Poland, and the United Kingdom]</a:t>
            </a:r>
            <a:r>
              <a:rPr lang="en-US" sz="2500" dirty="0">
                <a:latin typeface="Bell MT" panose="02020503060305020303" pitchFamily="18" charset="0"/>
              </a:rPr>
              <a:t>.</a:t>
            </a:r>
          </a:p>
          <a:p>
            <a:r>
              <a:rPr lang="en-US" sz="2475" dirty="0">
                <a:latin typeface="Bell MT" panose="02020503060305020303" pitchFamily="18" charset="0"/>
              </a:rPr>
              <a:t>Curtis &amp; Olson (</a:t>
            </a:r>
            <a:r>
              <a:rPr lang="en-US" sz="2475" i="1" dirty="0">
                <a:latin typeface="Bell MT" panose="02020503060305020303" pitchFamily="18" charset="0"/>
              </a:rPr>
              <a:t>forthcoming</a:t>
            </a:r>
            <a:r>
              <a:rPr lang="en-US" sz="2475" dirty="0">
                <a:latin typeface="Bell MT" panose="02020503060305020303" pitchFamily="18" charset="0"/>
              </a:rPr>
              <a:t>) probed identification with religion in a majority-Muslim context </a:t>
            </a:r>
            <a:r>
              <a:rPr lang="en-US" sz="1500" dirty="0">
                <a:latin typeface="Bell MT" panose="02020503060305020303" pitchFamily="18" charset="0"/>
              </a:rPr>
              <a:t>[Turkey]</a:t>
            </a:r>
            <a:r>
              <a:rPr lang="en-US" sz="2475" dirty="0">
                <a:latin typeface="Bell MT" panose="02020503060305020303" pitchFamily="18" charset="0"/>
              </a:rPr>
              <a:t>, confirming its high variability and polarization.</a:t>
            </a:r>
          </a:p>
        </p:txBody>
      </p:sp>
    </p:spTree>
    <p:extLst>
      <p:ext uri="{BB962C8B-B14F-4D97-AF65-F5344CB8AC3E}">
        <p14:creationId xmlns:p14="http://schemas.microsoft.com/office/powerpoint/2010/main" val="127766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OVERARCHING ARGUMENT</a:t>
            </a:r>
          </a:p>
        </p:txBody>
      </p:sp>
      <p:sp>
        <p:nvSpPr>
          <p:cNvPr id="3" name="Content Placeholder 2"/>
          <p:cNvSpPr>
            <a:spLocks noGrp="1"/>
          </p:cNvSpPr>
          <p:nvPr>
            <p:ph idx="1"/>
          </p:nvPr>
        </p:nvSpPr>
        <p:spPr>
          <a:xfrm>
            <a:off x="364604" y="2438400"/>
            <a:ext cx="8703196" cy="4114800"/>
          </a:xfrm>
        </p:spPr>
        <p:txBody>
          <a:bodyPr>
            <a:normAutofit lnSpcReduction="10000"/>
          </a:bodyPr>
          <a:lstStyle/>
          <a:p>
            <a:r>
              <a:rPr lang="en-US" sz="2475" dirty="0">
                <a:latin typeface="Bell MT" panose="02020503060305020303" pitchFamily="18" charset="0"/>
              </a:rPr>
              <a:t>Extant studies conflate religious identity/identification; even those that do not predominantly use identification to explain other outcomes. </a:t>
            </a:r>
          </a:p>
          <a:p>
            <a:pPr lvl="1"/>
            <a:r>
              <a:rPr lang="en-US" sz="2325" b="1" dirty="0">
                <a:latin typeface="Bell MT" panose="02020503060305020303" pitchFamily="18" charset="0"/>
              </a:rPr>
              <a:t>MY CONTRIBUTION = FLIPPING RELIGIOUS IDENTIFICATION TO A DEPENDENT VARIALBE WORTHY OF EXPLANATION IN ITS OWN RIGHT!</a:t>
            </a:r>
          </a:p>
          <a:p>
            <a:pPr lvl="1"/>
            <a:endParaRPr lang="en-US" sz="2325" b="1" dirty="0">
              <a:latin typeface="Bell MT" panose="02020503060305020303" pitchFamily="18" charset="0"/>
            </a:endParaRPr>
          </a:p>
          <a:p>
            <a:r>
              <a:rPr lang="en-US" sz="2475" dirty="0">
                <a:latin typeface="Bell MT" panose="02020503060305020303" pitchFamily="18" charset="0"/>
              </a:rPr>
              <a:t>Religion’s relevance for how one chooses to define him/herself is conceptually and empirically distinct from whether and how they self-categorize, and from how generally important they report religion to be in their everyday lives.</a:t>
            </a:r>
          </a:p>
        </p:txBody>
      </p:sp>
    </p:spTree>
    <p:extLst>
      <p:ext uri="{BB962C8B-B14F-4D97-AF65-F5344CB8AC3E}">
        <p14:creationId xmlns:p14="http://schemas.microsoft.com/office/powerpoint/2010/main" val="392878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OVERARCHING ARGUMENT,</a:t>
            </a:r>
            <a:br>
              <a:rPr lang="en-US" sz="3375" dirty="0">
                <a:latin typeface="Bell MT" panose="02020503060305020303" pitchFamily="18" charset="0"/>
              </a:rPr>
            </a:br>
            <a:r>
              <a:rPr lang="en-US" sz="3375" dirty="0">
                <a:latin typeface="Bell MT" panose="02020503060305020303" pitchFamily="18" charset="0"/>
              </a:rPr>
              <a:t>CONT’D</a:t>
            </a:r>
          </a:p>
        </p:txBody>
      </p:sp>
      <p:sp>
        <p:nvSpPr>
          <p:cNvPr id="3" name="Content Placeholder 2"/>
          <p:cNvSpPr>
            <a:spLocks noGrp="1"/>
          </p:cNvSpPr>
          <p:nvPr>
            <p:ph idx="1"/>
          </p:nvPr>
        </p:nvSpPr>
        <p:spPr>
          <a:xfrm>
            <a:off x="364604" y="2438400"/>
            <a:ext cx="8703196" cy="4114800"/>
          </a:xfrm>
        </p:spPr>
        <p:txBody>
          <a:bodyPr>
            <a:normAutofit/>
          </a:bodyPr>
          <a:lstStyle/>
          <a:p>
            <a:r>
              <a:rPr lang="en-US" sz="2475" dirty="0">
                <a:latin typeface="Bell MT" panose="02020503060305020303" pitchFamily="18" charset="0"/>
              </a:rPr>
              <a:t>Religious identification is also inherently subjective, meaning that one may identify strongly with “religion” even if they do not affiliate with an organized tradition.</a:t>
            </a:r>
          </a:p>
          <a:p>
            <a:endParaRPr lang="en-US" sz="2475" dirty="0">
              <a:latin typeface="Bell MT" panose="02020503060305020303" pitchFamily="18" charset="0"/>
            </a:endParaRPr>
          </a:p>
          <a:p>
            <a:r>
              <a:rPr lang="en-US" sz="2475" dirty="0">
                <a:latin typeface="Bell MT" panose="02020503060305020303" pitchFamily="18" charset="0"/>
              </a:rPr>
              <a:t>Studying identification with religion in cross-national and cross-cultural context is especially important, not only to gain generalizable insights but also because of the strong U.S.- and Western-focused bias in much of the extant literature on religious identity and religiosity (Smith et al. 2013).</a:t>
            </a:r>
            <a:endParaRPr lang="en-US" sz="2175" dirty="0">
              <a:latin typeface="Bell MT" panose="02020503060305020303" pitchFamily="18" charset="0"/>
            </a:endParaRPr>
          </a:p>
        </p:txBody>
      </p:sp>
    </p:spTree>
    <p:extLst>
      <p:ext uri="{BB962C8B-B14F-4D97-AF65-F5344CB8AC3E}">
        <p14:creationId xmlns:p14="http://schemas.microsoft.com/office/powerpoint/2010/main" val="395897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UNDERLYING AGENDA</a:t>
            </a:r>
          </a:p>
        </p:txBody>
      </p:sp>
      <p:sp>
        <p:nvSpPr>
          <p:cNvPr id="3" name="Content Placeholder 2"/>
          <p:cNvSpPr>
            <a:spLocks noGrp="1"/>
          </p:cNvSpPr>
          <p:nvPr>
            <p:ph idx="1"/>
          </p:nvPr>
        </p:nvSpPr>
        <p:spPr>
          <a:xfrm>
            <a:off x="364604" y="2438400"/>
            <a:ext cx="8703196" cy="4267200"/>
          </a:xfrm>
        </p:spPr>
        <p:txBody>
          <a:bodyPr>
            <a:normAutofit/>
          </a:bodyPr>
          <a:lstStyle/>
          <a:p>
            <a:r>
              <a:rPr lang="en-US" sz="2475" dirty="0">
                <a:latin typeface="Bell MT" panose="02020503060305020303" pitchFamily="18" charset="0"/>
              </a:rPr>
              <a:t>Why is religion a more salient social identity for some people than others?</a:t>
            </a:r>
          </a:p>
          <a:p>
            <a:r>
              <a:rPr lang="en-US" sz="2475" dirty="0">
                <a:latin typeface="Bell MT" panose="02020503060305020303" pitchFamily="18" charset="0"/>
              </a:rPr>
              <a:t>What explains why some individuals highly prioritize being “a religious person” while others do not identify with religion at all?</a:t>
            </a:r>
          </a:p>
          <a:p>
            <a:r>
              <a:rPr lang="en-US" sz="2475" dirty="0">
                <a:latin typeface="Bell MT" panose="02020503060305020303" pitchFamily="18" charset="0"/>
              </a:rPr>
              <a:t>Where does religion rank in comparison to other identity alternatives?</a:t>
            </a:r>
          </a:p>
          <a:p>
            <a:r>
              <a:rPr lang="en-US" sz="2475" dirty="0">
                <a:latin typeface="Bell MT" panose="02020503060305020303" pitchFamily="18" charset="0"/>
              </a:rPr>
              <a:t>Are the roots of religious identification shaped primarily by individual characteristics, social network influence, or contextual circumstances?</a:t>
            </a:r>
            <a:endParaRPr lang="en-US" sz="2175" i="1" dirty="0">
              <a:latin typeface="Bell MT" panose="02020503060305020303" pitchFamily="18" charset="0"/>
            </a:endParaRPr>
          </a:p>
        </p:txBody>
      </p:sp>
    </p:spTree>
    <p:extLst>
      <p:ext uri="{BB962C8B-B14F-4D97-AF65-F5344CB8AC3E}">
        <p14:creationId xmlns:p14="http://schemas.microsoft.com/office/powerpoint/2010/main" val="144750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CONCEPTUALIZING RELIGIOUS </a:t>
            </a:r>
            <a:r>
              <a:rPr lang="en-US" sz="3375" u="sng" dirty="0">
                <a:latin typeface="Bell MT" panose="02020503060305020303" pitchFamily="18" charset="0"/>
              </a:rPr>
              <a:t>IDENTIFICATION</a:t>
            </a:r>
          </a:p>
        </p:txBody>
      </p:sp>
      <p:sp>
        <p:nvSpPr>
          <p:cNvPr id="3" name="Content Placeholder 2"/>
          <p:cNvSpPr>
            <a:spLocks noGrp="1"/>
          </p:cNvSpPr>
          <p:nvPr>
            <p:ph idx="1"/>
          </p:nvPr>
        </p:nvSpPr>
        <p:spPr>
          <a:xfrm>
            <a:off x="364604" y="2438400"/>
            <a:ext cx="8703196" cy="4343400"/>
          </a:xfrm>
        </p:spPr>
        <p:txBody>
          <a:bodyPr>
            <a:normAutofit fontScale="92500" lnSpcReduction="10000"/>
          </a:bodyPr>
          <a:lstStyle/>
          <a:p>
            <a:r>
              <a:rPr lang="en-US" sz="2500" dirty="0">
                <a:latin typeface="Bell MT" panose="02020503060305020303" pitchFamily="18" charset="0"/>
              </a:rPr>
              <a:t>I investigate two dimensions of identification </a:t>
            </a:r>
            <a:r>
              <a:rPr lang="en-US" sz="1500" dirty="0">
                <a:latin typeface="Bell MT" panose="02020503060305020303" pitchFamily="18" charset="0"/>
              </a:rPr>
              <a:t>(per Curtis &amp; Olson 2019a)</a:t>
            </a:r>
            <a:r>
              <a:rPr lang="en-US" sz="2500" dirty="0">
                <a:latin typeface="Bell MT" panose="02020503060305020303" pitchFamily="18" charset="0"/>
              </a:rPr>
              <a:t>:</a:t>
            </a:r>
            <a:endParaRPr lang="en-US" sz="2500" i="1" dirty="0">
              <a:latin typeface="Bell MT" panose="02020503060305020303" pitchFamily="18" charset="0"/>
            </a:endParaRPr>
          </a:p>
          <a:p>
            <a:pPr lvl="1"/>
            <a:r>
              <a:rPr lang="en-US" sz="2100" dirty="0">
                <a:latin typeface="Bell MT" panose="02020503060305020303" pitchFamily="18" charset="0"/>
              </a:rPr>
              <a:t>1) Independent </a:t>
            </a:r>
            <a:r>
              <a:rPr lang="en-US" sz="2100" i="1" dirty="0">
                <a:latin typeface="Bell MT" panose="02020503060305020303" pitchFamily="18" charset="0"/>
              </a:rPr>
              <a:t>importance:</a:t>
            </a:r>
            <a:r>
              <a:rPr lang="en-US" sz="2100" dirty="0">
                <a:latin typeface="Bell MT" panose="02020503060305020303" pitchFamily="18" charset="0"/>
              </a:rPr>
              <a:t> independent strength of religious identification  (i.e., how strongly one identifies with their religion in general)</a:t>
            </a:r>
          </a:p>
          <a:p>
            <a:pPr lvl="1"/>
            <a:r>
              <a:rPr lang="en-US" sz="2100" dirty="0">
                <a:latin typeface="Bell MT" panose="02020503060305020303" pitchFamily="18" charset="0"/>
              </a:rPr>
              <a:t>2) Relative </a:t>
            </a:r>
            <a:r>
              <a:rPr lang="en-US" sz="2100" i="1" dirty="0">
                <a:latin typeface="Bell MT" panose="02020503060305020303" pitchFamily="18" charset="0"/>
              </a:rPr>
              <a:t>prominence:</a:t>
            </a:r>
            <a:r>
              <a:rPr lang="en-US" sz="2100" dirty="0">
                <a:latin typeface="Bell MT" panose="02020503060305020303" pitchFamily="18" charset="0"/>
              </a:rPr>
              <a:t> the degree to which religious identity is valued or prioritized above other identity alternatives (i.e., the extent to which religious identity is—or is not—the most important identity one holds)</a:t>
            </a:r>
          </a:p>
          <a:p>
            <a:pPr marL="342900" lvl="1" indent="0">
              <a:buNone/>
            </a:pPr>
            <a:endParaRPr lang="en-US" sz="2000" dirty="0">
              <a:latin typeface="Bell MT" panose="02020503060305020303" pitchFamily="18" charset="0"/>
            </a:endParaRPr>
          </a:p>
          <a:p>
            <a:r>
              <a:rPr lang="en-US" sz="2500" dirty="0">
                <a:latin typeface="Bell MT" panose="02020503060305020303" pitchFamily="18" charset="0"/>
              </a:rPr>
              <a:t>These are critical to know for two reasons:</a:t>
            </a:r>
          </a:p>
          <a:p>
            <a:pPr lvl="1"/>
            <a:r>
              <a:rPr lang="en-US" sz="2100" dirty="0">
                <a:latin typeface="Bell MT" panose="02020503060305020303" pitchFamily="18" charset="0"/>
              </a:rPr>
              <a:t>Nominal religious affiliation isn’t necessarily indicative of having internalized a religious identity (Hackett 2014)</a:t>
            </a:r>
          </a:p>
          <a:p>
            <a:pPr lvl="1"/>
            <a:r>
              <a:rPr lang="en-US" sz="2100" dirty="0">
                <a:latin typeface="Bell MT" panose="02020503060305020303" pitchFamily="18" charset="0"/>
              </a:rPr>
              <a:t>In an era of “fuzzy fidelity” (</a:t>
            </a:r>
            <a:r>
              <a:rPr lang="en-US" sz="2100" dirty="0" err="1">
                <a:latin typeface="Bell MT" panose="02020503060305020303" pitchFamily="18" charset="0"/>
              </a:rPr>
              <a:t>Voas</a:t>
            </a:r>
            <a:r>
              <a:rPr lang="en-US" sz="2100" dirty="0">
                <a:latin typeface="Bell MT" panose="02020503060305020303" pitchFamily="18" charset="0"/>
              </a:rPr>
              <a:t> 2009), psychologically identifying with religion isn’t contingent on affiliating with any specific religious group or organization</a:t>
            </a:r>
          </a:p>
        </p:txBody>
      </p:sp>
    </p:spTree>
    <p:extLst>
      <p:ext uri="{BB962C8B-B14F-4D97-AF65-F5344CB8AC3E}">
        <p14:creationId xmlns:p14="http://schemas.microsoft.com/office/powerpoint/2010/main" val="174466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RESEARCH DESIGN</a:t>
            </a:r>
          </a:p>
        </p:txBody>
      </p:sp>
      <p:sp>
        <p:nvSpPr>
          <p:cNvPr id="3" name="Content Placeholder 2"/>
          <p:cNvSpPr>
            <a:spLocks noGrp="1"/>
          </p:cNvSpPr>
          <p:nvPr>
            <p:ph idx="1"/>
          </p:nvPr>
        </p:nvSpPr>
        <p:spPr>
          <a:xfrm>
            <a:off x="364604" y="2514600"/>
            <a:ext cx="8626996" cy="4267199"/>
          </a:xfrm>
        </p:spPr>
        <p:txBody>
          <a:bodyPr>
            <a:normAutofit fontScale="92500" lnSpcReduction="20000"/>
          </a:bodyPr>
          <a:lstStyle/>
          <a:p>
            <a:r>
              <a:rPr lang="en-US" sz="2475" dirty="0">
                <a:latin typeface="Bell MT" panose="02020503060305020303" pitchFamily="18" charset="0"/>
              </a:rPr>
              <a:t>I adopted a comparative, quantitative approach compiling original, nationally representative public opinion surveys in 9 countries across 6 world regions administered online by the polling firm Opinium LLP:</a:t>
            </a:r>
          </a:p>
          <a:p>
            <a:pPr lvl="1"/>
            <a:r>
              <a:rPr lang="en-US" sz="2025" dirty="0">
                <a:latin typeface="Bell MT" panose="02020503060305020303" pitchFamily="18" charset="0"/>
              </a:rPr>
              <a:t>Argentina (February 2016; n=2,004)</a:t>
            </a:r>
          </a:p>
          <a:p>
            <a:pPr lvl="1"/>
            <a:r>
              <a:rPr lang="en-US" sz="2025" dirty="0">
                <a:latin typeface="Bell MT" panose="02020503060305020303" pitchFamily="18" charset="0"/>
              </a:rPr>
              <a:t>Germany (May 2015; 2,002 adults)</a:t>
            </a:r>
          </a:p>
          <a:p>
            <a:pPr lvl="1"/>
            <a:r>
              <a:rPr lang="en-US" sz="2025" dirty="0">
                <a:latin typeface="Bell MT" panose="02020503060305020303" pitchFamily="18" charset="0"/>
              </a:rPr>
              <a:t>India 2019 (January 2020; 2,001 adults)</a:t>
            </a:r>
          </a:p>
          <a:p>
            <a:pPr lvl="1"/>
            <a:r>
              <a:rPr lang="en-US" sz="2025" dirty="0">
                <a:latin typeface="Bell MT" panose="02020503060305020303" pitchFamily="18" charset="0"/>
              </a:rPr>
              <a:t>Japan 2019 (January 2020; 1,500 adults)</a:t>
            </a:r>
          </a:p>
          <a:p>
            <a:pPr lvl="1"/>
            <a:r>
              <a:rPr lang="en-US" sz="2025" dirty="0">
                <a:latin typeface="Bell MT" panose="02020503060305020303" pitchFamily="18" charset="0"/>
              </a:rPr>
              <a:t>Nigeria 2019 (December 2019; 1,007 adults)</a:t>
            </a:r>
          </a:p>
          <a:p>
            <a:pPr lvl="1"/>
            <a:r>
              <a:rPr lang="en-US" sz="2025" dirty="0">
                <a:latin typeface="Bell MT" panose="02020503060305020303" pitchFamily="18" charset="0"/>
              </a:rPr>
              <a:t>Poland 2015 (May 2015; 2,002 adults)</a:t>
            </a:r>
          </a:p>
          <a:p>
            <a:pPr lvl="1"/>
            <a:r>
              <a:rPr lang="en-US" sz="2025" dirty="0">
                <a:latin typeface="Bell MT" panose="02020503060305020303" pitchFamily="18" charset="0"/>
              </a:rPr>
              <a:t>Turkey 2018 (August 2018; 2,007 adults)</a:t>
            </a:r>
          </a:p>
          <a:p>
            <a:pPr lvl="1"/>
            <a:r>
              <a:rPr lang="en-US" sz="2025" dirty="0">
                <a:latin typeface="Bell MT" panose="02020503060305020303" pitchFamily="18" charset="0"/>
              </a:rPr>
              <a:t>United Kingdom (May 2015; 1,020 adults)</a:t>
            </a:r>
          </a:p>
          <a:p>
            <a:pPr lvl="1"/>
            <a:r>
              <a:rPr lang="en-US" sz="2025" dirty="0">
                <a:latin typeface="Bell MT" panose="02020503060305020303" pitchFamily="18" charset="0"/>
              </a:rPr>
              <a:t>United States (June 2019; 1,002 adults)</a:t>
            </a:r>
          </a:p>
          <a:p>
            <a:pPr lvl="1"/>
            <a:endParaRPr lang="en-US" sz="2325" dirty="0">
              <a:latin typeface="Bell MT" panose="020205030603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3505200"/>
            <a:ext cx="2250759" cy="2578995"/>
          </a:xfrm>
          <a:prstGeom prst="rect">
            <a:avLst/>
          </a:prstGeom>
        </p:spPr>
      </p:pic>
      <p:pic>
        <p:nvPicPr>
          <p:cNvPr id="6" name="Picture 5"/>
          <p:cNvPicPr>
            <a:picLocks noChangeAspect="1"/>
          </p:cNvPicPr>
          <p:nvPr/>
        </p:nvPicPr>
        <p:blipFill>
          <a:blip r:embed="rId3"/>
          <a:stretch>
            <a:fillRect/>
          </a:stretch>
        </p:blipFill>
        <p:spPr>
          <a:xfrm>
            <a:off x="7765994" y="5486400"/>
            <a:ext cx="1003136" cy="1003136"/>
          </a:xfrm>
          <a:prstGeom prst="rect">
            <a:avLst/>
          </a:prstGeom>
        </p:spPr>
      </p:pic>
    </p:spTree>
    <p:extLst>
      <p:ext uri="{BB962C8B-B14F-4D97-AF65-F5344CB8AC3E}">
        <p14:creationId xmlns:p14="http://schemas.microsoft.com/office/powerpoint/2010/main" val="180880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75" dirty="0">
                <a:latin typeface="Bell MT" panose="02020503060305020303" pitchFamily="18" charset="0"/>
              </a:rPr>
              <a:t>CASE SELECTION</a:t>
            </a:r>
          </a:p>
        </p:txBody>
      </p:sp>
      <p:sp>
        <p:nvSpPr>
          <p:cNvPr id="3" name="Content Placeholder 2"/>
          <p:cNvSpPr>
            <a:spLocks noGrp="1"/>
          </p:cNvSpPr>
          <p:nvPr>
            <p:ph idx="1"/>
          </p:nvPr>
        </p:nvSpPr>
        <p:spPr>
          <a:xfrm>
            <a:off x="364604" y="2514600"/>
            <a:ext cx="8626996" cy="4267199"/>
          </a:xfrm>
        </p:spPr>
        <p:txBody>
          <a:bodyPr>
            <a:normAutofit/>
          </a:bodyPr>
          <a:lstStyle/>
          <a:p>
            <a:r>
              <a:rPr lang="en-US" sz="2475" dirty="0">
                <a:latin typeface="Bell MT" panose="02020503060305020303" pitchFamily="18" charset="0"/>
              </a:rPr>
              <a:t>These nine country cases were strategically selected for multiple reasons: </a:t>
            </a:r>
          </a:p>
          <a:p>
            <a:pPr lvl="1"/>
            <a:r>
              <a:rPr lang="en-US" sz="2325" dirty="0">
                <a:latin typeface="Bell MT" panose="02020503060305020303" pitchFamily="18" charset="0"/>
              </a:rPr>
              <a:t>They maximize variation in aggregate religiosity (see Figure 1). </a:t>
            </a:r>
          </a:p>
          <a:p>
            <a:pPr lvl="1"/>
            <a:r>
              <a:rPr lang="en-US" sz="2325" dirty="0">
                <a:latin typeface="Bell MT" panose="02020503060305020303" pitchFamily="18" charset="0"/>
              </a:rPr>
              <a:t>They exhibit varying levels of religious diversity while together encompassing all major world religions. </a:t>
            </a:r>
          </a:p>
          <a:p>
            <a:pPr lvl="1"/>
            <a:r>
              <a:rPr lang="en-US" sz="2325" dirty="0">
                <a:latin typeface="Bell MT" panose="02020503060305020303" pitchFamily="18" charset="0"/>
              </a:rPr>
              <a:t>They span a wide variety of cultural, historical, and political relationships with religion. </a:t>
            </a:r>
          </a:p>
          <a:p>
            <a:pPr lvl="1"/>
            <a:r>
              <a:rPr lang="en-US" sz="2325" dirty="0">
                <a:latin typeface="Bell MT" panose="02020503060305020303" pitchFamily="18" charset="0"/>
              </a:rPr>
              <a:t>They enable me to directly compare non-Western to Western contexts.</a:t>
            </a:r>
            <a:endParaRPr lang="en-US" sz="2175" dirty="0">
              <a:latin typeface="Bell MT" panose="02020503060305020303" pitchFamily="18" charset="0"/>
            </a:endParaRPr>
          </a:p>
        </p:txBody>
      </p:sp>
    </p:spTree>
    <p:extLst>
      <p:ext uri="{BB962C8B-B14F-4D97-AF65-F5344CB8AC3E}">
        <p14:creationId xmlns:p14="http://schemas.microsoft.com/office/powerpoint/2010/main" val="3113694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3325</TotalTime>
  <Words>2130</Words>
  <Application>Microsoft Office PowerPoint</Application>
  <PresentationFormat>On-screen Show (4:3)</PresentationFormat>
  <Paragraphs>124</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Bell MT</vt:lpstr>
      <vt:lpstr>Calibri</vt:lpstr>
      <vt:lpstr>Cambria</vt:lpstr>
      <vt:lpstr>Century Gothic</vt:lpstr>
      <vt:lpstr>Times New Roman</vt:lpstr>
      <vt:lpstr>Wingdings 3</vt:lpstr>
      <vt:lpstr>Ion Boardroom</vt:lpstr>
      <vt:lpstr> RELIGIOUS IDENTIFICATION IN GLOBAL PERSPECTIVE</vt:lpstr>
      <vt:lpstr>POINT OF DEPARTURE</vt:lpstr>
      <vt:lpstr>PREVIOUS WORK</vt:lpstr>
      <vt:lpstr>OVERARCHING ARGUMENT</vt:lpstr>
      <vt:lpstr>OVERARCHING ARGUMENT, CONT’D</vt:lpstr>
      <vt:lpstr>UNDERLYING AGENDA</vt:lpstr>
      <vt:lpstr>CONCEPTUALIZING RELIGIOUS IDENTIFICATION</vt:lpstr>
      <vt:lpstr>RESEARCH DESIGN</vt:lpstr>
      <vt:lpstr>CASE SELECTION</vt:lpstr>
      <vt:lpstr>FIGURE 1: AGGREGATE RELIGIOSITY</vt:lpstr>
      <vt:lpstr>ARGENTINA</vt:lpstr>
      <vt:lpstr>GERMANY</vt:lpstr>
      <vt:lpstr>INDIA</vt:lpstr>
      <vt:lpstr>JAPAN</vt:lpstr>
      <vt:lpstr>NIGERIA</vt:lpstr>
      <vt:lpstr>POLAND</vt:lpstr>
      <vt:lpstr>TURKEY</vt:lpstr>
      <vt:lpstr>UNITED KINGDOM</vt:lpstr>
      <vt:lpstr>UNITED STATES</vt:lpstr>
      <vt:lpstr>MEASURING RELIGIOUS IDENTIFICATION: 2 WAYS</vt:lpstr>
      <vt:lpstr>MULTIVARIATE ANALYSIS TO EXPLAIN EACH ASPECT OF IDENTIFICATION</vt:lpstr>
      <vt:lpstr>BOOK MANUSCRIPT STATUS</vt:lpstr>
      <vt:lpstr>SUMMARY OF MAIN FINDINGS SO FAR</vt:lpstr>
      <vt:lpstr>SUMMARY OF MAIN FINDINGS SO FAR, CONT’D</vt:lpstr>
      <vt:lpstr>OVERARCHING CONTRIBUTIONS</vt:lpstr>
      <vt:lpstr>QUESTIONS?</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dc:creator>
  <cp:lastModifiedBy>Amber Curtis</cp:lastModifiedBy>
  <cp:revision>723</cp:revision>
  <dcterms:created xsi:type="dcterms:W3CDTF">2012-10-01T19:39:05Z</dcterms:created>
  <dcterms:modified xsi:type="dcterms:W3CDTF">2021-05-26T02:30:21Z</dcterms:modified>
</cp:coreProperties>
</file>