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88" r:id="rId6"/>
    <p:sldId id="264" r:id="rId7"/>
    <p:sldId id="260" r:id="rId8"/>
    <p:sldId id="261" r:id="rId9"/>
    <p:sldId id="274" r:id="rId10"/>
    <p:sldId id="265" r:id="rId11"/>
    <p:sldId id="258" r:id="rId12"/>
    <p:sldId id="266" r:id="rId13"/>
    <p:sldId id="296" r:id="rId14"/>
    <p:sldId id="297" r:id="rId15"/>
    <p:sldId id="290" r:id="rId16"/>
    <p:sldId id="268" r:id="rId17"/>
    <p:sldId id="293" r:id="rId18"/>
    <p:sldId id="302" r:id="rId19"/>
    <p:sldId id="283" r:id="rId20"/>
    <p:sldId id="301" r:id="rId21"/>
    <p:sldId id="267" r:id="rId22"/>
    <p:sldId id="300" r:id="rId23"/>
    <p:sldId id="291" r:id="rId24"/>
    <p:sldId id="294" r:id="rId25"/>
    <p:sldId id="280" r:id="rId26"/>
    <p:sldId id="270" r:id="rId27"/>
    <p:sldId id="271" r:id="rId28"/>
    <p:sldId id="285" r:id="rId29"/>
    <p:sldId id="273" r:id="rId30"/>
    <p:sldId id="259"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8" d="100"/>
          <a:sy n="88" d="100"/>
        </p:scale>
        <p:origin x="4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4/30/2021</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smag.com/.image/c_limit%2Ccs_srgb%2Cfl_progressive%2Ch_2000%2Cq_auto:good%2Cw_2000/MTUxNjU1ODI1MzgxNzk1MDg0/lmpe76.jpg">
            <a:extLst>
              <a:ext uri="{FF2B5EF4-FFF2-40B4-BE49-F238E27FC236}">
                <a16:creationId xmlns:a16="http://schemas.microsoft.com/office/drawing/2014/main" id="{1D44103A-FFDD-471A-A083-5A99848320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954088"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fontScale="90000"/>
          </a:bodyPr>
          <a:lstStyle/>
          <a:p>
            <a:r>
              <a:rPr lang="en-US" b="1" dirty="0">
                <a:effectLst>
                  <a:outerShdw blurRad="38100" dist="38100" dir="2700000" algn="tl">
                    <a:srgbClr val="000000">
                      <a:alpha val="43137"/>
                    </a:srgbClr>
                  </a:outerShdw>
                </a:effectLst>
              </a:rPr>
              <a:t>Guardians of Faith: Global Contestations Over the Care of Muslim </a:t>
            </a:r>
            <a:r>
              <a:rPr lang="en-US" b="1" dirty="0" smtClean="0">
                <a:effectLst>
                  <a:outerShdw blurRad="38100" dist="38100" dir="2700000" algn="tl">
                    <a:srgbClr val="000000">
                      <a:alpha val="43137"/>
                    </a:srgbClr>
                  </a:outerShdw>
                </a:effectLst>
              </a:rPr>
              <a:t>Orphans</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0693" y="4112145"/>
            <a:ext cx="9440034" cy="2340906"/>
          </a:xfrm>
        </p:spPr>
        <p:txBody>
          <a:bodyPr>
            <a:normAutofit/>
          </a:bodyPr>
          <a:lstStyle/>
          <a:p>
            <a:pPr algn="r"/>
            <a:r>
              <a:rPr lang="en-US" dirty="0">
                <a:effectLst>
                  <a:outerShdw blurRad="38100" dist="38100" dir="2700000" algn="tl">
                    <a:srgbClr val="000000">
                      <a:alpha val="43137"/>
                    </a:srgbClr>
                  </a:outerShdw>
                </a:effectLst>
              </a:rPr>
              <a:t>Nermeen Mouftah, </a:t>
            </a:r>
            <a:endParaRPr lang="en-US" dirty="0" smtClean="0">
              <a:effectLst>
                <a:outerShdw blurRad="38100" dist="38100" dir="2700000" algn="tl">
                  <a:srgbClr val="000000">
                    <a:alpha val="43137"/>
                  </a:srgbClr>
                </a:outerShdw>
              </a:effectLst>
            </a:endParaRPr>
          </a:p>
          <a:p>
            <a:pPr algn="r"/>
            <a:r>
              <a:rPr lang="en-US" dirty="0" smtClean="0">
                <a:effectLst>
                  <a:outerShdw blurRad="38100" dist="38100" dir="2700000" algn="tl">
                    <a:srgbClr val="000000">
                      <a:alpha val="43137"/>
                    </a:srgbClr>
                  </a:outerShdw>
                </a:effectLst>
              </a:rPr>
              <a:t>Assistant </a:t>
            </a:r>
            <a:r>
              <a:rPr lang="en-US" dirty="0">
                <a:effectLst>
                  <a:outerShdw blurRad="38100" dist="38100" dir="2700000" algn="tl">
                    <a:srgbClr val="000000">
                      <a:alpha val="43137"/>
                    </a:srgbClr>
                  </a:outerShdw>
                </a:effectLst>
              </a:rPr>
              <a:t>Professor of </a:t>
            </a:r>
            <a:r>
              <a:rPr lang="en-US" dirty="0" smtClean="0">
                <a:effectLst>
                  <a:outerShdw blurRad="38100" dist="38100" dir="2700000" algn="tl">
                    <a:srgbClr val="000000">
                      <a:alpha val="43137"/>
                    </a:srgbClr>
                  </a:outerShdw>
                </a:effectLst>
              </a:rPr>
              <a:t>Religion</a:t>
            </a:r>
          </a:p>
          <a:p>
            <a:pPr algn="r"/>
            <a:r>
              <a:rPr lang="en-US" dirty="0" smtClean="0">
                <a:effectLst>
                  <a:outerShdw blurRad="38100" dist="38100" dir="2700000" algn="tl">
                    <a:srgbClr val="000000">
                      <a:alpha val="43137"/>
                    </a:srgbClr>
                  </a:outerShdw>
                </a:effectLst>
              </a:rPr>
              <a:t>Butler University</a:t>
            </a:r>
          </a:p>
          <a:p>
            <a:pPr algn="r"/>
            <a:r>
              <a:rPr lang="en-US" dirty="0" smtClean="0">
                <a:effectLst>
                  <a:outerShdw blurRad="38100" dist="38100" dir="2700000" algn="tl">
                    <a:srgbClr val="000000">
                      <a:alpha val="43137"/>
                    </a:srgbClr>
                  </a:outerShdw>
                </a:effectLst>
              </a:rPr>
              <a:t>April </a:t>
            </a:r>
            <a:r>
              <a:rPr lang="en-US" dirty="0" smtClean="0">
                <a:effectLst>
                  <a:outerShdw blurRad="38100" dist="38100" dir="2700000" algn="tl">
                    <a:srgbClr val="000000">
                      <a:alpha val="43137"/>
                    </a:srgbClr>
                  </a:outerShdw>
                </a:effectLst>
              </a:rPr>
              <a:t>2021</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0183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39634"/>
            <a:ext cx="10353762" cy="970450"/>
          </a:xfrm>
        </p:spPr>
        <p:txBody>
          <a:bodyPr/>
          <a:lstStyle/>
          <a:p>
            <a:pPr algn="l"/>
            <a:r>
              <a:rPr lang="en-US" dirty="0" smtClean="0"/>
              <a:t>Questioning Institutionalized Care</a:t>
            </a:r>
            <a:endParaRPr lang="en-US" dirty="0"/>
          </a:p>
        </p:txBody>
      </p:sp>
      <p:sp>
        <p:nvSpPr>
          <p:cNvPr id="3" name="Content Placeholder 2"/>
          <p:cNvSpPr>
            <a:spLocks noGrp="1"/>
          </p:cNvSpPr>
          <p:nvPr>
            <p:ph idx="1"/>
          </p:nvPr>
        </p:nvSpPr>
        <p:spPr/>
        <p:txBody>
          <a:bodyPr>
            <a:normAutofit/>
          </a:bodyPr>
          <a:lstStyle/>
          <a:p>
            <a:pPr marL="36900" indent="0" algn="r">
              <a:buNone/>
            </a:pPr>
            <a:r>
              <a:rPr lang="en-US" sz="3600" dirty="0" smtClean="0">
                <a:effectLst/>
              </a:rPr>
              <a:t>“</a:t>
            </a:r>
            <a:r>
              <a:rPr lang="en-US" sz="3600" dirty="0">
                <a:effectLst/>
              </a:rPr>
              <a:t>Children should not grow up in </a:t>
            </a:r>
            <a:r>
              <a:rPr lang="en-US" sz="3600" dirty="0">
                <a:solidFill>
                  <a:schemeClr val="tx1">
                    <a:lumMod val="95000"/>
                  </a:schemeClr>
                </a:solidFill>
                <a:effectLst/>
              </a:rPr>
              <a:t>institutions. </a:t>
            </a:r>
            <a:r>
              <a:rPr lang="en-US" sz="3600" dirty="0" err="1">
                <a:solidFill>
                  <a:schemeClr val="tx1">
                    <a:lumMod val="95000"/>
                  </a:schemeClr>
                </a:solidFill>
                <a:effectLst/>
              </a:rPr>
              <a:t>Kafala</a:t>
            </a:r>
            <a:r>
              <a:rPr lang="en-US" sz="3600" dirty="0">
                <a:solidFill>
                  <a:schemeClr val="tx1">
                    <a:lumMod val="95000"/>
                  </a:schemeClr>
                </a:solidFill>
                <a:effectLst/>
              </a:rPr>
              <a:t> is the best thing for children</a:t>
            </a:r>
            <a:r>
              <a:rPr lang="en-US" sz="3600" dirty="0" smtClean="0">
                <a:solidFill>
                  <a:schemeClr val="tx1">
                    <a:lumMod val="95000"/>
                  </a:schemeClr>
                </a:solidFill>
                <a:effectLst/>
              </a:rPr>
              <a:t>.”</a:t>
            </a:r>
          </a:p>
          <a:p>
            <a:pPr marL="36900" indent="0" algn="r">
              <a:buNone/>
            </a:pPr>
            <a:r>
              <a:rPr lang="en-US" dirty="0" smtClean="0">
                <a:effectLst/>
              </a:rPr>
              <a:t>-</a:t>
            </a:r>
            <a:r>
              <a:rPr lang="en-US" dirty="0">
                <a:effectLst/>
              </a:rPr>
              <a:t>former resident of </a:t>
            </a:r>
            <a:r>
              <a:rPr lang="en-US" dirty="0" err="1">
                <a:effectLst/>
              </a:rPr>
              <a:t>L’Annexe</a:t>
            </a:r>
            <a:r>
              <a:rPr lang="en-US" dirty="0">
                <a:effectLst/>
              </a:rPr>
              <a:t>, male, 22 years of age</a:t>
            </a:r>
          </a:p>
          <a:p>
            <a:pPr marL="36900" indent="0" algn="r">
              <a:buNone/>
            </a:pPr>
            <a:endParaRPr lang="en-US" dirty="0" smtClean="0"/>
          </a:p>
          <a:p>
            <a:pPr marL="36900" indent="0" algn="r">
              <a:buNone/>
            </a:pPr>
            <a:r>
              <a:rPr lang="en-US" sz="3600" dirty="0" smtClean="0"/>
              <a:t>“</a:t>
            </a:r>
            <a:r>
              <a:rPr lang="en-US" sz="3600" dirty="0"/>
              <a:t>This place will either be my heaven, or it will be my hell</a:t>
            </a:r>
            <a:r>
              <a:rPr lang="en-US" sz="3600" dirty="0" smtClean="0"/>
              <a:t>.”</a:t>
            </a:r>
            <a:endParaRPr lang="en-US" sz="3600" dirty="0"/>
          </a:p>
          <a:p>
            <a:pPr marL="36900" indent="0" algn="r">
              <a:buNone/>
            </a:pPr>
            <a:r>
              <a:rPr lang="en-US" dirty="0" smtClean="0"/>
              <a:t>-employee reflecting on his </a:t>
            </a:r>
            <a:r>
              <a:rPr lang="en-US" dirty="0"/>
              <a:t>work </a:t>
            </a:r>
            <a:r>
              <a:rPr lang="en-US" dirty="0" smtClean="0"/>
              <a:t>at Karachi boys hostel, </a:t>
            </a:r>
            <a:r>
              <a:rPr lang="en-US" dirty="0" err="1" smtClean="0"/>
              <a:t>Anjuman</a:t>
            </a:r>
            <a:r>
              <a:rPr lang="en-US" dirty="0" smtClean="0"/>
              <a:t> Hayat-</a:t>
            </a:r>
            <a:r>
              <a:rPr lang="en-US" dirty="0" err="1" smtClean="0"/>
              <a:t>ul</a:t>
            </a:r>
            <a:r>
              <a:rPr lang="en-US" dirty="0" smtClean="0"/>
              <a:t>-Islam</a:t>
            </a:r>
            <a:endParaRPr lang="en-US" dirty="0"/>
          </a:p>
        </p:txBody>
      </p:sp>
    </p:spTree>
    <p:extLst>
      <p:ext uri="{BB962C8B-B14F-4D97-AF65-F5344CB8AC3E}">
        <p14:creationId xmlns:p14="http://schemas.microsoft.com/office/powerpoint/2010/main" val="401256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Questioning Institutionalized Care</a:t>
            </a:r>
            <a:endParaRPr lang="en-US" dirty="0"/>
          </a:p>
        </p:txBody>
      </p:sp>
      <p:sp>
        <p:nvSpPr>
          <p:cNvPr id="3" name="Content Placeholder 2"/>
          <p:cNvSpPr>
            <a:spLocks noGrp="1"/>
          </p:cNvSpPr>
          <p:nvPr>
            <p:ph idx="1"/>
          </p:nvPr>
        </p:nvSpPr>
        <p:spPr/>
        <p:txBody>
          <a:bodyPr>
            <a:normAutofit/>
          </a:bodyPr>
          <a:lstStyle/>
          <a:p>
            <a:r>
              <a:rPr lang="en-US" dirty="0" smtClean="0"/>
              <a:t>National and transnational debates over how to care for orphans and what care should look like is </a:t>
            </a:r>
            <a:r>
              <a:rPr lang="en-US" dirty="0" smtClean="0"/>
              <a:t>in some places transforming conventional orphanages. </a:t>
            </a:r>
            <a:r>
              <a:rPr lang="en-US" dirty="0" smtClean="0"/>
              <a:t>Emergent forms of communal living (villages and homes), as well as the use of particular techniques </a:t>
            </a:r>
            <a:r>
              <a:rPr lang="en-US" dirty="0" smtClean="0"/>
              <a:t>to modernize institutional care, including play</a:t>
            </a:r>
            <a:r>
              <a:rPr lang="en-US" dirty="0" smtClean="0"/>
              <a:t>, touch, and opportunities for eye </a:t>
            </a:r>
            <a:r>
              <a:rPr lang="en-US" dirty="0" smtClean="0"/>
              <a:t>contact.</a:t>
            </a:r>
          </a:p>
          <a:p>
            <a:r>
              <a:rPr lang="en-US" dirty="0" smtClean="0"/>
              <a:t>Emphasis </a:t>
            </a:r>
            <a:r>
              <a:rPr lang="en-US" dirty="0" smtClean="0"/>
              <a:t>on education (primary and secondary, Islamic, vocational). </a:t>
            </a:r>
          </a:p>
          <a:p>
            <a:r>
              <a:rPr lang="en-US" dirty="0" smtClean="0"/>
              <a:t>Efforts to decrease the number of infants and children in institutional care through </a:t>
            </a:r>
            <a:r>
              <a:rPr lang="en-US" dirty="0"/>
              <a:t>national and international </a:t>
            </a:r>
            <a:r>
              <a:rPr lang="en-US" i="1" dirty="0" err="1" smtClean="0">
                <a:effectLst/>
              </a:rPr>
              <a:t>kafāla</a:t>
            </a:r>
            <a:r>
              <a:rPr lang="en-US" dirty="0" smtClean="0"/>
              <a:t>/adoption</a:t>
            </a:r>
            <a:r>
              <a:rPr lang="en-US" dirty="0" smtClean="0"/>
              <a:t>, and child and family sponsorships. Simultaneously new orphanages being built.</a:t>
            </a:r>
          </a:p>
          <a:p>
            <a:endParaRPr lang="en-US" dirty="0" smtClean="0"/>
          </a:p>
        </p:txBody>
      </p:sp>
    </p:spTree>
    <p:extLst>
      <p:ext uri="{BB962C8B-B14F-4D97-AF65-F5344CB8AC3E}">
        <p14:creationId xmlns:p14="http://schemas.microsoft.com/office/powerpoint/2010/main" val="46187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33350"/>
            <a:ext cx="8561342" cy="970450"/>
          </a:xfrm>
        </p:spPr>
        <p:txBody>
          <a:bodyPr>
            <a:normAutofit/>
          </a:bodyPr>
          <a:lstStyle/>
          <a:p>
            <a:pPr algn="l"/>
            <a:r>
              <a:rPr lang="en-US" dirty="0" smtClean="0"/>
              <a:t>National Context 1: Morocco </a:t>
            </a:r>
            <a:endParaRPr lang="en-US" dirty="0"/>
          </a:p>
        </p:txBody>
      </p:sp>
      <p:pic>
        <p:nvPicPr>
          <p:cNvPr id="4" name="Content Placeholder 3"/>
          <p:cNvPicPr>
            <a:picLocks noGrp="1" noChangeAspect="1"/>
          </p:cNvPicPr>
          <p:nvPr>
            <p:ph idx="1"/>
          </p:nvPr>
        </p:nvPicPr>
        <p:blipFill rotWithShape="1">
          <a:blip r:embed="rId2"/>
          <a:srcRect l="7307" t="12240" r="8805" b="16895"/>
          <a:stretch/>
        </p:blipFill>
        <p:spPr>
          <a:xfrm>
            <a:off x="4725423" y="2361935"/>
            <a:ext cx="7380853" cy="4267465"/>
          </a:xfrm>
          <a:prstGeom prst="rect">
            <a:avLst/>
          </a:prstGeom>
        </p:spPr>
      </p:pic>
      <p:sp>
        <p:nvSpPr>
          <p:cNvPr id="7" name="Rectangle 6"/>
          <p:cNvSpPr/>
          <p:nvPr/>
        </p:nvSpPr>
        <p:spPr>
          <a:xfrm>
            <a:off x="9582150" y="3853296"/>
            <a:ext cx="485775" cy="428625"/>
          </a:xfrm>
          <a:prstGeom prst="rect">
            <a:avLst/>
          </a:prstGeom>
          <a:solidFill>
            <a:srgbClr val="FFC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067925" y="5896525"/>
            <a:ext cx="504825" cy="379899"/>
          </a:xfrm>
          <a:prstGeom prst="rect">
            <a:avLst/>
          </a:prstGeom>
          <a:solidFill>
            <a:srgbClr val="FFC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1195429"/>
            <a:ext cx="10837744" cy="177668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smtClean="0">
                <a:effectLst/>
              </a:rPr>
              <a:t>Participant-observation fieldwork focused around a pair of orphanages run by a foundation in Meknes: Le </a:t>
            </a:r>
            <a:r>
              <a:rPr lang="en-US" dirty="0" err="1" smtClean="0">
                <a:effectLst/>
              </a:rPr>
              <a:t>Nid</a:t>
            </a:r>
            <a:r>
              <a:rPr lang="en-US" dirty="0" smtClean="0">
                <a:effectLst/>
              </a:rPr>
              <a:t>, and </a:t>
            </a:r>
            <a:r>
              <a:rPr lang="en-US" dirty="0" err="1" smtClean="0">
                <a:effectLst/>
              </a:rPr>
              <a:t>L’Annexe</a:t>
            </a:r>
            <a:r>
              <a:rPr lang="en-US" dirty="0" smtClean="0">
                <a:effectLst/>
              </a:rPr>
              <a:t> du </a:t>
            </a:r>
            <a:r>
              <a:rPr lang="en-US" dirty="0" err="1" smtClean="0">
                <a:effectLst/>
              </a:rPr>
              <a:t>Nid</a:t>
            </a:r>
            <a:r>
              <a:rPr lang="en-US" dirty="0" smtClean="0">
                <a:effectLst/>
              </a:rPr>
              <a:t>. I </a:t>
            </a:r>
            <a:r>
              <a:rPr lang="en-US" dirty="0" smtClean="0">
                <a:effectLst/>
              </a:rPr>
              <a:t>also visited </a:t>
            </a:r>
            <a:r>
              <a:rPr lang="en-US" dirty="0" smtClean="0">
                <a:effectLst/>
              </a:rPr>
              <a:t>orphanages in Rabat and Tangier that allowed for comparative insights. Interviews included:</a:t>
            </a:r>
          </a:p>
          <a:p>
            <a:endParaRPr lang="en-US" dirty="0" smtClean="0">
              <a:effectLst/>
            </a:endParaRPr>
          </a:p>
        </p:txBody>
      </p:sp>
      <p:sp>
        <p:nvSpPr>
          <p:cNvPr id="10" name="Content Placeholder 2"/>
          <p:cNvSpPr txBox="1">
            <a:spLocks/>
          </p:cNvSpPr>
          <p:nvPr/>
        </p:nvSpPr>
        <p:spPr>
          <a:xfrm>
            <a:off x="295276" y="2631715"/>
            <a:ext cx="4514850" cy="4563575"/>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smtClean="0">
                <a:effectLst/>
              </a:rPr>
              <a:t>15 orphanage directors and office staff, as well as community-based organization leaders</a:t>
            </a:r>
          </a:p>
          <a:p>
            <a:r>
              <a:rPr lang="en-US" dirty="0" smtClean="0">
                <a:effectLst/>
              </a:rPr>
              <a:t>24 orphan youth</a:t>
            </a:r>
          </a:p>
          <a:p>
            <a:r>
              <a:rPr lang="en-US" dirty="0" smtClean="0">
                <a:effectLst/>
              </a:rPr>
              <a:t>15 adoptive parents</a:t>
            </a:r>
          </a:p>
          <a:p>
            <a:r>
              <a:rPr lang="en-US" dirty="0" smtClean="0">
                <a:effectLst/>
              </a:rPr>
              <a:t>14 orphanage caregivers/nurses</a:t>
            </a:r>
          </a:p>
          <a:p>
            <a:endParaRPr lang="en-US" dirty="0"/>
          </a:p>
        </p:txBody>
      </p:sp>
    </p:spTree>
    <p:extLst>
      <p:ext uri="{BB962C8B-B14F-4D97-AF65-F5344CB8AC3E}">
        <p14:creationId xmlns:p14="http://schemas.microsoft.com/office/powerpoint/2010/main" val="408038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48" y="5503817"/>
            <a:ext cx="11712001" cy="970450"/>
          </a:xfrm>
        </p:spPr>
        <p:txBody>
          <a:bodyPr>
            <a:normAutofit fontScale="90000"/>
          </a:bodyPr>
          <a:lstStyle/>
          <a:p>
            <a:pPr algn="l"/>
            <a:r>
              <a:rPr lang="en-US" sz="2400" dirty="0"/>
              <a:t>Le </a:t>
            </a:r>
            <a:r>
              <a:rPr lang="en-US" sz="2400" dirty="0" err="1" smtClean="0"/>
              <a:t>Nid</a:t>
            </a:r>
            <a:r>
              <a:rPr lang="en-US" sz="2400" dirty="0" smtClean="0"/>
              <a:t> (est. 1988), </a:t>
            </a:r>
            <a:r>
              <a:rPr lang="en-US" sz="2400" dirty="0"/>
              <a:t>located on the top floor of the </a:t>
            </a:r>
            <a:r>
              <a:rPr lang="en-US" sz="2400" dirty="0" err="1"/>
              <a:t>Hôpital</a:t>
            </a:r>
            <a:r>
              <a:rPr lang="en-US" sz="2400" dirty="0"/>
              <a:t> Mohammed </a:t>
            </a:r>
            <a:r>
              <a:rPr lang="en-US" sz="2400" dirty="0" smtClean="0"/>
              <a:t>V, Meknes, Morocco</a:t>
            </a:r>
            <a:br>
              <a:rPr lang="en-US" sz="2400" dirty="0" smtClean="0"/>
            </a:br>
            <a:r>
              <a:rPr lang="en-US" sz="2400" dirty="0" smtClean="0"/>
              <a:t>Infants and children 0-7 years of age</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4709" y="1259590"/>
            <a:ext cx="5974454" cy="398297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1" y="1259590"/>
            <a:ext cx="5974458" cy="3982971"/>
          </a:xfrm>
          <a:prstGeom prst="rect">
            <a:avLst/>
          </a:prstGeom>
        </p:spPr>
      </p:pic>
    </p:spTree>
    <p:extLst>
      <p:ext uri="{BB962C8B-B14F-4D97-AF65-F5344CB8AC3E}">
        <p14:creationId xmlns:p14="http://schemas.microsoft.com/office/powerpoint/2010/main" val="313309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323850"/>
            <a:ext cx="10144126" cy="970450"/>
          </a:xfrm>
        </p:spPr>
        <p:txBody>
          <a:bodyPr>
            <a:normAutofit/>
          </a:bodyPr>
          <a:lstStyle/>
          <a:p>
            <a:r>
              <a:rPr lang="en-US" dirty="0">
                <a:effectLst/>
              </a:rPr>
              <a:t>Muslim </a:t>
            </a:r>
            <a:r>
              <a:rPr lang="en-US" dirty="0" smtClean="0">
                <a:effectLst/>
              </a:rPr>
              <a:t>Authenticity in Debates about Care</a:t>
            </a:r>
            <a:endParaRPr lang="en-US" dirty="0">
              <a:effectLst/>
            </a:endParaRPr>
          </a:p>
        </p:txBody>
      </p:sp>
      <p:sp>
        <p:nvSpPr>
          <p:cNvPr id="3" name="Content Placeholder 2"/>
          <p:cNvSpPr>
            <a:spLocks noGrp="1"/>
          </p:cNvSpPr>
          <p:nvPr>
            <p:ph idx="1"/>
          </p:nvPr>
        </p:nvSpPr>
        <p:spPr>
          <a:xfrm>
            <a:off x="913795" y="1495425"/>
            <a:ext cx="10353762" cy="4410075"/>
          </a:xfrm>
        </p:spPr>
        <p:txBody>
          <a:bodyPr/>
          <a:lstStyle/>
          <a:p>
            <a:r>
              <a:rPr lang="en-US" b="1" dirty="0" smtClean="0">
                <a:effectLst/>
              </a:rPr>
              <a:t>“Competition </a:t>
            </a:r>
            <a:r>
              <a:rPr lang="en-US" b="1" dirty="0">
                <a:effectLst/>
              </a:rPr>
              <a:t>over the souls of children</a:t>
            </a:r>
            <a:r>
              <a:rPr lang="en-US" b="1" dirty="0" smtClean="0">
                <a:effectLst/>
              </a:rPr>
              <a:t>”: </a:t>
            </a:r>
            <a:r>
              <a:rPr lang="en-US" dirty="0" smtClean="0">
                <a:effectLst/>
              </a:rPr>
              <a:t>Christian missionary works providing care for orphans (through homes and communal arrangements like Village de </a:t>
            </a:r>
            <a:r>
              <a:rPr lang="en-US" dirty="0" err="1" smtClean="0">
                <a:effectLst/>
              </a:rPr>
              <a:t>l’Espérance</a:t>
            </a:r>
            <a:r>
              <a:rPr lang="en-US" dirty="0" smtClean="0">
                <a:effectLst/>
              </a:rPr>
              <a:t>) and their regulation by Moroccan law.  </a:t>
            </a:r>
            <a:endParaRPr lang="en-US" dirty="0">
              <a:effectLst/>
            </a:endParaRPr>
          </a:p>
          <a:p>
            <a:endParaRPr lang="en-US" b="1" dirty="0" smtClean="0">
              <a:effectLst/>
            </a:endParaRPr>
          </a:p>
          <a:p>
            <a:r>
              <a:rPr lang="en-US" b="1" dirty="0" smtClean="0">
                <a:effectLst/>
              </a:rPr>
              <a:t>Efforts to stem child relinquishment: </a:t>
            </a:r>
            <a:r>
              <a:rPr lang="en-US" dirty="0" smtClean="0">
                <a:effectLst/>
              </a:rPr>
              <a:t>women’s and children’s </a:t>
            </a:r>
            <a:r>
              <a:rPr lang="en-US" dirty="0">
                <a:effectLst/>
              </a:rPr>
              <a:t>rights </a:t>
            </a:r>
            <a:r>
              <a:rPr lang="en-US" dirty="0" smtClean="0">
                <a:effectLst/>
              </a:rPr>
              <a:t>activists advocating for social reform and amendments to Moroccan laws, including: the use of DNA in court, women’s custodial rights, social stigma around single-motherhood (and motherhood outside of marriage), and women’s reproductive rights.</a:t>
            </a:r>
            <a:endParaRPr lang="en-US" dirty="0">
              <a:effectLst/>
            </a:endParaRPr>
          </a:p>
          <a:p>
            <a:endParaRPr lang="en-US" b="1" dirty="0" smtClean="0">
              <a:effectLst/>
            </a:endParaRPr>
          </a:p>
          <a:p>
            <a:r>
              <a:rPr lang="en-US" b="1" dirty="0" smtClean="0">
                <a:effectLst/>
              </a:rPr>
              <a:t>An Islamic and national conception of care for non-biological children: </a:t>
            </a:r>
            <a:r>
              <a:rPr lang="en-US" i="1" dirty="0" err="1" smtClean="0">
                <a:effectLst/>
              </a:rPr>
              <a:t>Tabanni</a:t>
            </a:r>
            <a:r>
              <a:rPr lang="en-US" dirty="0" smtClean="0">
                <a:effectLst/>
              </a:rPr>
              <a:t> </a:t>
            </a:r>
            <a:r>
              <a:rPr lang="en-US" dirty="0">
                <a:effectLst/>
              </a:rPr>
              <a:t>(“adoption”) VS </a:t>
            </a:r>
            <a:r>
              <a:rPr lang="en-US" i="1" dirty="0" err="1">
                <a:effectLst/>
              </a:rPr>
              <a:t>kafala</a:t>
            </a:r>
            <a:r>
              <a:rPr lang="en-US" dirty="0">
                <a:effectLst/>
              </a:rPr>
              <a:t> (guardianship) in public discourse, </a:t>
            </a:r>
            <a:r>
              <a:rPr lang="en-US" dirty="0" smtClean="0">
                <a:effectLst/>
              </a:rPr>
              <a:t>as well as Moroccan, </a:t>
            </a:r>
            <a:r>
              <a:rPr lang="en-US" dirty="0">
                <a:effectLst/>
              </a:rPr>
              <a:t>and international </a:t>
            </a:r>
            <a:r>
              <a:rPr lang="en-US" dirty="0" smtClean="0">
                <a:effectLst/>
              </a:rPr>
              <a:t>law. </a:t>
            </a:r>
            <a:endParaRPr lang="en-US" dirty="0">
              <a:effectLst/>
            </a:endParaRPr>
          </a:p>
          <a:p>
            <a:endParaRPr lang="en-US" dirty="0"/>
          </a:p>
        </p:txBody>
      </p:sp>
    </p:spTree>
    <p:extLst>
      <p:ext uri="{BB962C8B-B14F-4D97-AF65-F5344CB8AC3E}">
        <p14:creationId xmlns:p14="http://schemas.microsoft.com/office/powerpoint/2010/main" val="353109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266700"/>
            <a:ext cx="9296141" cy="970450"/>
          </a:xfrm>
        </p:spPr>
        <p:txBody>
          <a:bodyPr>
            <a:normAutofit fontScale="90000"/>
          </a:bodyPr>
          <a:lstStyle/>
          <a:p>
            <a:pPr algn="r"/>
            <a:r>
              <a:rPr lang="en-US" dirty="0" smtClean="0">
                <a:effectLst/>
              </a:rPr>
              <a:t>Regulating Religious Identity of Guardians</a:t>
            </a:r>
            <a:endParaRPr lang="en-US" dirty="0"/>
          </a:p>
        </p:txBody>
      </p:sp>
      <p:sp>
        <p:nvSpPr>
          <p:cNvPr id="4" name="Content Placeholder 3"/>
          <p:cNvSpPr>
            <a:spLocks noGrp="1"/>
          </p:cNvSpPr>
          <p:nvPr>
            <p:ph idx="1"/>
          </p:nvPr>
        </p:nvSpPr>
        <p:spPr>
          <a:xfrm>
            <a:off x="696684" y="1406978"/>
            <a:ext cx="10937965" cy="3191147"/>
          </a:xfrm>
        </p:spPr>
        <p:txBody>
          <a:bodyPr>
            <a:normAutofit/>
          </a:bodyPr>
          <a:lstStyle/>
          <a:p>
            <a:pPr marL="36900" indent="0">
              <a:buNone/>
            </a:pPr>
            <a:r>
              <a:rPr lang="en-US" dirty="0" smtClean="0"/>
              <a:t>Morocco requires that guardians are practicing Sunni Muslims. Interviews with social workers, and imams emphasize religious practice in child rearing. All potential guardians are tested to establish their </a:t>
            </a:r>
            <a:r>
              <a:rPr lang="en-US" dirty="0" err="1" smtClean="0"/>
              <a:t>Muslimness</a:t>
            </a:r>
            <a:r>
              <a:rPr lang="en-US" dirty="0" smtClean="0"/>
              <a:t>. Officials explain the importance of the procedures to protect the child from being raised as non-Muslims. They warned of their experiences with guardians who planned to raise children as Christians, and others who planned to raise children without any religious formation.</a:t>
            </a:r>
          </a:p>
          <a:p>
            <a:pPr marL="36900" indent="0">
              <a:buNone/>
            </a:pPr>
            <a:r>
              <a:rPr lang="en-US" dirty="0" smtClean="0"/>
              <a:t>Many of those going through the guardianship process found the questions and test to be an invitation to perform basic religious knowledge and a “fake” religious identity palatable to state authorities. </a:t>
            </a:r>
            <a:endParaRPr lang="en-US" dirty="0"/>
          </a:p>
        </p:txBody>
      </p:sp>
      <p:sp>
        <p:nvSpPr>
          <p:cNvPr id="5" name="Content Placeholder 3"/>
          <p:cNvSpPr txBox="1">
            <a:spLocks/>
          </p:cNvSpPr>
          <p:nvPr/>
        </p:nvSpPr>
        <p:spPr>
          <a:xfrm>
            <a:off x="696684" y="4389120"/>
            <a:ext cx="10676709" cy="1915886"/>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r">
              <a:buFont typeface="Wingdings 2" charset="2"/>
              <a:buNone/>
            </a:pPr>
            <a:r>
              <a:rPr lang="en-US" sz="3600" smtClean="0">
                <a:effectLst/>
              </a:rPr>
              <a:t>“These children are much higher than religion.</a:t>
            </a:r>
            <a:r>
              <a:rPr lang="en-US" sz="3600" smtClean="0"/>
              <a:t>”</a:t>
            </a:r>
            <a:br>
              <a:rPr lang="en-US" sz="3600" smtClean="0"/>
            </a:br>
            <a:r>
              <a:rPr lang="en-US" smtClean="0"/>
              <a:t>-prospective guardian mother from France</a:t>
            </a:r>
            <a:br>
              <a:rPr lang="en-US" smtClean="0"/>
            </a:br>
            <a:endParaRPr lang="en-US" smtClean="0"/>
          </a:p>
          <a:p>
            <a:pPr marL="36900" indent="0" algn="r">
              <a:buFont typeface="Wingdings 2" charset="2"/>
              <a:buNone/>
            </a:pPr>
            <a:endParaRPr lang="en-US" smtClean="0"/>
          </a:p>
          <a:p>
            <a:pPr marL="36900" indent="0" algn="r">
              <a:buFont typeface="Wingdings 2" charset="2"/>
              <a:buNone/>
            </a:pPr>
            <a:r>
              <a:rPr lang="en-US" smtClean="0"/>
              <a:t/>
            </a:r>
            <a:br>
              <a:rPr lang="en-US" smtClean="0"/>
            </a:br>
            <a:r>
              <a:rPr lang="en-US" sz="3600" smtClean="0">
                <a:effectLst/>
              </a:rPr>
              <a:t>“Even God can’t make you do what your children can.”</a:t>
            </a:r>
            <a:br>
              <a:rPr lang="en-US" sz="3600" smtClean="0">
                <a:effectLst/>
              </a:rPr>
            </a:br>
            <a:r>
              <a:rPr lang="en-US" smtClean="0"/>
              <a:t>- prospective guardian from Belgium</a:t>
            </a:r>
            <a:endParaRPr lang="en-US" dirty="0"/>
          </a:p>
        </p:txBody>
      </p:sp>
    </p:spTree>
    <p:extLst>
      <p:ext uri="{BB962C8B-B14F-4D97-AF65-F5344CB8AC3E}">
        <p14:creationId xmlns:p14="http://schemas.microsoft.com/office/powerpoint/2010/main" val="3248310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8" t="14117" b="3051"/>
          <a:stretch/>
        </p:blipFill>
        <p:spPr>
          <a:xfrm>
            <a:off x="427323" y="187839"/>
            <a:ext cx="9869202" cy="5460487"/>
          </a:xfrm>
          <a:prstGeom prst="rect">
            <a:avLst/>
          </a:prstGeom>
        </p:spPr>
      </p:pic>
      <p:sp>
        <p:nvSpPr>
          <p:cNvPr id="5" name="Title 1"/>
          <p:cNvSpPr txBox="1">
            <a:spLocks/>
          </p:cNvSpPr>
          <p:nvPr/>
        </p:nvSpPr>
        <p:spPr>
          <a:xfrm>
            <a:off x="427323" y="5648326"/>
            <a:ext cx="1144082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err="1" smtClean="0"/>
              <a:t>L’Annexe</a:t>
            </a:r>
            <a:r>
              <a:rPr lang="en-US" sz="2400" dirty="0" smtClean="0"/>
              <a:t> du </a:t>
            </a:r>
            <a:r>
              <a:rPr lang="en-US" sz="2400" dirty="0" err="1" smtClean="0"/>
              <a:t>Nid</a:t>
            </a:r>
            <a:r>
              <a:rPr lang="en-US" sz="2400" dirty="0" smtClean="0"/>
              <a:t> </a:t>
            </a:r>
            <a:r>
              <a:rPr lang="en-US" sz="2400" dirty="0"/>
              <a:t>(</a:t>
            </a:r>
            <a:r>
              <a:rPr lang="en-US" sz="2400" dirty="0" smtClean="0"/>
              <a:t>est. 2007), Meknes, Morocco</a:t>
            </a:r>
          </a:p>
          <a:p>
            <a:pPr algn="l"/>
            <a:r>
              <a:rPr lang="en-US" sz="2400" dirty="0" smtClean="0"/>
              <a:t>Youth 8 years of age and older</a:t>
            </a:r>
            <a:endParaRPr lang="en-US" sz="2400" dirty="0"/>
          </a:p>
        </p:txBody>
      </p:sp>
    </p:spTree>
    <p:extLst>
      <p:ext uri="{BB962C8B-B14F-4D97-AF65-F5344CB8AC3E}">
        <p14:creationId xmlns:p14="http://schemas.microsoft.com/office/powerpoint/2010/main" val="131989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729" y="333375"/>
            <a:ext cx="10353762" cy="970450"/>
          </a:xfrm>
        </p:spPr>
        <p:txBody>
          <a:bodyPr/>
          <a:lstStyle/>
          <a:p>
            <a:pPr algn="l"/>
            <a:r>
              <a:rPr lang="en-US" dirty="0" smtClean="0"/>
              <a:t>Growing Up </a:t>
            </a:r>
            <a:endParaRPr lang="en-US" dirty="0"/>
          </a:p>
        </p:txBody>
      </p:sp>
      <p:sp>
        <p:nvSpPr>
          <p:cNvPr id="4" name="Content Placeholder 3"/>
          <p:cNvSpPr>
            <a:spLocks noGrp="1"/>
          </p:cNvSpPr>
          <p:nvPr>
            <p:ph sz="half" idx="2"/>
          </p:nvPr>
        </p:nvSpPr>
        <p:spPr>
          <a:xfrm>
            <a:off x="6254147" y="1873355"/>
            <a:ext cx="4876344" cy="3955946"/>
          </a:xfrm>
        </p:spPr>
        <p:txBody>
          <a:bodyPr>
            <a:normAutofit/>
          </a:bodyPr>
          <a:lstStyle/>
          <a:p>
            <a:pPr marL="36900" indent="0">
              <a:buNone/>
            </a:pPr>
            <a:r>
              <a:rPr lang="en-US" dirty="0" smtClean="0">
                <a:effectLst/>
              </a:rPr>
              <a:t>The life histories of young men and women becoming adults offers a view on the life-course as experienced by those transitioning out of institutional life. Youths </a:t>
            </a:r>
            <a:r>
              <a:rPr lang="en-US" dirty="0">
                <a:effectLst/>
              </a:rPr>
              <a:t>on the verge of and beginning to live </a:t>
            </a:r>
            <a:r>
              <a:rPr lang="en-US" dirty="0" smtClean="0">
                <a:effectLst/>
              </a:rPr>
              <a:t>independently critique the impact of orphanages and a social world that stigmatizes them. Their lives and stories shed light on relationships with sponsors, cohort-siblings</a:t>
            </a:r>
            <a:r>
              <a:rPr lang="en-US" dirty="0">
                <a:effectLst/>
              </a:rPr>
              <a:t>, </a:t>
            </a:r>
            <a:r>
              <a:rPr lang="en-US" dirty="0" smtClean="0">
                <a:effectLst/>
              </a:rPr>
              <a:t>and the possibilities </a:t>
            </a:r>
            <a:r>
              <a:rPr lang="en-US" dirty="0">
                <a:effectLst/>
              </a:rPr>
              <a:t>for work and marriage </a:t>
            </a:r>
            <a:r>
              <a:rPr lang="en-US" dirty="0" smtClean="0">
                <a:effectLst/>
              </a:rPr>
              <a:t>prospects at a moment when they are keen to define their identities and carve out an independent future for themselves.</a:t>
            </a:r>
            <a:endParaRPr lang="en-US" dirty="0">
              <a:effectLst/>
            </a:endParaRPr>
          </a:p>
          <a:p>
            <a:endParaRPr lang="en-US" dirty="0"/>
          </a:p>
        </p:txBody>
      </p:sp>
      <p:pic>
        <p:nvPicPr>
          <p:cNvPr id="7" name="Content Placeholder 6"/>
          <p:cNvPicPr>
            <a:picLocks noGrp="1" noChangeAspect="1"/>
          </p:cNvPicPr>
          <p:nvPr>
            <p:ph sz="quarter" idx="4"/>
          </p:nvPr>
        </p:nvPicPr>
        <p:blipFill>
          <a:blip r:embed="rId2"/>
          <a:stretch>
            <a:fillRect/>
          </a:stretch>
        </p:blipFill>
        <p:spPr>
          <a:xfrm>
            <a:off x="1027113" y="2186972"/>
            <a:ext cx="4895850" cy="3265105"/>
          </a:xfrm>
          <a:prstGeom prst="rect">
            <a:avLst/>
          </a:prstGeom>
        </p:spPr>
      </p:pic>
    </p:spTree>
    <p:extLst>
      <p:ext uri="{BB962C8B-B14F-4D97-AF65-F5344CB8AC3E}">
        <p14:creationId xmlns:p14="http://schemas.microsoft.com/office/powerpoint/2010/main" val="140392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41" y="5887550"/>
            <a:ext cx="10353762" cy="970450"/>
          </a:xfrm>
        </p:spPr>
        <p:txBody>
          <a:bodyPr>
            <a:normAutofit/>
          </a:bodyPr>
          <a:lstStyle/>
          <a:p>
            <a:pPr algn="l"/>
            <a:r>
              <a:rPr lang="en-US" sz="2400" dirty="0">
                <a:effectLst/>
              </a:rPr>
              <a:t>Village de </a:t>
            </a:r>
            <a:r>
              <a:rPr lang="en-US" sz="2400" dirty="0" err="1" smtClean="0">
                <a:effectLst/>
              </a:rPr>
              <a:t>l’Espérance</a:t>
            </a:r>
            <a:r>
              <a:rPr lang="en-US" sz="2400" dirty="0" smtClean="0">
                <a:effectLst/>
              </a:rPr>
              <a:t> (2000-2010), Ain </a:t>
            </a:r>
            <a:r>
              <a:rPr lang="en-US" sz="2400" dirty="0" err="1">
                <a:effectLst/>
              </a:rPr>
              <a:t>Leuh</a:t>
            </a:r>
            <a:r>
              <a:rPr lang="en-US" sz="2400" dirty="0">
                <a:effectLst/>
              </a:rPr>
              <a:t>, </a:t>
            </a:r>
            <a:r>
              <a:rPr lang="en-US" sz="2400" dirty="0" smtClean="0">
                <a:effectLst/>
              </a:rPr>
              <a:t>Morocco</a:t>
            </a:r>
            <a:endParaRPr lang="en-US"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452" r="19743" b="17377"/>
          <a:stretch/>
        </p:blipFill>
        <p:spPr>
          <a:xfrm>
            <a:off x="452241" y="263041"/>
            <a:ext cx="7977384" cy="5721134"/>
          </a:xfrm>
        </p:spPr>
      </p:pic>
      <p:sp>
        <p:nvSpPr>
          <p:cNvPr id="6" name="Title 1"/>
          <p:cNvSpPr txBox="1">
            <a:spLocks/>
          </p:cNvSpPr>
          <p:nvPr/>
        </p:nvSpPr>
        <p:spPr>
          <a:xfrm>
            <a:off x="8753475" y="514350"/>
            <a:ext cx="3100278" cy="5544100"/>
          </a:xfrm>
          <a:prstGeom prst="rect">
            <a:avLst/>
          </a:prstGeom>
          <a:effectLst>
            <a:outerShdw blurRad="25400" dir="17880000">
              <a:srgbClr val="000000">
                <a:alpha val="46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effectLst/>
              </a:rPr>
              <a:t>First </a:t>
            </a:r>
            <a:r>
              <a:rPr lang="en-US" sz="2400" dirty="0">
                <a:effectLst/>
              </a:rPr>
              <a:t>established </a:t>
            </a:r>
            <a:r>
              <a:rPr lang="en-US" sz="2400" dirty="0" err="1">
                <a:effectLst/>
              </a:rPr>
              <a:t>Emmagene</a:t>
            </a:r>
            <a:r>
              <a:rPr lang="en-US" sz="2400" dirty="0">
                <a:effectLst/>
              </a:rPr>
              <a:t> Coates and Ellen </a:t>
            </a:r>
            <a:r>
              <a:rPr lang="en-US" sz="2400" dirty="0" smtClean="0">
                <a:effectLst/>
              </a:rPr>
              <a:t>Doran in1951. Reestablished in 2000 </a:t>
            </a:r>
            <a:r>
              <a:rPr lang="en-US" sz="2400" dirty="0">
                <a:effectLst/>
              </a:rPr>
              <a:t>by Christian families who acted as foster care providers to 33 children. In 2010 the Moroccan government accused the families of proselytizing and expelled the parents from Morocco in a case that gained international </a:t>
            </a:r>
            <a:r>
              <a:rPr lang="en-US" sz="2400" dirty="0" smtClean="0">
                <a:effectLst/>
              </a:rPr>
              <a:t>attention. The children were eventually brought to live in </a:t>
            </a:r>
            <a:r>
              <a:rPr lang="en-US" sz="2400" dirty="0" err="1" smtClean="0">
                <a:effectLst/>
              </a:rPr>
              <a:t>L’Annexe</a:t>
            </a:r>
            <a:r>
              <a:rPr lang="en-US" sz="2400" dirty="0" smtClean="0">
                <a:effectLst/>
              </a:rPr>
              <a:t> in Meknes while their foster parents continue to appeal the court decision. </a:t>
            </a:r>
          </a:p>
        </p:txBody>
      </p:sp>
    </p:spTree>
    <p:extLst>
      <p:ext uri="{BB962C8B-B14F-4D97-AF65-F5344CB8AC3E}">
        <p14:creationId xmlns:p14="http://schemas.microsoft.com/office/powerpoint/2010/main" val="202400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303325"/>
            <a:ext cx="9840686" cy="631293"/>
          </a:xfrm>
        </p:spPr>
        <p:txBody>
          <a:bodyPr>
            <a:normAutofit fontScale="90000"/>
          </a:bodyPr>
          <a:lstStyle/>
          <a:p>
            <a:pPr algn="l"/>
            <a:r>
              <a:rPr lang="en-US" sz="4400" dirty="0" smtClean="0"/>
              <a:t>Family </a:t>
            </a:r>
            <a:r>
              <a:rPr lang="en-US" sz="4400" dirty="0" smtClean="0"/>
              <a:t>as </a:t>
            </a:r>
            <a:r>
              <a:rPr lang="en-US" sz="4400" dirty="0" smtClean="0"/>
              <a:t>God’s </a:t>
            </a:r>
            <a:r>
              <a:rPr lang="en-US" sz="4400" dirty="0" smtClean="0"/>
              <a:t>Work </a:t>
            </a:r>
            <a:endParaRPr lang="en-US" sz="4400" dirty="0"/>
          </a:p>
        </p:txBody>
      </p:sp>
      <p:sp>
        <p:nvSpPr>
          <p:cNvPr id="4" name="Text Placeholder 3"/>
          <p:cNvSpPr>
            <a:spLocks noGrp="1"/>
          </p:cNvSpPr>
          <p:nvPr>
            <p:ph type="body" sz="half" idx="2"/>
          </p:nvPr>
        </p:nvSpPr>
        <p:spPr>
          <a:xfrm>
            <a:off x="486591" y="1763758"/>
            <a:ext cx="5539739" cy="4276725"/>
          </a:xfrm>
        </p:spPr>
        <p:txBody>
          <a:bodyPr>
            <a:normAutofit fontScale="92500" lnSpcReduction="10000"/>
          </a:bodyPr>
          <a:lstStyle/>
          <a:p>
            <a:pPr algn="l"/>
            <a:r>
              <a:rPr lang="en-US" sz="2000" dirty="0">
                <a:effectLst/>
              </a:rPr>
              <a:t>The </a:t>
            </a:r>
            <a:r>
              <a:rPr lang="en-US" sz="2000" dirty="0" smtClean="0">
                <a:effectLst/>
              </a:rPr>
              <a:t>Christian parents </a:t>
            </a:r>
            <a:r>
              <a:rPr lang="en-US" sz="2000" dirty="0">
                <a:effectLst/>
              </a:rPr>
              <a:t>at the commune were accused of proselytization (illegal in Morocco) and deported to their home countries (in the United States, United Kingdom, South Africa, </a:t>
            </a:r>
            <a:r>
              <a:rPr lang="en-US" sz="2000" dirty="0" smtClean="0">
                <a:effectLst/>
              </a:rPr>
              <a:t>New Zealand, and </a:t>
            </a:r>
            <a:r>
              <a:rPr lang="en-US" sz="2000" dirty="0">
                <a:effectLst/>
              </a:rPr>
              <a:t>a number of European countries). </a:t>
            </a:r>
            <a:r>
              <a:rPr lang="en-US" sz="2000" dirty="0" smtClean="0">
                <a:effectLst/>
              </a:rPr>
              <a:t>While </a:t>
            </a:r>
            <a:r>
              <a:rPr lang="en-US" sz="2000" dirty="0">
                <a:effectLst/>
              </a:rPr>
              <a:t>the expelled parents made a case for religious freedom, and Morocco tried a case against outsiders infringing on the respect of Moroccan and Islamic traditions, the case helps probe </a:t>
            </a:r>
            <a:r>
              <a:rPr lang="en-US" sz="2000" dirty="0" smtClean="0">
                <a:effectLst/>
              </a:rPr>
              <a:t>modern and contemporary forms of missionary work centered on orphans, including practices of religious formation, and notions </a:t>
            </a:r>
            <a:r>
              <a:rPr lang="en-US" sz="2000" dirty="0">
                <a:effectLst/>
              </a:rPr>
              <a:t>of the </a:t>
            </a:r>
            <a:r>
              <a:rPr lang="en-US" sz="2000" dirty="0" smtClean="0">
                <a:effectLst/>
              </a:rPr>
              <a:t>“</a:t>
            </a:r>
            <a:r>
              <a:rPr lang="en-US" sz="2000" dirty="0" smtClean="0">
                <a:effectLst/>
              </a:rPr>
              <a:t>natural </a:t>
            </a:r>
            <a:r>
              <a:rPr lang="en-US" sz="2000" dirty="0">
                <a:effectLst/>
              </a:rPr>
              <a:t>spiritual </a:t>
            </a:r>
            <a:r>
              <a:rPr lang="en-US" sz="2000" dirty="0" smtClean="0">
                <a:effectLst/>
              </a:rPr>
              <a:t>state” </a:t>
            </a:r>
            <a:r>
              <a:rPr lang="en-US" sz="2000" dirty="0">
                <a:effectLst/>
              </a:rPr>
              <a:t>of </a:t>
            </a:r>
            <a:r>
              <a:rPr lang="en-US" sz="2000" dirty="0" smtClean="0">
                <a:effectLst/>
              </a:rPr>
              <a:t>newborns and children. </a:t>
            </a:r>
            <a:endParaRPr lang="en-US" sz="2000" dirty="0">
              <a:effectLst/>
            </a:endParaRPr>
          </a:p>
          <a:p>
            <a:r>
              <a:rPr lang="en-US" dirty="0">
                <a:effectLst/>
              </a:rPr>
              <a:t> </a:t>
            </a:r>
          </a:p>
          <a:p>
            <a:endParaRPr lang="en-US" dirty="0"/>
          </a:p>
        </p:txBody>
      </p:sp>
      <p:pic>
        <p:nvPicPr>
          <p:cNvPr id="11266" name="Picture 2" descr="Boonstra Famil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395" y="1304925"/>
            <a:ext cx="5534025" cy="41505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6200775" y="5645944"/>
            <a:ext cx="5991225" cy="1574006"/>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2"/>
              </a:buClr>
              <a:buSzPct val="70000"/>
              <a:buFont typeface="Wingdings 2" charset="2"/>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457200" indent="0" algn="l" defTabSz="457200" rtl="0" eaLnBrk="1" latinLnBrk="0" hangingPunct="1">
              <a:spcBef>
                <a:spcPct val="20000"/>
              </a:spcBef>
              <a:spcAft>
                <a:spcPts val="600"/>
              </a:spcAft>
              <a:buClr>
                <a:schemeClr val="tx2"/>
              </a:buClr>
              <a:buSzPct val="70000"/>
              <a:buFont typeface="Wingdings 2" charset="2"/>
              <a:buNone/>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914400" indent="0" algn="l" defTabSz="457200" rtl="0" eaLnBrk="1" latinLnBrk="0" hangingPunct="1">
              <a:spcBef>
                <a:spcPct val="20000"/>
              </a:spcBef>
              <a:spcAft>
                <a:spcPts val="600"/>
              </a:spcAft>
              <a:buClr>
                <a:schemeClr val="tx2"/>
              </a:buClr>
              <a:buSzPct val="70000"/>
              <a:buFont typeface="Wingdings 2" charset="2"/>
              <a:buNone/>
              <a:defRPr sz="1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71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8288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2860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7432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2004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657600" indent="0" algn="l" defTabSz="457200" rtl="0" eaLnBrk="1" latinLnBrk="0" hangingPunct="1">
              <a:spcBef>
                <a:spcPct val="20000"/>
              </a:spcBef>
              <a:spcAft>
                <a:spcPts val="600"/>
              </a:spcAft>
              <a:buClr>
                <a:schemeClr val="tx2"/>
              </a:buClr>
              <a:buSzPct val="70000"/>
              <a:buFont typeface="Wingdings 2" charset="2"/>
              <a:buNone/>
              <a:defRPr sz="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gn="l"/>
            <a:r>
              <a:rPr lang="en-US" dirty="0" err="1" smtClean="0">
                <a:effectLst/>
              </a:rPr>
              <a:t>Boonstra</a:t>
            </a:r>
            <a:r>
              <a:rPr lang="en-US" dirty="0" smtClean="0">
                <a:effectLst/>
              </a:rPr>
              <a:t> family at </a:t>
            </a:r>
            <a:r>
              <a:rPr lang="en-US" dirty="0">
                <a:effectLst/>
              </a:rPr>
              <a:t>Village de </a:t>
            </a:r>
            <a:r>
              <a:rPr lang="en-US" dirty="0" err="1" smtClean="0">
                <a:effectLst/>
              </a:rPr>
              <a:t>l’Espérance</a:t>
            </a:r>
            <a:r>
              <a:rPr lang="en-US" dirty="0" smtClean="0">
                <a:effectLst/>
              </a:rPr>
              <a:t>.</a:t>
            </a:r>
          </a:p>
          <a:p>
            <a:pPr algn="l"/>
            <a:r>
              <a:rPr lang="en-US" dirty="0">
                <a:effectLst/>
              </a:rPr>
              <a:t>Photo </a:t>
            </a:r>
            <a:r>
              <a:rPr lang="en-US" dirty="0" smtClean="0">
                <a:effectLst/>
              </a:rPr>
              <a:t>on Village of Hope website: http</a:t>
            </a:r>
            <a:r>
              <a:rPr lang="en-US" dirty="0">
                <a:effectLst/>
              </a:rPr>
              <a:t>://www.voh-ainleuh.org/ </a:t>
            </a:r>
            <a:endParaRPr lang="en-US" dirty="0" smtClean="0">
              <a:effectLst/>
            </a:endParaRPr>
          </a:p>
          <a:p>
            <a:r>
              <a:rPr lang="en-US" dirty="0" smtClean="0">
                <a:effectLst/>
              </a:rPr>
              <a:t> </a:t>
            </a:r>
          </a:p>
          <a:p>
            <a:endParaRPr lang="en-US" dirty="0"/>
          </a:p>
        </p:txBody>
      </p:sp>
    </p:spTree>
    <p:extLst>
      <p:ext uri="{BB962C8B-B14F-4D97-AF65-F5344CB8AC3E}">
        <p14:creationId xmlns:p14="http://schemas.microsoft.com/office/powerpoint/2010/main" val="49405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900" indent="0">
              <a:buNone/>
            </a:pPr>
            <a:r>
              <a:rPr lang="en-US" dirty="0">
                <a:effectLst/>
              </a:rPr>
              <a:t>The Global Religions Research Initiative </a:t>
            </a:r>
            <a:r>
              <a:rPr lang="en-US" dirty="0" smtClean="0">
                <a:effectLst/>
              </a:rPr>
              <a:t>Project Launch grant supported </a:t>
            </a:r>
            <a:r>
              <a:rPr lang="en-US" dirty="0" smtClean="0">
                <a:effectLst/>
              </a:rPr>
              <a:t>preliminary ethnographic </a:t>
            </a:r>
            <a:r>
              <a:rPr lang="en-US" dirty="0">
                <a:effectLst/>
              </a:rPr>
              <a:t>fieldwork in Morocco and Pakistan (April, June-August 2019</a:t>
            </a:r>
            <a:r>
              <a:rPr lang="en-US" dirty="0" smtClean="0">
                <a:effectLst/>
              </a:rPr>
              <a:t>). This </a:t>
            </a:r>
            <a:r>
              <a:rPr lang="en-US" dirty="0">
                <a:effectLst/>
              </a:rPr>
              <a:t>presentation </a:t>
            </a:r>
            <a:r>
              <a:rPr lang="en-US" dirty="0" smtClean="0">
                <a:effectLst/>
              </a:rPr>
              <a:t>depicts a work-in-progress, including my research questions, </a:t>
            </a:r>
            <a:r>
              <a:rPr lang="en-US" dirty="0" smtClean="0">
                <a:effectLst/>
              </a:rPr>
              <a:t>methodological </a:t>
            </a:r>
            <a:r>
              <a:rPr lang="en-US" dirty="0">
                <a:effectLst/>
              </a:rPr>
              <a:t>and theoretical </a:t>
            </a:r>
            <a:r>
              <a:rPr lang="en-US" dirty="0" smtClean="0">
                <a:effectLst/>
              </a:rPr>
              <a:t>approach, the</a:t>
            </a:r>
            <a:r>
              <a:rPr lang="en-US" dirty="0">
                <a:effectLst/>
              </a:rPr>
              <a:t> </a:t>
            </a:r>
            <a:r>
              <a:rPr lang="en-US" dirty="0" smtClean="0">
                <a:effectLst/>
              </a:rPr>
              <a:t>scholarship in which this work is in conversation, as well as preliminary findings and directions for further research.</a:t>
            </a:r>
            <a:endParaRPr lang="en-US" dirty="0"/>
          </a:p>
        </p:txBody>
      </p:sp>
    </p:spTree>
    <p:extLst>
      <p:ext uri="{BB962C8B-B14F-4D97-AF65-F5344CB8AC3E}">
        <p14:creationId xmlns:p14="http://schemas.microsoft.com/office/powerpoint/2010/main" val="86968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71" y="174171"/>
            <a:ext cx="5220304" cy="970450"/>
          </a:xfrm>
        </p:spPr>
        <p:txBody>
          <a:bodyPr>
            <a:normAutofit fontScale="90000"/>
          </a:bodyPr>
          <a:lstStyle/>
          <a:p>
            <a:pPr algn="l"/>
            <a:r>
              <a:rPr lang="en-US" dirty="0" smtClean="0"/>
              <a:t>National Context 2: Pakistan </a:t>
            </a:r>
            <a:endParaRPr lang="en-US" dirty="0"/>
          </a:p>
        </p:txBody>
      </p:sp>
      <p:pic>
        <p:nvPicPr>
          <p:cNvPr id="4" name="Content Placeholder 3"/>
          <p:cNvPicPr>
            <a:picLocks noGrp="1" noChangeAspect="1"/>
          </p:cNvPicPr>
          <p:nvPr>
            <p:ph idx="1"/>
          </p:nvPr>
        </p:nvPicPr>
        <p:blipFill rotWithShape="1">
          <a:blip r:embed="rId2"/>
          <a:srcRect l="34175" t="12476" r="20207" b="5631"/>
          <a:stretch/>
        </p:blipFill>
        <p:spPr>
          <a:xfrm>
            <a:off x="5400675" y="0"/>
            <a:ext cx="6791325" cy="6858000"/>
          </a:xfrm>
          <a:prstGeom prst="rect">
            <a:avLst/>
          </a:prstGeom>
        </p:spPr>
      </p:pic>
      <p:sp>
        <p:nvSpPr>
          <p:cNvPr id="5" name="Rectangle 4"/>
          <p:cNvSpPr/>
          <p:nvPr/>
        </p:nvSpPr>
        <p:spPr>
          <a:xfrm>
            <a:off x="7505701" y="5448300"/>
            <a:ext cx="971550" cy="752475"/>
          </a:xfrm>
          <a:prstGeom prst="rect">
            <a:avLst/>
          </a:prstGeom>
          <a:solidFill>
            <a:srgbClr val="FFC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21365" y="1981200"/>
            <a:ext cx="828676" cy="676275"/>
          </a:xfrm>
          <a:prstGeom prst="rect">
            <a:avLst/>
          </a:prstGeom>
          <a:solidFill>
            <a:srgbClr val="FFC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80371" y="1314993"/>
            <a:ext cx="5153630" cy="5276307"/>
          </a:xfrm>
          <a:prstGeom prst="rect">
            <a:avLst/>
          </a:prstGeom>
          <a:effectLst>
            <a:outerShdw blurRad="25400" dir="17880000">
              <a:srgbClr val="000000">
                <a:alpha val="46000"/>
              </a:srgbClr>
            </a:outerShdw>
          </a:effectLst>
        </p:spPr>
        <p:txBody>
          <a:bodyPr vert="horz" lIns="91440" tIns="45720" rIns="91440" bIns="45720" rtlCol="0" anchor="t">
            <a:normAutofit fontScale="850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dirty="0" smtClean="0"/>
              <a:t>In Pakistan my fieldwork focused on institutionalized care in Karachi and Lahore where I visited approximately a dozen child-care institutions (“hostels,” “village” alternatives to institutionalized care, and orphanages). I also interviewed related community organization leaders as well as lawyers involved in adoption cases. Interviews included: </a:t>
            </a:r>
            <a:endParaRPr lang="en-US" dirty="0" smtClean="0">
              <a:effectLst/>
            </a:endParaRPr>
          </a:p>
          <a:p>
            <a:r>
              <a:rPr lang="en-US" dirty="0" smtClean="0">
                <a:effectLst/>
              </a:rPr>
              <a:t>12 orphanage directors and office staff, as well as community-based organization leaders</a:t>
            </a:r>
          </a:p>
          <a:p>
            <a:r>
              <a:rPr lang="en-US" dirty="0" smtClean="0">
                <a:effectLst/>
              </a:rPr>
              <a:t>12 orphan youth</a:t>
            </a:r>
          </a:p>
          <a:p>
            <a:r>
              <a:rPr lang="en-US" dirty="0" smtClean="0">
                <a:effectLst/>
              </a:rPr>
              <a:t>10 adoptive parents</a:t>
            </a:r>
          </a:p>
          <a:p>
            <a:r>
              <a:rPr lang="en-US" dirty="0" smtClean="0">
                <a:effectLst/>
              </a:rPr>
              <a:t>6 orphanage caregivers/nurses </a:t>
            </a:r>
          </a:p>
          <a:p>
            <a:r>
              <a:rPr lang="en-US" dirty="0" smtClean="0">
                <a:effectLst/>
              </a:rPr>
              <a:t>3 lawyers</a:t>
            </a:r>
          </a:p>
          <a:p>
            <a:r>
              <a:rPr lang="en-US" dirty="0" smtClean="0">
                <a:effectLst/>
              </a:rPr>
              <a:t>Archival research at </a:t>
            </a:r>
            <a:r>
              <a:rPr lang="en-US" i="1" dirty="0" smtClean="0">
                <a:effectLst/>
              </a:rPr>
              <a:t>Dawn</a:t>
            </a:r>
            <a:r>
              <a:rPr lang="en-US" dirty="0" smtClean="0">
                <a:effectLst/>
              </a:rPr>
              <a:t>, one of the country’s predominant English-language newspapers</a:t>
            </a:r>
            <a:endParaRPr lang="en-US" dirty="0">
              <a:effectLst/>
            </a:endParaRPr>
          </a:p>
        </p:txBody>
      </p:sp>
    </p:spTree>
    <p:extLst>
      <p:ext uri="{BB962C8B-B14F-4D97-AF65-F5344CB8AC3E}">
        <p14:creationId xmlns:p14="http://schemas.microsoft.com/office/powerpoint/2010/main" val="12840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20" y="-23812"/>
            <a:ext cx="9601805" cy="1488318"/>
          </a:xfrm>
        </p:spPr>
        <p:txBody>
          <a:bodyPr>
            <a:normAutofit/>
          </a:bodyPr>
          <a:lstStyle/>
          <a:p>
            <a:pPr algn="l"/>
            <a:r>
              <a:rPr lang="en-US" dirty="0" smtClean="0"/>
              <a:t>Relinquished </a:t>
            </a:r>
            <a:r>
              <a:rPr lang="en-US" dirty="0"/>
              <a:t>B</a:t>
            </a:r>
            <a:r>
              <a:rPr lang="en-US" dirty="0" smtClean="0"/>
              <a:t>abies and Social Orphans</a:t>
            </a:r>
            <a:endParaRPr lang="en-US" dirty="0"/>
          </a:p>
        </p:txBody>
      </p:sp>
      <p:sp>
        <p:nvSpPr>
          <p:cNvPr id="3" name="Content Placeholder 2"/>
          <p:cNvSpPr>
            <a:spLocks noGrp="1"/>
          </p:cNvSpPr>
          <p:nvPr>
            <p:ph idx="1"/>
          </p:nvPr>
        </p:nvSpPr>
        <p:spPr>
          <a:xfrm>
            <a:off x="349038" y="1640718"/>
            <a:ext cx="8249255" cy="4352925"/>
          </a:xfrm>
        </p:spPr>
        <p:txBody>
          <a:bodyPr>
            <a:normAutofit fontScale="92500" lnSpcReduction="10000"/>
          </a:bodyPr>
          <a:lstStyle/>
          <a:p>
            <a:pPr marL="36900" indent="0">
              <a:buNone/>
            </a:pPr>
            <a:r>
              <a:rPr lang="en-US" dirty="0" err="1" smtClean="0"/>
              <a:t>Edhi</a:t>
            </a:r>
            <a:r>
              <a:rPr lang="en-US" dirty="0" smtClean="0"/>
              <a:t> Foundation is arguably Pakistan’s most famous charitable organization providing care to </a:t>
            </a:r>
            <a:r>
              <a:rPr lang="en-US" b="1" dirty="0" smtClean="0"/>
              <a:t>relinquished babies </a:t>
            </a:r>
            <a:r>
              <a:rPr lang="en-US" dirty="0" smtClean="0"/>
              <a:t>throughout the country. Child relinquishment is widely believed to be associated with babies born outside of marriage, </a:t>
            </a:r>
            <a:r>
              <a:rPr lang="en-US" dirty="0" smtClean="0"/>
              <a:t>preference for boys, and </a:t>
            </a:r>
            <a:r>
              <a:rPr lang="en-US" dirty="0" smtClean="0"/>
              <a:t>parents who struggle to economically provide for their families. While difficult to estimate, </a:t>
            </a:r>
            <a:r>
              <a:rPr lang="en-US" dirty="0" err="1" smtClean="0"/>
              <a:t>Edhi</a:t>
            </a:r>
            <a:r>
              <a:rPr lang="en-US" dirty="0" smtClean="0"/>
              <a:t> Foundation approximates </a:t>
            </a:r>
            <a:r>
              <a:rPr lang="en-US" dirty="0" smtClean="0"/>
              <a:t>that 15-20 babies are abandoned each month. </a:t>
            </a:r>
          </a:p>
          <a:p>
            <a:pPr marL="36900" indent="0">
              <a:buNone/>
            </a:pPr>
            <a:endParaRPr lang="en-US" dirty="0" smtClean="0"/>
          </a:p>
          <a:p>
            <a:pPr marL="36900" indent="0">
              <a:buNone/>
            </a:pPr>
            <a:r>
              <a:rPr lang="en-US" dirty="0" smtClean="0"/>
              <a:t>While relinquished infants are a part of public conversation and fit a classic idea of “the orphan,” Pakistan’s various institutions and programs for orphan care indicate much larger numbers of </a:t>
            </a:r>
            <a:r>
              <a:rPr lang="en-US" b="1" dirty="0" smtClean="0"/>
              <a:t>social orphans</a:t>
            </a:r>
            <a:r>
              <a:rPr lang="en-US" dirty="0" smtClean="0"/>
              <a:t>, a child with one </a:t>
            </a:r>
            <a:r>
              <a:rPr lang="en-US" dirty="0"/>
              <a:t>or both </a:t>
            </a:r>
            <a:r>
              <a:rPr lang="en-US" dirty="0" smtClean="0"/>
              <a:t>parents who do not provide their primary care. Institutionalized care of school-aged orphans focuses intensely on education. Children and youth at “hostels,” “homes,” and “villages” access improved living conditions and educational opportunities visiting nuclear and extended families on weekends and holidays. </a:t>
            </a:r>
            <a:endParaRPr lang="en-US" dirty="0" smtClean="0"/>
          </a:p>
        </p:txBody>
      </p:sp>
      <p:pic>
        <p:nvPicPr>
          <p:cNvPr id="4" name="Picture 2" descr="Pakistan's Bilquis Edhi declared Person of the Decade"/>
          <p:cNvPicPr>
            <a:picLocks noChangeAspect="1" noChangeArrowheads="1"/>
          </p:cNvPicPr>
          <p:nvPr/>
        </p:nvPicPr>
        <p:blipFill rotWithShape="1">
          <a:blip r:embed="rId2">
            <a:extLst>
              <a:ext uri="{28A0092B-C50C-407E-A947-70E740481C1C}">
                <a14:useLocalDpi xmlns:a14="http://schemas.microsoft.com/office/drawing/2010/main" val="0"/>
              </a:ext>
            </a:extLst>
          </a:blip>
          <a:srcRect l="47926" b="37310"/>
          <a:stretch/>
        </p:blipFill>
        <p:spPr bwMode="auto">
          <a:xfrm>
            <a:off x="8703068" y="2920331"/>
            <a:ext cx="3307439" cy="2198747"/>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261921" y="5659868"/>
            <a:ext cx="374858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400" dirty="0" err="1" smtClean="0">
                <a:effectLst/>
              </a:rPr>
              <a:t>Bilquis</a:t>
            </a:r>
            <a:r>
              <a:rPr lang="en-US" sz="2400" dirty="0" smtClean="0">
                <a:effectLst/>
              </a:rPr>
              <a:t> </a:t>
            </a:r>
            <a:r>
              <a:rPr lang="en-US" sz="2400" dirty="0" err="1" smtClean="0">
                <a:effectLst/>
              </a:rPr>
              <a:t>Edhi</a:t>
            </a:r>
            <a:r>
              <a:rPr lang="en-US" sz="2400" dirty="0" smtClean="0">
                <a:effectLst/>
              </a:rPr>
              <a:t>, </a:t>
            </a:r>
          </a:p>
          <a:p>
            <a:pPr algn="r"/>
            <a:r>
              <a:rPr lang="en-US" sz="2400" dirty="0" err="1" smtClean="0">
                <a:effectLst/>
              </a:rPr>
              <a:t>Edhi</a:t>
            </a:r>
            <a:r>
              <a:rPr lang="en-US" sz="2400" dirty="0" smtClean="0">
                <a:effectLst/>
              </a:rPr>
              <a:t> Foundation, Karachi</a:t>
            </a:r>
            <a:endParaRPr lang="en-US" sz="2400" dirty="0"/>
          </a:p>
        </p:txBody>
      </p:sp>
    </p:spTree>
    <p:extLst>
      <p:ext uri="{BB962C8B-B14F-4D97-AF65-F5344CB8AC3E}">
        <p14:creationId xmlns:p14="http://schemas.microsoft.com/office/powerpoint/2010/main" val="857929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5576-89A5-4B33-BE2E-A31AF648C054}"/>
              </a:ext>
            </a:extLst>
          </p:cNvPr>
          <p:cNvSpPr>
            <a:spLocks noGrp="1"/>
          </p:cNvSpPr>
          <p:nvPr>
            <p:ph type="title"/>
          </p:nvPr>
        </p:nvSpPr>
        <p:spPr>
          <a:xfrm>
            <a:off x="761999" y="123825"/>
            <a:ext cx="10353762" cy="970450"/>
          </a:xfrm>
        </p:spPr>
        <p:txBody>
          <a:bodyPr>
            <a:normAutofit/>
          </a:bodyPr>
          <a:lstStyle/>
          <a:p>
            <a:pPr algn="l"/>
            <a:r>
              <a:rPr lang="en-US" dirty="0" err="1" smtClean="0"/>
              <a:t>Edhi</a:t>
            </a:r>
            <a:r>
              <a:rPr lang="en-US" dirty="0" smtClean="0"/>
              <a:t> cradle (</a:t>
            </a:r>
            <a:r>
              <a:rPr lang="en-US" i="1" dirty="0" err="1" smtClean="0"/>
              <a:t>jhula</a:t>
            </a:r>
            <a:r>
              <a:rPr lang="en-US" dirty="0" smtClean="0"/>
              <a:t>)</a:t>
            </a:r>
            <a:endParaRPr lang="en-US" dirty="0"/>
          </a:p>
        </p:txBody>
      </p:sp>
      <p:sp>
        <p:nvSpPr>
          <p:cNvPr id="6" name="Title 1">
            <a:extLst>
              <a:ext uri="{FF2B5EF4-FFF2-40B4-BE49-F238E27FC236}">
                <a16:creationId xmlns:a16="http://schemas.microsoft.com/office/drawing/2014/main" id="{E51B5576-89A5-4B33-BE2E-A31AF648C054}"/>
              </a:ext>
            </a:extLst>
          </p:cNvPr>
          <p:cNvSpPr txBox="1">
            <a:spLocks/>
          </p:cNvSpPr>
          <p:nvPr/>
        </p:nvSpPr>
        <p:spPr>
          <a:xfrm>
            <a:off x="761999" y="5017502"/>
            <a:ext cx="11191875" cy="97045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
            </a:r>
            <a:br>
              <a:rPr lang="en-US" sz="2400" dirty="0" smtClean="0"/>
            </a:br>
            <a:r>
              <a:rPr lang="en-US" sz="2400" dirty="0" smtClean="0"/>
              <a:t/>
            </a:r>
            <a:br>
              <a:rPr lang="en-US" sz="2400" dirty="0" smtClean="0"/>
            </a:br>
            <a:r>
              <a:rPr lang="en-US" sz="2400" dirty="0" smtClean="0"/>
              <a:t>“Do not kill [the child]. Put it in the cradle.</a:t>
            </a:r>
            <a:br>
              <a:rPr lang="en-US" sz="2400" dirty="0" smtClean="0"/>
            </a:br>
            <a:r>
              <a:rPr lang="en-US" sz="2400" dirty="0" smtClean="0"/>
              <a:t>Why do you purchase another sin after having already committed one? Life is a trust from God.</a:t>
            </a:r>
          </a:p>
          <a:p>
            <a:pPr algn="l"/>
            <a:r>
              <a:rPr lang="en-US" sz="2400" dirty="0" err="1" smtClean="0"/>
              <a:t>Bilquis</a:t>
            </a:r>
            <a:r>
              <a:rPr lang="en-US" sz="2400" dirty="0" smtClean="0"/>
              <a:t> </a:t>
            </a:r>
            <a:r>
              <a:rPr lang="en-US" sz="2400" dirty="0" err="1" smtClean="0"/>
              <a:t>Edhi</a:t>
            </a:r>
            <a:r>
              <a:rPr lang="en-US" sz="2400" dirty="0" smtClean="0"/>
              <a:t>” </a:t>
            </a:r>
          </a:p>
          <a:p>
            <a:pPr algn="l"/>
            <a:r>
              <a:rPr lang="en-US" sz="2400" dirty="0" smtClean="0"/>
              <a:t>Photo from </a:t>
            </a:r>
            <a:r>
              <a:rPr lang="en-US" sz="2400" i="1" dirty="0" smtClean="0"/>
              <a:t>Dawn</a:t>
            </a:r>
            <a:endParaRPr lang="en-US" sz="2400" i="1" dirty="0"/>
          </a:p>
        </p:txBody>
      </p:sp>
      <p:pic>
        <p:nvPicPr>
          <p:cNvPr id="6146" name="Picture 2" descr="https://i.dawn.com/primary/2014/12/548d244ad5f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577" y="970998"/>
            <a:ext cx="6634533" cy="398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360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15" y="5978545"/>
            <a:ext cx="10353762" cy="970450"/>
          </a:xfrm>
        </p:spPr>
        <p:txBody>
          <a:bodyPr>
            <a:normAutofit/>
          </a:bodyPr>
          <a:lstStyle/>
          <a:p>
            <a:pPr algn="l"/>
            <a:r>
              <a:rPr lang="en-US" sz="2400" dirty="0" smtClean="0"/>
              <a:t>Pakistan Sweet Homes, </a:t>
            </a:r>
            <a:r>
              <a:rPr lang="en-US" sz="2400" dirty="0" smtClean="0"/>
              <a:t>Outskirts </a:t>
            </a:r>
            <a:r>
              <a:rPr lang="en-US" sz="2400" dirty="0" smtClean="0"/>
              <a:t>of Karachi, Pakistan</a:t>
            </a:r>
            <a:endParaRPr lang="en-US"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7226"/>
          <a:stretch/>
        </p:blipFill>
        <p:spPr>
          <a:xfrm>
            <a:off x="6301327" y="269385"/>
            <a:ext cx="5427887" cy="390044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423" b="33202"/>
          <a:stretch/>
        </p:blipFill>
        <p:spPr>
          <a:xfrm>
            <a:off x="320853" y="1639817"/>
            <a:ext cx="5822769" cy="1994263"/>
          </a:xfrm>
          <a:prstGeom prst="rect">
            <a:avLst/>
          </a:prstGeom>
        </p:spPr>
      </p:pic>
      <p:pic>
        <p:nvPicPr>
          <p:cNvPr id="6" name="Picture 5"/>
          <p:cNvPicPr>
            <a:picLocks noChangeAspect="1"/>
          </p:cNvPicPr>
          <p:nvPr/>
        </p:nvPicPr>
        <p:blipFill rotWithShape="1">
          <a:blip r:embed="rId4"/>
          <a:srcRect l="-494" t="12122" r="1153" b="9090"/>
          <a:stretch/>
        </p:blipFill>
        <p:spPr>
          <a:xfrm>
            <a:off x="267787" y="3380861"/>
            <a:ext cx="5875835" cy="2597684"/>
          </a:xfrm>
          <a:prstGeom prst="rect">
            <a:avLst/>
          </a:prstGeom>
        </p:spPr>
      </p:pic>
      <p:sp>
        <p:nvSpPr>
          <p:cNvPr id="3" name="Rectangle 2"/>
          <p:cNvSpPr/>
          <p:nvPr/>
        </p:nvSpPr>
        <p:spPr>
          <a:xfrm>
            <a:off x="6274794" y="4169825"/>
            <a:ext cx="5701939" cy="2031325"/>
          </a:xfrm>
          <a:prstGeom prst="rect">
            <a:avLst/>
          </a:prstGeom>
        </p:spPr>
        <p:txBody>
          <a:bodyPr wrap="square">
            <a:spAutoFit/>
          </a:bodyPr>
          <a:lstStyle/>
          <a:p>
            <a:pPr marL="36900" indent="0">
              <a:buNone/>
            </a:pPr>
            <a:r>
              <a:rPr lang="en-US" dirty="0"/>
              <a:t>To date, my research has focused on institutional structures and practices of care for youth who are primarily considered social orphans. The case </a:t>
            </a:r>
            <a:r>
              <a:rPr lang="en-US" dirty="0" smtClean="0"/>
              <a:t>suggests </a:t>
            </a:r>
            <a:r>
              <a:rPr lang="en-US" dirty="0"/>
              <a:t>a counter-point to global trends away from institutionalized </a:t>
            </a:r>
            <a:r>
              <a:rPr lang="en-US" dirty="0" smtClean="0"/>
              <a:t>care, while at the same time the arrangements re often spoke of by youth, social workers with ambivalence. </a:t>
            </a:r>
            <a:endParaRPr lang="en-US" dirty="0"/>
          </a:p>
        </p:txBody>
      </p:sp>
      <p:sp>
        <p:nvSpPr>
          <p:cNvPr id="7" name="Title 1"/>
          <p:cNvSpPr txBox="1">
            <a:spLocks/>
          </p:cNvSpPr>
          <p:nvPr/>
        </p:nvSpPr>
        <p:spPr>
          <a:xfrm>
            <a:off x="159686" y="151499"/>
            <a:ext cx="5799697" cy="1488318"/>
          </a:xfrm>
          <a:prstGeom prst="rect">
            <a:avLst/>
          </a:prstGeom>
          <a:effectLst>
            <a:outerShdw blurRad="25400" dir="17880000">
              <a:srgbClr val="000000">
                <a:alpha val="46000"/>
              </a:srgb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t>Better lives? Social Orphans in Pakistani Institutional Care</a:t>
            </a:r>
            <a:endParaRPr lang="en-US" dirty="0"/>
          </a:p>
        </p:txBody>
      </p:sp>
    </p:spTree>
    <p:extLst>
      <p:ext uri="{BB962C8B-B14F-4D97-AF65-F5344CB8AC3E}">
        <p14:creationId xmlns:p14="http://schemas.microsoft.com/office/powerpoint/2010/main" val="48236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61" y="5778988"/>
            <a:ext cx="11822863" cy="970450"/>
          </a:xfrm>
        </p:spPr>
        <p:txBody>
          <a:bodyPr>
            <a:normAutofit/>
          </a:bodyPr>
          <a:lstStyle/>
          <a:p>
            <a:pPr algn="l"/>
            <a:r>
              <a:rPr lang="en-US" sz="2400" dirty="0" err="1" smtClean="0"/>
              <a:t>Anjuman</a:t>
            </a:r>
            <a:r>
              <a:rPr lang="en-US" sz="2400" dirty="0" smtClean="0"/>
              <a:t> </a:t>
            </a:r>
            <a:r>
              <a:rPr lang="en-US" sz="2400" dirty="0" err="1" smtClean="0"/>
              <a:t>Kashana</a:t>
            </a:r>
            <a:r>
              <a:rPr lang="en-US" sz="2400" dirty="0" smtClean="0"/>
              <a:t>-e-</a:t>
            </a:r>
            <a:r>
              <a:rPr lang="en-US" sz="2400" dirty="0" err="1" smtClean="0"/>
              <a:t>Atfal</a:t>
            </a:r>
            <a:r>
              <a:rPr lang="en-US" sz="2400" dirty="0" smtClean="0"/>
              <a:t>-o-</a:t>
            </a:r>
            <a:r>
              <a:rPr lang="en-US" sz="2400" dirty="0" err="1" smtClean="0"/>
              <a:t>Naunihal</a:t>
            </a:r>
            <a:r>
              <a:rPr lang="en-US" sz="2400" dirty="0" smtClean="0"/>
              <a:t>, Karachi, Pakistan</a:t>
            </a:r>
            <a:br>
              <a:rPr lang="en-US" sz="2400" dirty="0" smtClean="0"/>
            </a:br>
            <a:r>
              <a:rPr lang="en-US" sz="2400" dirty="0" smtClean="0"/>
              <a:t>Girls Hostel</a:t>
            </a:r>
            <a:endParaRPr lang="en-US" sz="2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772" r="11878"/>
          <a:stretch/>
        </p:blipFill>
        <p:spPr>
          <a:xfrm>
            <a:off x="302462" y="371772"/>
            <a:ext cx="4570591" cy="5407216"/>
          </a:xfrm>
        </p:spPr>
      </p:pic>
      <p:pic>
        <p:nvPicPr>
          <p:cNvPr id="3074"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601" y="994961"/>
            <a:ext cx="7021174" cy="419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89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95" y="5655945"/>
            <a:ext cx="11230580" cy="970450"/>
          </a:xfrm>
        </p:spPr>
        <p:txBody>
          <a:bodyPr>
            <a:normAutofit/>
          </a:bodyPr>
          <a:lstStyle/>
          <a:p>
            <a:pPr algn="l"/>
            <a:r>
              <a:rPr lang="en-US" sz="2400" dirty="0" err="1" smtClean="0"/>
              <a:t>Anjuman</a:t>
            </a:r>
            <a:r>
              <a:rPr lang="en-US" sz="2400" dirty="0" smtClean="0"/>
              <a:t> Hayat-</a:t>
            </a:r>
            <a:r>
              <a:rPr lang="en-US" sz="2400" dirty="0" err="1" smtClean="0"/>
              <a:t>ul</a:t>
            </a:r>
            <a:r>
              <a:rPr lang="en-US" sz="2400" dirty="0"/>
              <a:t>-</a:t>
            </a:r>
            <a:r>
              <a:rPr lang="en-US" sz="2400" dirty="0" smtClean="0"/>
              <a:t>Islam Orphanage, Karachi, Pakistan</a:t>
            </a:r>
            <a:br>
              <a:rPr lang="en-US" sz="2400" dirty="0" smtClean="0"/>
            </a:br>
            <a:r>
              <a:rPr lang="en-US" sz="2400" dirty="0" smtClean="0"/>
              <a:t>Boys Hostel</a:t>
            </a:r>
            <a:endParaRPr lang="en-US" sz="2400" dirty="0"/>
          </a:p>
        </p:txBody>
      </p:sp>
      <p:pic>
        <p:nvPicPr>
          <p:cNvPr id="2050" name="Picture 2" descr="No photo description avail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4994" y="165388"/>
            <a:ext cx="5405082" cy="5405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00500" y="871505"/>
            <a:ext cx="5370247" cy="4027685"/>
          </a:xfrm>
          <a:prstGeom prst="rect">
            <a:avLst/>
          </a:prstGeom>
        </p:spPr>
      </p:pic>
    </p:spTree>
    <p:extLst>
      <p:ext uri="{BB962C8B-B14F-4D97-AF65-F5344CB8AC3E}">
        <p14:creationId xmlns:p14="http://schemas.microsoft.com/office/powerpoint/2010/main" val="1788565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Stakes: The Negotiation of Care and Sovereignty</a:t>
            </a:r>
            <a:endParaRPr lang="en-US" dirty="0"/>
          </a:p>
        </p:txBody>
      </p:sp>
      <p:sp>
        <p:nvSpPr>
          <p:cNvPr id="3" name="Content Placeholder 2"/>
          <p:cNvSpPr>
            <a:spLocks noGrp="1"/>
          </p:cNvSpPr>
          <p:nvPr>
            <p:ph idx="1"/>
          </p:nvPr>
        </p:nvSpPr>
        <p:spPr>
          <a:xfrm>
            <a:off x="913795" y="1732449"/>
            <a:ext cx="7037131" cy="4058751"/>
          </a:xfrm>
        </p:spPr>
        <p:txBody>
          <a:bodyPr/>
          <a:lstStyle/>
          <a:p>
            <a:pPr marL="36900" indent="0">
              <a:buNone/>
            </a:pPr>
            <a:r>
              <a:rPr lang="en-US" dirty="0"/>
              <a:t>Religion deeply shapes debates over and practices of orphan care. </a:t>
            </a:r>
            <a:r>
              <a:rPr lang="en-US" dirty="0" smtClean="0"/>
              <a:t>As </a:t>
            </a:r>
            <a:r>
              <a:rPr lang="en-US" dirty="0"/>
              <a:t>the Euro-American concept of the “best interests of the child” enshrined in the Convention on the Rights of the Child continues to be ratified and implemented, the </a:t>
            </a:r>
            <a:r>
              <a:rPr lang="en-US" b="1" dirty="0"/>
              <a:t>Muslim orphan paradox </a:t>
            </a:r>
            <a:r>
              <a:rPr lang="en-US" dirty="0"/>
              <a:t>is not simply indicative of a peculiar resistance to established norms. Instead, the ongoing contestations around how to best care for Muslim orphans calls our attention to evolving </a:t>
            </a:r>
            <a:r>
              <a:rPr lang="en-US" dirty="0" smtClean="0"/>
              <a:t>developments in the law, activism, and social work, among communities—Muslim</a:t>
            </a:r>
            <a:r>
              <a:rPr lang="en-US" dirty="0"/>
              <a:t>, Christian, and secular—as they evaluate the historical legacies, ongoing inequalities, and exclusions that continue to </a:t>
            </a:r>
            <a:r>
              <a:rPr lang="en-US" dirty="0" smtClean="0"/>
              <a:t>impact </a:t>
            </a:r>
            <a:r>
              <a:rPr lang="en-US" dirty="0"/>
              <a:t>the care of the orphan. </a:t>
            </a:r>
          </a:p>
        </p:txBody>
      </p:sp>
      <p:pic>
        <p:nvPicPr>
          <p:cNvPr id="4" name="Picture 2" descr="https://psmag.com/.image/c_limit%2Ccs_srgb%2Cfl_progressive%2Ch_2000%2Cq_auto:good%2Cw_2000/MTUxNjU1NzY2NTk0NDMwMjIw/lmpe53.jpg">
            <a:extLst>
              <a:ext uri="{FF2B5EF4-FFF2-40B4-BE49-F238E27FC236}">
                <a16:creationId xmlns:a16="http://schemas.microsoft.com/office/drawing/2014/main" id="{D4A1D2F9-B198-4F52-BD8D-FC0D0B22E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695" y="1580050"/>
            <a:ext cx="2935807" cy="440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75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190500"/>
            <a:ext cx="10353762" cy="970450"/>
          </a:xfrm>
        </p:spPr>
        <p:txBody>
          <a:bodyPr>
            <a:normAutofit/>
          </a:bodyPr>
          <a:lstStyle/>
          <a:p>
            <a:r>
              <a:rPr lang="en-US" dirty="0" smtClean="0"/>
              <a:t>Future Direction</a:t>
            </a:r>
            <a:r>
              <a:rPr lang="en-US" dirty="0"/>
              <a:t>s</a:t>
            </a:r>
          </a:p>
        </p:txBody>
      </p:sp>
      <p:sp>
        <p:nvSpPr>
          <p:cNvPr id="3" name="Content Placeholder 2"/>
          <p:cNvSpPr>
            <a:spLocks noGrp="1"/>
          </p:cNvSpPr>
          <p:nvPr>
            <p:ph idx="1"/>
          </p:nvPr>
        </p:nvSpPr>
        <p:spPr>
          <a:xfrm>
            <a:off x="913795" y="1285875"/>
            <a:ext cx="10353762" cy="5097508"/>
          </a:xfrm>
        </p:spPr>
        <p:txBody>
          <a:bodyPr>
            <a:normAutofit/>
          </a:bodyPr>
          <a:lstStyle/>
          <a:p>
            <a:pPr marL="36900" indent="0">
              <a:buNone/>
            </a:pPr>
            <a:r>
              <a:rPr lang="en-US" b="1" dirty="0"/>
              <a:t>Funded Fieldwork </a:t>
            </a:r>
          </a:p>
          <a:p>
            <a:pPr marL="36900" indent="0">
              <a:buNone/>
            </a:pPr>
            <a:r>
              <a:rPr lang="en-US" dirty="0">
                <a:effectLst/>
              </a:rPr>
              <a:t>“Morocco’s Abandoned Children: Islam, Law, and the Regulation of Care and </a:t>
            </a:r>
            <a:r>
              <a:rPr lang="en-US" dirty="0" smtClean="0">
                <a:effectLst/>
              </a:rPr>
              <a:t>Kinship” </a:t>
            </a:r>
            <a:endParaRPr lang="en-US" dirty="0">
              <a:effectLst/>
            </a:endParaRPr>
          </a:p>
          <a:p>
            <a:pPr marL="36900" indent="0">
              <a:buNone/>
            </a:pPr>
            <a:r>
              <a:rPr lang="en-US" dirty="0" smtClean="0">
                <a:effectLst/>
              </a:rPr>
              <a:t>Funded by the American </a:t>
            </a:r>
            <a:r>
              <a:rPr lang="en-US" dirty="0">
                <a:effectLst/>
              </a:rPr>
              <a:t>Academy of Religion’s Collaborative International Research </a:t>
            </a:r>
            <a:r>
              <a:rPr lang="en-US" dirty="0" smtClean="0">
                <a:effectLst/>
              </a:rPr>
              <a:t>Grant</a:t>
            </a:r>
          </a:p>
          <a:p>
            <a:pPr marL="36900" indent="0">
              <a:buNone/>
            </a:pPr>
            <a:r>
              <a:rPr lang="en-US" dirty="0" smtClean="0">
                <a:effectLst/>
              </a:rPr>
              <a:t>Collaborator: Dr. </a:t>
            </a:r>
            <a:r>
              <a:rPr lang="en-US" dirty="0" err="1" smtClean="0">
                <a:effectLst/>
              </a:rPr>
              <a:t>Zaynab</a:t>
            </a:r>
            <a:r>
              <a:rPr lang="en-US" dirty="0" smtClean="0">
                <a:effectLst/>
              </a:rPr>
              <a:t> </a:t>
            </a:r>
            <a:r>
              <a:rPr lang="en-US" dirty="0">
                <a:effectLst/>
              </a:rPr>
              <a:t>El-</a:t>
            </a:r>
            <a:r>
              <a:rPr lang="en-US" dirty="0" err="1">
                <a:effectLst/>
              </a:rPr>
              <a:t>Bernoussi</a:t>
            </a:r>
            <a:r>
              <a:rPr lang="en-US" dirty="0">
                <a:effectLst/>
              </a:rPr>
              <a:t> (Sciences Po Rabat) </a:t>
            </a:r>
            <a:endParaRPr lang="en-US" dirty="0" smtClean="0">
              <a:effectLst/>
            </a:endParaRPr>
          </a:p>
          <a:p>
            <a:pPr marL="36900" indent="0">
              <a:buNone/>
            </a:pPr>
            <a:r>
              <a:rPr lang="en-US" dirty="0" smtClean="0">
                <a:effectLst/>
              </a:rPr>
              <a:t>We will examine </a:t>
            </a:r>
            <a:r>
              <a:rPr lang="en-US" dirty="0">
                <a:effectLst/>
              </a:rPr>
              <a:t>increased activism to shift public opinion on the stigmatization of children born outside of marriage, including children conceived from rape and incest. Frequently relinquished at birth, these children are a focal point for contentions between women’s and children’s rights activists and Islamist politicians, in debates around sexual ethics and custodial rights. Understanding institutionalized care and its alternatives in light of recent debates to revise Morocco’s personal status code (</a:t>
            </a:r>
            <a:r>
              <a:rPr lang="en-US" i="1" dirty="0" err="1">
                <a:effectLst/>
              </a:rPr>
              <a:t>Mudawwana</a:t>
            </a:r>
            <a:r>
              <a:rPr lang="en-US" dirty="0">
                <a:effectLst/>
              </a:rPr>
              <a:t>) centers vulnerable children to intervene in anthropological understandings of care, filiation, and family law. </a:t>
            </a:r>
          </a:p>
          <a:p>
            <a:endParaRPr lang="en-US" dirty="0"/>
          </a:p>
        </p:txBody>
      </p:sp>
    </p:spTree>
    <p:extLst>
      <p:ext uri="{BB962C8B-B14F-4D97-AF65-F5344CB8AC3E}">
        <p14:creationId xmlns:p14="http://schemas.microsoft.com/office/powerpoint/2010/main" val="428519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Thank you</a:t>
            </a:r>
            <a:endParaRPr lang="en-US" dirty="0"/>
          </a:p>
        </p:txBody>
      </p:sp>
      <p:sp>
        <p:nvSpPr>
          <p:cNvPr id="3" name="Content Placeholder 2"/>
          <p:cNvSpPr>
            <a:spLocks noGrp="1"/>
          </p:cNvSpPr>
          <p:nvPr>
            <p:ph idx="1"/>
          </p:nvPr>
        </p:nvSpPr>
        <p:spPr/>
        <p:txBody>
          <a:bodyPr/>
          <a:lstStyle/>
          <a:p>
            <a:pPr marL="36900" indent="0">
              <a:buNone/>
            </a:pPr>
            <a:r>
              <a:rPr lang="en-US" dirty="0" smtClean="0"/>
              <a:t>I am grateful to the GRRI for the opportunity to conduct this preliminary research to get a transnational ethnographic project off the ground. Many generous people in the United States, Morocco, and Pakistan made the research possible. Thank you to Sarah </a:t>
            </a:r>
            <a:r>
              <a:rPr lang="en-US" dirty="0" err="1" smtClean="0"/>
              <a:t>Haider</a:t>
            </a:r>
            <a:r>
              <a:rPr lang="en-US" dirty="0" smtClean="0"/>
              <a:t> and </a:t>
            </a:r>
            <a:r>
              <a:rPr lang="en-US" dirty="0" err="1" smtClean="0"/>
              <a:t>Wafa</a:t>
            </a:r>
            <a:r>
              <a:rPr lang="en-US" dirty="0" smtClean="0"/>
              <a:t> </a:t>
            </a:r>
            <a:r>
              <a:rPr lang="en-US" dirty="0" err="1" smtClean="0"/>
              <a:t>Bennani</a:t>
            </a:r>
            <a:r>
              <a:rPr lang="en-US" dirty="0" smtClean="0"/>
              <a:t> for the essential introductions that allowed me to begin this research. In Morocco, </a:t>
            </a:r>
            <a:r>
              <a:rPr lang="en-US" dirty="0" err="1" smtClean="0"/>
              <a:t>Adil</a:t>
            </a:r>
            <a:r>
              <a:rPr lang="en-US" dirty="0" smtClean="0"/>
              <a:t> Bennis, Mohammed and Khadija </a:t>
            </a:r>
            <a:r>
              <a:rPr lang="en-US" dirty="0" err="1" smtClean="0"/>
              <a:t>Belkhayat</a:t>
            </a:r>
            <a:r>
              <a:rPr lang="en-US" dirty="0" smtClean="0"/>
              <a:t> </a:t>
            </a:r>
            <a:r>
              <a:rPr lang="en-US" dirty="0" smtClean="0"/>
              <a:t>facilitated essential introductions that made possible my extended time with Rita </a:t>
            </a:r>
            <a:r>
              <a:rPr lang="en-US" dirty="0" err="1" smtClean="0"/>
              <a:t>Zniber</a:t>
            </a:r>
            <a:r>
              <a:rPr lang="en-US" dirty="0" smtClean="0"/>
              <a:t> Foundation. In Pakistan, I am tremendously grateful to Syed Muaz Shah and </a:t>
            </a:r>
            <a:r>
              <a:rPr lang="en-US" dirty="0" err="1" smtClean="0"/>
              <a:t>Ziauddin</a:t>
            </a:r>
            <a:r>
              <a:rPr lang="en-US" dirty="0" smtClean="0"/>
              <a:t> University’s Faculty of Law, as well as </a:t>
            </a:r>
            <a:r>
              <a:rPr lang="en-US" dirty="0" err="1" smtClean="0"/>
              <a:t>Nur</a:t>
            </a:r>
            <a:r>
              <a:rPr lang="en-US" dirty="0" smtClean="0"/>
              <a:t> Sobers Khan, and Bilal Sami as generous guides and hosts.</a:t>
            </a:r>
          </a:p>
          <a:p>
            <a:pPr marL="36900" indent="0">
              <a:buNone/>
            </a:pPr>
            <a:r>
              <a:rPr lang="en-US" dirty="0" smtClean="0"/>
              <a:t>I am tremendously grateful to </a:t>
            </a:r>
            <a:r>
              <a:rPr lang="en-US" dirty="0" smtClean="0"/>
              <a:t>those </a:t>
            </a:r>
            <a:r>
              <a:rPr lang="en-US" dirty="0" smtClean="0"/>
              <a:t>who shared their </a:t>
            </a:r>
            <a:r>
              <a:rPr lang="en-US" dirty="0" smtClean="0"/>
              <a:t>stories </a:t>
            </a:r>
            <a:r>
              <a:rPr lang="en-US" dirty="0" smtClean="0"/>
              <a:t>and </a:t>
            </a:r>
            <a:r>
              <a:rPr lang="en-US" dirty="0" smtClean="0"/>
              <a:t>introduced </a:t>
            </a:r>
            <a:r>
              <a:rPr lang="en-US" dirty="0" smtClean="0"/>
              <a:t>me to their work, their homes, </a:t>
            </a:r>
            <a:r>
              <a:rPr lang="en-US" dirty="0" smtClean="0"/>
              <a:t>and their </a:t>
            </a:r>
            <a:r>
              <a:rPr lang="en-US" dirty="0" smtClean="0"/>
              <a:t>lives. </a:t>
            </a:r>
            <a:endParaRPr lang="en-US" dirty="0"/>
          </a:p>
        </p:txBody>
      </p:sp>
    </p:spTree>
    <p:extLst>
      <p:ext uri="{BB962C8B-B14F-4D97-AF65-F5344CB8AC3E}">
        <p14:creationId xmlns:p14="http://schemas.microsoft.com/office/powerpoint/2010/main" val="321466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The Muslim Orphan Paradox</a:t>
            </a:r>
            <a:endParaRPr lang="en-US" dirty="0"/>
          </a:p>
        </p:txBody>
      </p:sp>
      <p:sp>
        <p:nvSpPr>
          <p:cNvPr id="3" name="Content Placeholder 2"/>
          <p:cNvSpPr>
            <a:spLocks noGrp="1"/>
          </p:cNvSpPr>
          <p:nvPr>
            <p:ph sz="half" idx="1"/>
          </p:nvPr>
        </p:nvSpPr>
        <p:spPr>
          <a:xfrm>
            <a:off x="913795" y="1732449"/>
            <a:ext cx="7246136" cy="4058750"/>
          </a:xfrm>
        </p:spPr>
        <p:txBody>
          <a:bodyPr>
            <a:normAutofit/>
          </a:bodyPr>
          <a:lstStyle/>
          <a:p>
            <a:pPr marL="36900" indent="0">
              <a:buNone/>
            </a:pPr>
            <a:r>
              <a:rPr lang="en-US" dirty="0">
                <a:effectLst/>
              </a:rPr>
              <a:t>The Muslim orphan lives a paradox: at once the intense focus of alms because of an Islamic tradition that takes the orphan as the paradigmatic figure in need, and yet scorned because of their perceived rootlessness.</a:t>
            </a:r>
            <a:r>
              <a:rPr lang="en-US" b="1" dirty="0">
                <a:effectLst/>
              </a:rPr>
              <a:t> </a:t>
            </a:r>
            <a:r>
              <a:rPr lang="en-US" dirty="0">
                <a:effectLst/>
              </a:rPr>
              <a:t>While the care of the orphan is </a:t>
            </a:r>
            <a:r>
              <a:rPr lang="en-US" dirty="0" smtClean="0">
                <a:effectLst/>
              </a:rPr>
              <a:t>highly </a:t>
            </a:r>
            <a:r>
              <a:rPr lang="en-US" dirty="0">
                <a:effectLst/>
              </a:rPr>
              <a:t>laudable </a:t>
            </a:r>
            <a:r>
              <a:rPr lang="en-US" dirty="0" smtClean="0">
                <a:effectLst/>
              </a:rPr>
              <a:t>across </a:t>
            </a:r>
            <a:r>
              <a:rPr lang="en-US" dirty="0">
                <a:effectLst/>
              </a:rPr>
              <a:t>Muslim societies, precisely what care should</a:t>
            </a:r>
            <a:r>
              <a:rPr lang="en-US" i="1" dirty="0">
                <a:effectLst/>
              </a:rPr>
              <a:t> look </a:t>
            </a:r>
            <a:r>
              <a:rPr lang="en-US" dirty="0">
                <a:effectLst/>
              </a:rPr>
              <a:t>like is deeply contested. In large part, this is due to two major factors: the stigmatization of children born outside of marriage, and a consensus among the Islamic legal schools that adoption (</a:t>
            </a:r>
            <a:r>
              <a:rPr lang="en-US" i="1" dirty="0" err="1">
                <a:effectLst/>
              </a:rPr>
              <a:t>tabannī</a:t>
            </a:r>
            <a:r>
              <a:rPr lang="en-US" dirty="0">
                <a:effectLst/>
              </a:rPr>
              <a:t>) is prohibited. Chief among the legal concepts deployed to regulate their care is </a:t>
            </a:r>
            <a:r>
              <a:rPr lang="en-US" i="1" dirty="0" err="1">
                <a:effectLst/>
              </a:rPr>
              <a:t>kafāla</a:t>
            </a:r>
            <a:r>
              <a:rPr lang="en-US" dirty="0">
                <a:effectLst/>
              </a:rPr>
              <a:t>, or guardianship. My research investigates how Muslims grapple with enacting an ethics of care for orphans as they negotiate twenty-first century meanings of guardianship. </a:t>
            </a:r>
          </a:p>
        </p:txBody>
      </p:sp>
    </p:spTree>
    <p:extLst>
      <p:ext uri="{BB962C8B-B14F-4D97-AF65-F5344CB8AC3E}">
        <p14:creationId xmlns:p14="http://schemas.microsoft.com/office/powerpoint/2010/main" val="74727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How do Muslims </a:t>
            </a:r>
            <a:r>
              <a:rPr lang="en-US" dirty="0">
                <a:effectLst/>
              </a:rPr>
              <a:t>negotiate the legal, biological, and affective realms of the care and abandonment of vulnerable </a:t>
            </a:r>
            <a:r>
              <a:rPr lang="en-US" dirty="0" smtClean="0">
                <a:effectLst/>
              </a:rPr>
              <a:t>children?</a:t>
            </a:r>
            <a:endParaRPr lang="en-US" dirty="0"/>
          </a:p>
        </p:txBody>
      </p:sp>
    </p:spTree>
    <p:extLst>
      <p:ext uri="{BB962C8B-B14F-4D97-AF65-F5344CB8AC3E}">
        <p14:creationId xmlns:p14="http://schemas.microsoft.com/office/powerpoint/2010/main" val="36948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243" t="18046" r="43176" b="4720"/>
          <a:stretch/>
        </p:blipFill>
        <p:spPr>
          <a:xfrm>
            <a:off x="102136" y="223628"/>
            <a:ext cx="7489290" cy="6072397"/>
          </a:xfrm>
          <a:prstGeom prst="rect">
            <a:avLst/>
          </a:prstGeom>
        </p:spPr>
      </p:pic>
      <p:sp>
        <p:nvSpPr>
          <p:cNvPr id="7" name="Text Placeholder 2"/>
          <p:cNvSpPr txBox="1">
            <a:spLocks/>
          </p:cNvSpPr>
          <p:nvPr/>
        </p:nvSpPr>
        <p:spPr>
          <a:xfrm>
            <a:off x="7962900" y="1524545"/>
            <a:ext cx="3771900" cy="4771480"/>
          </a:xfrm>
          <a:prstGeom prst="rect">
            <a:avLst/>
          </a:prstGeom>
          <a:effectLst>
            <a:outerShdw blurRad="25400" dir="17880000">
              <a:srgbClr val="000000">
                <a:alpha val="46000"/>
              </a:srgbClr>
            </a:outerShdw>
          </a:effectLst>
        </p:spPr>
        <p:txBody>
          <a:bodyPr vert="horz" lIns="91440" tIns="45720" rIns="91440" bIns="45720" rtlCol="0" anchor="t">
            <a:normAutofit fontScale="925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This article marks a first stage in responding </a:t>
            </a:r>
            <a:r>
              <a:rPr lang="en-US" dirty="0" smtClean="0"/>
              <a:t>to a research question that frames religion as a central category for understanding the care of vulnerable and </a:t>
            </a:r>
            <a:r>
              <a:rPr lang="en-US" dirty="0" err="1" smtClean="0"/>
              <a:t>unparented</a:t>
            </a:r>
            <a:r>
              <a:rPr lang="en-US" dirty="0" smtClean="0"/>
              <a:t> children. The paper examines the </a:t>
            </a:r>
            <a:r>
              <a:rPr lang="en-US" dirty="0"/>
              <a:t>orphan paradox as it is structured, experienced, </a:t>
            </a:r>
            <a:r>
              <a:rPr lang="en-US" dirty="0" smtClean="0"/>
              <a:t>and debated </a:t>
            </a:r>
            <a:r>
              <a:rPr lang="en-US" dirty="0"/>
              <a:t>among contemporary Muslim Americans</a:t>
            </a:r>
            <a:r>
              <a:rPr lang="en-US" dirty="0" smtClean="0"/>
              <a:t>. Research for this article shaped my conceptualization of global debates and driving concerns for notions of </a:t>
            </a:r>
            <a:r>
              <a:rPr lang="en-US" dirty="0" err="1" smtClean="0"/>
              <a:t>orphanhood</a:t>
            </a:r>
            <a:r>
              <a:rPr lang="en-US" dirty="0" smtClean="0"/>
              <a:t>, stigma, </a:t>
            </a:r>
            <a:r>
              <a:rPr lang="en-US" dirty="0" smtClean="0"/>
              <a:t>and relatedness </a:t>
            </a:r>
            <a:r>
              <a:rPr lang="en-US" dirty="0" smtClean="0"/>
              <a:t>that shaped fieldwork in Morocco and Pakistan. </a:t>
            </a:r>
            <a:endParaRPr lang="en-US" dirty="0"/>
          </a:p>
        </p:txBody>
      </p:sp>
    </p:spTree>
    <p:extLst>
      <p:ext uri="{BB962C8B-B14F-4D97-AF65-F5344CB8AC3E}">
        <p14:creationId xmlns:p14="http://schemas.microsoft.com/office/powerpoint/2010/main" val="30341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68" y="5887550"/>
            <a:ext cx="10785987" cy="970450"/>
          </a:xfrm>
        </p:spPr>
        <p:txBody>
          <a:bodyPr>
            <a:normAutofit/>
          </a:bodyPr>
          <a:lstStyle/>
          <a:p>
            <a:pPr algn="l"/>
            <a:r>
              <a:rPr lang="en-US" sz="2400" dirty="0" smtClean="0"/>
              <a:t>American Muslim Adoption Agency, New Star </a:t>
            </a:r>
            <a:r>
              <a:rPr lang="en-US" sz="2400" dirty="0" err="1" smtClean="0"/>
              <a:t>Kafala</a:t>
            </a:r>
            <a:r>
              <a:rPr lang="en-US" sz="2400" dirty="0" smtClean="0"/>
              <a:t>, promotional and educational media </a:t>
            </a:r>
            <a:endParaRPr lang="en-US" sz="2400" dirty="0"/>
          </a:p>
        </p:txBody>
      </p:sp>
      <p:pic>
        <p:nvPicPr>
          <p:cNvPr id="5" name="Content Placeholder 4">
            <a:extLst>
              <a:ext uri="{FF2B5EF4-FFF2-40B4-BE49-F238E27FC236}">
                <a16:creationId xmlns:a16="http://schemas.microsoft.com/office/drawing/2014/main" id="{FB4CEADE-9AA8-4A76-928C-942C08FCC607}"/>
              </a:ext>
            </a:extLst>
          </p:cNvPr>
          <p:cNvPicPr>
            <a:picLocks noGrp="1" noChangeAspect="1"/>
          </p:cNvPicPr>
          <p:nvPr>
            <p:ph sz="half" idx="1"/>
          </p:nvPr>
        </p:nvPicPr>
        <p:blipFill rotWithShape="1">
          <a:blip r:embed="rId2"/>
          <a:srcRect l="29005" t="8129" r="29975" b="5562"/>
          <a:stretch/>
        </p:blipFill>
        <p:spPr>
          <a:xfrm>
            <a:off x="601268" y="1523556"/>
            <a:ext cx="3866229" cy="4363994"/>
          </a:xfrm>
          <a:prstGeom prst="rect">
            <a:avLst/>
          </a:prstGeom>
        </p:spPr>
      </p:pic>
      <p:pic>
        <p:nvPicPr>
          <p:cNvPr id="6" name="Picture 2" descr="https://pbs.twimg.com/media/DA-DxUpU0AA3pX3.png:large">
            <a:extLst>
              <a:ext uri="{FF2B5EF4-FFF2-40B4-BE49-F238E27FC236}">
                <a16:creationId xmlns:a16="http://schemas.microsoft.com/office/drawing/2014/main" id="{244B2018-256B-4389-AEBA-6DF1D67AEB5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13946" y="1523556"/>
            <a:ext cx="5158260" cy="432415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01268" y="152122"/>
            <a:ext cx="10353762" cy="1371434"/>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sz="3900" b="1" i="1" dirty="0" err="1" smtClean="0">
                <a:effectLst/>
              </a:rPr>
              <a:t>Kafāla</a:t>
            </a:r>
            <a:r>
              <a:rPr lang="en-US" b="1" i="1" dirty="0" smtClean="0">
                <a:effectLst/>
              </a:rPr>
              <a:t> </a:t>
            </a:r>
            <a:endParaRPr lang="en-US" dirty="0" smtClean="0"/>
          </a:p>
          <a:p>
            <a:pPr marL="36900" indent="0">
              <a:buFont typeface="Wingdings 2" charset="2"/>
              <a:buNone/>
            </a:pPr>
            <a:r>
              <a:rPr lang="en-US" dirty="0" smtClean="0"/>
              <a:t>guardianship </a:t>
            </a:r>
            <a:r>
              <a:rPr lang="en-US" dirty="0" smtClean="0">
                <a:effectLst/>
              </a:rPr>
              <a:t>or sponsorship</a:t>
            </a:r>
            <a:r>
              <a:rPr lang="en-US" dirty="0" smtClean="0"/>
              <a:t>, similar to but not collapsible into adoption </a:t>
            </a:r>
            <a:r>
              <a:rPr lang="en-US" dirty="0" smtClean="0">
                <a:effectLst/>
              </a:rPr>
              <a:t>(</a:t>
            </a:r>
            <a:r>
              <a:rPr lang="en-US" i="1" dirty="0" err="1" smtClean="0">
                <a:effectLst/>
              </a:rPr>
              <a:t>tabannī</a:t>
            </a:r>
            <a:r>
              <a:rPr lang="en-US" dirty="0" smtClean="0">
                <a:effectLst/>
              </a:rPr>
              <a:t>). Used in Morocco and other North African countries, (and not a key concept in </a:t>
            </a:r>
            <a:r>
              <a:rPr lang="en-US" smtClean="0">
                <a:effectLst/>
              </a:rPr>
              <a:t>conversations in Pakistan</a:t>
            </a:r>
            <a:r>
              <a:rPr lang="en-US" dirty="0" smtClean="0">
                <a:effectLst/>
              </a:rPr>
              <a:t>).</a:t>
            </a:r>
            <a:endParaRPr lang="en-US" dirty="0" smtClean="0"/>
          </a:p>
          <a:p>
            <a:pPr marL="36900" indent="0">
              <a:buFont typeface="Wingdings 2" charset="2"/>
              <a:buNone/>
            </a:pPr>
            <a:endParaRPr lang="en-US" dirty="0" smtClean="0"/>
          </a:p>
        </p:txBody>
      </p:sp>
    </p:spTree>
    <p:extLst>
      <p:ext uri="{BB962C8B-B14F-4D97-AF65-F5344CB8AC3E}">
        <p14:creationId xmlns:p14="http://schemas.microsoft.com/office/powerpoint/2010/main" val="14505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761999"/>
            <a:ext cx="10353762" cy="970450"/>
          </a:xfrm>
        </p:spPr>
        <p:txBody>
          <a:bodyPr>
            <a:normAutofit fontScale="90000"/>
          </a:bodyPr>
          <a:lstStyle/>
          <a:p>
            <a:pPr algn="l"/>
            <a:r>
              <a:rPr lang="en-US" dirty="0" smtClean="0"/>
              <a:t>An Ethnographic Approach</a:t>
            </a:r>
            <a:br>
              <a:rPr lang="en-US" dirty="0" smtClean="0"/>
            </a:br>
            <a:r>
              <a:rPr lang="en-US" sz="2200" dirty="0" smtClean="0">
                <a:effectLst/>
              </a:rPr>
              <a:t>to </a:t>
            </a:r>
            <a:r>
              <a:rPr lang="en-US" sz="2200" dirty="0">
                <a:effectLst/>
              </a:rPr>
              <a:t>probe the complex convergence of the interpretation of Islamic jurisprudence (</a:t>
            </a:r>
            <a:r>
              <a:rPr lang="en-US" sz="2200" i="1" dirty="0" err="1">
                <a:effectLst/>
              </a:rPr>
              <a:t>fiqh</a:t>
            </a:r>
            <a:r>
              <a:rPr lang="en-US" sz="2200" dirty="0">
                <a:effectLst/>
              </a:rPr>
              <a:t>), </a:t>
            </a:r>
            <a:r>
              <a:rPr lang="en-US" sz="2200" dirty="0" smtClean="0">
                <a:effectLst/>
              </a:rPr>
              <a:t>and evolving </a:t>
            </a:r>
            <a:r>
              <a:rPr lang="en-US" sz="2200" dirty="0">
                <a:effectLst/>
              </a:rPr>
              <a:t>conceptions of </a:t>
            </a:r>
            <a:r>
              <a:rPr lang="en-US" sz="2200" dirty="0" smtClean="0">
                <a:effectLst/>
              </a:rPr>
              <a:t>family </a:t>
            </a:r>
            <a:r>
              <a:rPr lang="en-US" sz="2200" dirty="0">
                <a:effectLst/>
              </a:rPr>
              <a:t>and </a:t>
            </a:r>
            <a:r>
              <a:rPr lang="en-US" sz="2200" dirty="0" smtClean="0">
                <a:effectLst/>
              </a:rPr>
              <a:t>care.</a:t>
            </a:r>
            <a:r>
              <a:rPr lang="en-US" dirty="0"/>
              <a:t/>
            </a:r>
            <a:br>
              <a:rPr lang="en-US" dirty="0"/>
            </a:br>
            <a:endParaRPr lang="en-US" dirty="0"/>
          </a:p>
        </p:txBody>
      </p:sp>
      <p:sp>
        <p:nvSpPr>
          <p:cNvPr id="4" name="Content Placeholder 3"/>
          <p:cNvSpPr>
            <a:spLocks noGrp="1"/>
          </p:cNvSpPr>
          <p:nvPr>
            <p:ph sz="half" idx="2"/>
          </p:nvPr>
        </p:nvSpPr>
        <p:spPr>
          <a:xfrm>
            <a:off x="3500846" y="1732449"/>
            <a:ext cx="7766711" cy="4058751"/>
          </a:xfrm>
        </p:spPr>
        <p:txBody>
          <a:bodyPr>
            <a:normAutofit/>
          </a:bodyPr>
          <a:lstStyle/>
          <a:p>
            <a:pPr marL="36900" indent="0">
              <a:buNone/>
            </a:pPr>
            <a:r>
              <a:rPr lang="en-US" dirty="0" smtClean="0">
                <a:effectLst/>
              </a:rPr>
              <a:t>The 2019 summer fieldwork traced prominent </a:t>
            </a:r>
            <a:r>
              <a:rPr lang="en-US" dirty="0">
                <a:effectLst/>
              </a:rPr>
              <a:t>global networks and institutions of Muslim orphan care through the flows and frictions of North American Muslims to vulnerable children in Morocco and Pakistan, the two Muslim-majority countries with high documented rates of child relinquishment that also uniquely facilitate intercountry adoptions as a way to decrease the number of children in institutionalized care. </a:t>
            </a:r>
            <a:endParaRPr lang="en-US" dirty="0" smtClean="0">
              <a:effectLst/>
            </a:endParaRPr>
          </a:p>
          <a:p>
            <a:pPr marL="36900" indent="0">
              <a:buNone/>
            </a:pPr>
            <a:r>
              <a:rPr lang="en-US" dirty="0" smtClean="0">
                <a:effectLst/>
              </a:rPr>
              <a:t>Interlocutors included </a:t>
            </a:r>
            <a:r>
              <a:rPr lang="en-US" dirty="0">
                <a:effectLst/>
              </a:rPr>
              <a:t>children and teenagers raised in orphanages, social </a:t>
            </a:r>
            <a:r>
              <a:rPr lang="en-US" dirty="0" smtClean="0">
                <a:effectLst/>
              </a:rPr>
              <a:t>workers, nurses and other orphanage staff, </a:t>
            </a:r>
            <a:r>
              <a:rPr lang="en-US" dirty="0">
                <a:effectLst/>
              </a:rPr>
              <a:t>and guardians, to better understand twenty-first century meanings of </a:t>
            </a:r>
            <a:r>
              <a:rPr lang="en-US" i="1" dirty="0" err="1">
                <a:effectLst/>
              </a:rPr>
              <a:t>kafāla</a:t>
            </a:r>
            <a:r>
              <a:rPr lang="en-US" dirty="0">
                <a:effectLst/>
              </a:rPr>
              <a:t> as they intersect and depart from the universalizing vernacular of “the best interests of the child.” </a:t>
            </a:r>
          </a:p>
        </p:txBody>
      </p:sp>
      <p:pic>
        <p:nvPicPr>
          <p:cNvPr id="6" name="Picture 4" descr="https://psmag.com/.image/c_limit%2Ccs_srgb%2Cfl_progressive%2Ch_2000%2Cq_auto:good%2Cw_2000/MTUxNjU1NjA3NDEyMjA0NzI4/lmpe147.jpg">
            <a:extLst>
              <a:ext uri="{FF2B5EF4-FFF2-40B4-BE49-F238E27FC236}">
                <a16:creationId xmlns:a16="http://schemas.microsoft.com/office/drawing/2014/main" id="{172E9E3B-2932-46D2-9B69-043A1FDEBB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38"/>
          <a:stretch/>
        </p:blipFill>
        <p:spPr bwMode="auto">
          <a:xfrm>
            <a:off x="222970" y="1797208"/>
            <a:ext cx="3193821" cy="4059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222970" y="6096179"/>
            <a:ext cx="10352199" cy="1140644"/>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smtClean="0"/>
              <a:t>Photo by Ali </a:t>
            </a:r>
            <a:r>
              <a:rPr lang="en-US" dirty="0" err="1" smtClean="0"/>
              <a:t>Berrada</a:t>
            </a:r>
            <a:r>
              <a:rPr lang="en-US" dirty="0" smtClean="0"/>
              <a:t> for </a:t>
            </a:r>
            <a:r>
              <a:rPr lang="fr-FR" dirty="0" smtClean="0"/>
              <a:t>La Ligue Marocaine Pour la Protection de l’Enfance (LMPE)</a:t>
            </a:r>
            <a:endParaRPr lang="en-US" dirty="0"/>
          </a:p>
        </p:txBody>
      </p:sp>
    </p:spTree>
    <p:extLst>
      <p:ext uri="{BB962C8B-B14F-4D97-AF65-F5344CB8AC3E}">
        <p14:creationId xmlns:p14="http://schemas.microsoft.com/office/powerpoint/2010/main" val="413925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45" y="133350"/>
            <a:ext cx="10353762" cy="970450"/>
          </a:xfrm>
        </p:spPr>
        <p:txBody>
          <a:bodyPr/>
          <a:lstStyle/>
          <a:p>
            <a:pPr algn="l"/>
            <a:r>
              <a:rPr lang="en-US" b="1" dirty="0" smtClean="0">
                <a:effectLst/>
              </a:rPr>
              <a:t>Fieldwork</a:t>
            </a:r>
            <a:endParaRPr lang="en-US" sz="3200" dirty="0">
              <a:effectLst/>
            </a:endParaRPr>
          </a:p>
        </p:txBody>
      </p:sp>
      <p:sp>
        <p:nvSpPr>
          <p:cNvPr id="5" name="Content Placeholder 2"/>
          <p:cNvSpPr>
            <a:spLocks noGrp="1"/>
          </p:cNvSpPr>
          <p:nvPr>
            <p:ph idx="1"/>
          </p:nvPr>
        </p:nvSpPr>
        <p:spPr>
          <a:xfrm>
            <a:off x="475645" y="1111828"/>
            <a:ext cx="7201505" cy="2735875"/>
          </a:xfrm>
        </p:spPr>
        <p:txBody>
          <a:bodyPr>
            <a:normAutofit/>
          </a:bodyPr>
          <a:lstStyle/>
          <a:p>
            <a:pPr marL="36900" indent="0">
              <a:buNone/>
            </a:pPr>
            <a:r>
              <a:rPr lang="en-US" dirty="0" smtClean="0">
                <a:effectLst/>
              </a:rPr>
              <a:t>Fieldwork included participant-observation fieldwork (Morocco), interviews, </a:t>
            </a:r>
            <a:r>
              <a:rPr lang="en-US" dirty="0">
                <a:effectLst/>
              </a:rPr>
              <a:t>and focus group </a:t>
            </a:r>
            <a:r>
              <a:rPr lang="en-US" dirty="0" smtClean="0">
                <a:effectLst/>
              </a:rPr>
              <a:t>discussions (Morocco and Pakistan). </a:t>
            </a:r>
            <a:r>
              <a:rPr lang="en-US" dirty="0">
                <a:effectLst/>
              </a:rPr>
              <a:t>I conducted approximately 50 hours of French, Arabic, English, and Urdu-language structured and semi-structured interviews. (For Urdu interviews, I had a translator). </a:t>
            </a:r>
            <a:r>
              <a:rPr lang="en-US" dirty="0" smtClean="0">
                <a:effectLst/>
              </a:rPr>
              <a:t>My fieldwork was based primarily in orphanages and orphanage-like institutions (“hostels,” “villages,” and “homes”) where I met my primary interlocutors.</a:t>
            </a:r>
            <a:r>
              <a:rPr lang="en-US" dirty="0">
                <a:effectLst/>
              </a:rPr>
              <a: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0278"/>
          <a:stretch/>
        </p:blipFill>
        <p:spPr>
          <a:xfrm>
            <a:off x="8181094" y="133350"/>
            <a:ext cx="3372787" cy="5467350"/>
          </a:xfrm>
          <a:prstGeom prst="rect">
            <a:avLst/>
          </a:prstGeom>
        </p:spPr>
      </p:pic>
      <p:pic>
        <p:nvPicPr>
          <p:cNvPr id="7170" name="Picture 2" descr="https://lh3.googleusercontent.com/Z83okdNOEa8_hUcjwakf_VKK-PiV0H2tCscZ58Ac5xg_-0ebyDr_Hd7o3BIMP47z5TwMVoRnxlZEmYtzHbAH8Uk_jg9_6zubq_-G8mKakrVc6kA5OBleQMlQcF0NnXJ-H-7m2ckXXP8WCvlkmob5b-NDwqAd_nMfgGV8jbQf-6oN1XyrfNOCz3YnWc0opWVyc50GhfG_HCZVDVsVzeAuf1OTS4Brw0lwm4VyFebz2AsAkUimJd9Q3NSErZUYsi1q_GmQrrRIzZzSzDR1fQLLFiA_GUX4bHgQrtxogI7Ht7R7ycoR3-aG8TX_P7ktMK6MnZfL_7wEtU4_ACyAwDT3tm9B7AkjMov6dEJSooGPB4KkmVQq_TsLDIdftDWygDR5g5KhG6eBpGC9xR5wReggXrYjT2ILlgNOtG_cPe7rS1m7SfbYwXUG5uKYXq97RCSDC7TYU0O6xkWUFFj_Cm6letMAInYNTYuW7WpaxDAkPn7ABZLEIwdf1fFc620F8LW4kElUX_6cp9YOsvt9L5yYNl6Wn7G3PCHCYxEwHITjhMEuCkVC-KTDgJlt7uec_0yEt7MCad15sxenddiI4Z6ncfvlJitGL8pQv9x04flqc6-Zijur5hkqr0JN22gD7_jP9yCnzfFJIJ9sPhQ-s3CsQB4kfT8dZaIXQYlR98XmO0lLvHszQp4u7QNL1U3pBLt3F9tM8w_6Gz7KWSJUNAebwCp8=w1354-h903-no?authuse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49" y="3855731"/>
            <a:ext cx="3997325" cy="266586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4054" y="5379992"/>
            <a:ext cx="2648312" cy="970450"/>
          </a:xfrm>
          <a:prstGeom prst="rect">
            <a:avLst/>
          </a:prstGeom>
          <a:effectLst>
            <a:outerShdw blurRad="25400" dir="17880000">
              <a:srgbClr val="000000">
                <a:alpha val="46000"/>
              </a:srgbClr>
            </a:outerShdw>
          </a:effectLst>
        </p:spPr>
        <p:txBody>
          <a:bodyPr vert="horz" lIns="91440" tIns="45720" rIns="91440" bIns="45720" rtlCol="0" anchor="ctr">
            <a:normAutofit fontScale="8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400" dirty="0" smtClean="0"/>
              <a:t>Former residents of </a:t>
            </a:r>
            <a:r>
              <a:rPr lang="en-US" sz="2400" dirty="0" err="1" smtClean="0"/>
              <a:t>L’Annexe</a:t>
            </a:r>
            <a:r>
              <a:rPr lang="en-US" sz="2400" dirty="0" smtClean="0"/>
              <a:t> du </a:t>
            </a:r>
            <a:r>
              <a:rPr lang="en-US" sz="2400" dirty="0" err="1" smtClean="0"/>
              <a:t>Nid</a:t>
            </a:r>
            <a:r>
              <a:rPr lang="en-US" sz="2400" dirty="0" smtClean="0"/>
              <a:t> host lunch in new home</a:t>
            </a:r>
            <a:endParaRPr lang="en-US" sz="2400" dirty="0"/>
          </a:p>
        </p:txBody>
      </p:sp>
      <p:sp>
        <p:nvSpPr>
          <p:cNvPr id="9" name="Title 1"/>
          <p:cNvSpPr txBox="1">
            <a:spLocks/>
          </p:cNvSpPr>
          <p:nvPr/>
        </p:nvSpPr>
        <p:spPr>
          <a:xfrm>
            <a:off x="8181094" y="5684792"/>
            <a:ext cx="3176721" cy="970450"/>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dirty="0" smtClean="0"/>
              <a:t>Author at Le </a:t>
            </a:r>
            <a:r>
              <a:rPr lang="en-US" sz="2400" dirty="0" err="1" smtClean="0"/>
              <a:t>Nid</a:t>
            </a:r>
            <a:r>
              <a:rPr lang="en-US" sz="2400" dirty="0" smtClean="0"/>
              <a:t>. Photo by Le </a:t>
            </a:r>
            <a:r>
              <a:rPr lang="en-US" sz="2400" dirty="0" err="1" smtClean="0"/>
              <a:t>Nid</a:t>
            </a:r>
            <a:r>
              <a:rPr lang="en-US" sz="2400" dirty="0" smtClean="0"/>
              <a:t> staff </a:t>
            </a:r>
            <a:endParaRPr lang="en-US" sz="2400" dirty="0"/>
          </a:p>
        </p:txBody>
      </p:sp>
    </p:spTree>
    <p:extLst>
      <p:ext uri="{BB962C8B-B14F-4D97-AF65-F5344CB8AC3E}">
        <p14:creationId xmlns:p14="http://schemas.microsoft.com/office/powerpoint/2010/main" val="32727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030" y="87086"/>
            <a:ext cx="10353762" cy="970450"/>
          </a:xfrm>
        </p:spPr>
        <p:txBody>
          <a:bodyPr/>
          <a:lstStyle/>
          <a:p>
            <a:pPr algn="l"/>
            <a:r>
              <a:rPr lang="en-US" dirty="0" smtClean="0"/>
              <a:t>Literature and Interventions</a:t>
            </a:r>
            <a:endParaRPr lang="en-US" dirty="0"/>
          </a:p>
        </p:txBody>
      </p:sp>
      <p:sp>
        <p:nvSpPr>
          <p:cNvPr id="3" name="Content Placeholder 2"/>
          <p:cNvSpPr>
            <a:spLocks noGrp="1"/>
          </p:cNvSpPr>
          <p:nvPr>
            <p:ph idx="1"/>
          </p:nvPr>
        </p:nvSpPr>
        <p:spPr>
          <a:xfrm>
            <a:off x="913795" y="1166949"/>
            <a:ext cx="10353762" cy="5329645"/>
          </a:xfrm>
        </p:spPr>
        <p:txBody>
          <a:bodyPr>
            <a:normAutofit fontScale="92500" lnSpcReduction="20000"/>
          </a:bodyPr>
          <a:lstStyle/>
          <a:p>
            <a:r>
              <a:rPr lang="en-US" dirty="0" smtClean="0">
                <a:effectLst/>
              </a:rPr>
              <a:t>Muslim orphans </a:t>
            </a:r>
            <a:r>
              <a:rPr lang="en-US" dirty="0">
                <a:effectLst/>
              </a:rPr>
              <a:t>largely </a:t>
            </a:r>
            <a:r>
              <a:rPr lang="en-US" dirty="0" smtClean="0">
                <a:effectLst/>
              </a:rPr>
              <a:t>considered by </a:t>
            </a:r>
            <a:r>
              <a:rPr lang="en-US" dirty="0">
                <a:effectLst/>
              </a:rPr>
              <a:t>scholars of </a:t>
            </a:r>
            <a:r>
              <a:rPr lang="en-US" b="1" dirty="0">
                <a:effectLst/>
              </a:rPr>
              <a:t>Islamic law </a:t>
            </a:r>
            <a:r>
              <a:rPr lang="en-US" dirty="0">
                <a:effectLst/>
              </a:rPr>
              <a:t>(Chaumont, 2012; </a:t>
            </a:r>
            <a:r>
              <a:rPr lang="en-US" dirty="0" err="1">
                <a:effectLst/>
              </a:rPr>
              <a:t>Fekry</a:t>
            </a:r>
            <a:r>
              <a:rPr lang="en-US" dirty="0">
                <a:effectLst/>
              </a:rPr>
              <a:t>, 2018; Madelung, 2013; </a:t>
            </a:r>
            <a:r>
              <a:rPr lang="en-US" dirty="0" err="1">
                <a:effectLst/>
              </a:rPr>
              <a:t>Pesle</a:t>
            </a:r>
            <a:r>
              <a:rPr lang="en-US" dirty="0">
                <a:effectLst/>
              </a:rPr>
              <a:t>, 1919; Powers, 2015), </a:t>
            </a:r>
            <a:r>
              <a:rPr lang="en-US" dirty="0" smtClean="0">
                <a:effectLst/>
              </a:rPr>
              <a:t>yet major disjuncture </a:t>
            </a:r>
            <a:r>
              <a:rPr lang="en-US" dirty="0">
                <a:effectLst/>
              </a:rPr>
              <a:t>between the </a:t>
            </a:r>
            <a:r>
              <a:rPr lang="en-US" i="1" dirty="0" err="1" smtClean="0">
                <a:effectLst/>
              </a:rPr>
              <a:t>fiqh</a:t>
            </a:r>
            <a:r>
              <a:rPr lang="en-US" dirty="0" smtClean="0">
                <a:effectLst/>
              </a:rPr>
              <a:t> </a:t>
            </a:r>
            <a:r>
              <a:rPr lang="en-US" dirty="0">
                <a:effectLst/>
              </a:rPr>
              <a:t>and how Muslim societies have coped with orphans. </a:t>
            </a:r>
            <a:endParaRPr lang="en-US" dirty="0" smtClean="0">
              <a:effectLst/>
            </a:endParaRPr>
          </a:p>
          <a:p>
            <a:r>
              <a:rPr lang="en-US" dirty="0">
                <a:effectLst/>
              </a:rPr>
              <a:t>Twentieth century social </a:t>
            </a:r>
            <a:r>
              <a:rPr lang="en-US" b="1" dirty="0">
                <a:effectLst/>
              </a:rPr>
              <a:t>histories</a:t>
            </a:r>
            <a:r>
              <a:rPr lang="en-US" dirty="0">
                <a:effectLst/>
              </a:rPr>
              <a:t> of orphan care in the Middle East highlight debates surrounding who is responsible for orphans, as well as the related shift from private religious institutions to state-sponsored ones (Baron 2014; Ibrahim 2018; </a:t>
            </a:r>
            <a:r>
              <a:rPr lang="en-US" dirty="0" err="1">
                <a:effectLst/>
              </a:rPr>
              <a:t>Maksudyan</a:t>
            </a:r>
            <a:r>
              <a:rPr lang="en-US" dirty="0">
                <a:effectLst/>
              </a:rPr>
              <a:t> 2008, 2009, 2014; </a:t>
            </a:r>
            <a:r>
              <a:rPr lang="en-US" dirty="0" err="1">
                <a:effectLst/>
              </a:rPr>
              <a:t>Sonbol</a:t>
            </a:r>
            <a:r>
              <a:rPr lang="en-US" dirty="0">
                <a:effectLst/>
              </a:rPr>
              <a:t> 1996; </a:t>
            </a:r>
            <a:r>
              <a:rPr lang="en-US" dirty="0" err="1">
                <a:effectLst/>
              </a:rPr>
              <a:t>Yazbak</a:t>
            </a:r>
            <a:r>
              <a:rPr lang="en-US" dirty="0">
                <a:effectLst/>
              </a:rPr>
              <a:t> 2001</a:t>
            </a:r>
            <a:r>
              <a:rPr lang="en-US" dirty="0" smtClean="0">
                <a:effectLst/>
              </a:rPr>
              <a:t>).</a:t>
            </a:r>
            <a:endParaRPr lang="en-US" dirty="0" smtClean="0">
              <a:effectLst/>
            </a:endParaRPr>
          </a:p>
          <a:p>
            <a:r>
              <a:rPr lang="en-US" dirty="0" smtClean="0">
                <a:effectLst/>
              </a:rPr>
              <a:t>As </a:t>
            </a:r>
            <a:r>
              <a:rPr lang="en-US" dirty="0">
                <a:effectLst/>
              </a:rPr>
              <a:t>a result of the </a:t>
            </a:r>
            <a:r>
              <a:rPr lang="en-US" b="1" dirty="0">
                <a:effectLst/>
              </a:rPr>
              <a:t>gap between law and practice</a:t>
            </a:r>
            <a:r>
              <a:rPr lang="en-US" dirty="0">
                <a:effectLst/>
              </a:rPr>
              <a:t>, and the large number of extralegal accommodations for orphans, ethnographic work on global and domestic everyday enactments of raising orphans and bureaucratic processes is essential. </a:t>
            </a:r>
            <a:endParaRPr lang="en-US" dirty="0" smtClean="0">
              <a:effectLst/>
            </a:endParaRPr>
          </a:p>
          <a:p>
            <a:r>
              <a:rPr lang="en-US" dirty="0" smtClean="0">
                <a:effectLst/>
              </a:rPr>
              <a:t>This research contributes to work </a:t>
            </a:r>
            <a:r>
              <a:rPr lang="en-US" dirty="0">
                <a:effectLst/>
              </a:rPr>
              <a:t>on </a:t>
            </a:r>
            <a:r>
              <a:rPr lang="en-US" b="1" dirty="0">
                <a:effectLst/>
              </a:rPr>
              <a:t>gender and </a:t>
            </a:r>
            <a:r>
              <a:rPr lang="en-US" b="1" dirty="0" smtClean="0">
                <a:effectLst/>
              </a:rPr>
              <a:t>Islamic law </a:t>
            </a:r>
            <a:r>
              <a:rPr lang="en-US" dirty="0" smtClean="0">
                <a:effectLst/>
              </a:rPr>
              <a:t>(</a:t>
            </a:r>
            <a:r>
              <a:rPr lang="en-US" dirty="0">
                <a:effectLst/>
              </a:rPr>
              <a:t>see </a:t>
            </a:r>
            <a:r>
              <a:rPr lang="en-US" dirty="0" err="1">
                <a:effectLst/>
              </a:rPr>
              <a:t>Eltantawi</a:t>
            </a:r>
            <a:r>
              <a:rPr lang="en-US" dirty="0">
                <a:effectLst/>
              </a:rPr>
              <a:t> 2017; Hirsch 1998; Mahmood 2012; Mir-Hosseini 1997</a:t>
            </a:r>
            <a:r>
              <a:rPr lang="en-US" dirty="0" smtClean="0">
                <a:effectLst/>
              </a:rPr>
              <a:t>; Mir-Hosseini </a:t>
            </a:r>
            <a:r>
              <a:rPr lang="en-US" dirty="0">
                <a:effectLst/>
              </a:rPr>
              <a:t>et al. 2015</a:t>
            </a:r>
            <a:r>
              <a:rPr lang="en-US" dirty="0" smtClean="0">
                <a:effectLst/>
              </a:rPr>
              <a:t>).</a:t>
            </a:r>
          </a:p>
          <a:p>
            <a:r>
              <a:rPr lang="en-US" dirty="0" smtClean="0">
                <a:effectLst/>
              </a:rPr>
              <a:t>Anthropology </a:t>
            </a:r>
            <a:r>
              <a:rPr lang="en-US" dirty="0">
                <a:effectLst/>
              </a:rPr>
              <a:t>has largely approached the orphan through processes and problems of (transnational) </a:t>
            </a:r>
            <a:r>
              <a:rPr lang="en-US" b="1" dirty="0">
                <a:effectLst/>
              </a:rPr>
              <a:t>adoption</a:t>
            </a:r>
            <a:r>
              <a:rPr lang="en-US" dirty="0">
                <a:effectLst/>
              </a:rPr>
              <a:t> (Howell, 2007, 2009; </a:t>
            </a:r>
            <a:r>
              <a:rPr lang="en-US" dirty="0" err="1">
                <a:effectLst/>
              </a:rPr>
              <a:t>Leinaweaver</a:t>
            </a:r>
            <a:r>
              <a:rPr lang="en-US" dirty="0">
                <a:effectLst/>
              </a:rPr>
              <a:t>, 2008; Modell, 2002; Wang, 2016). This work privileges the analysis of race and ethnicity as the primary analytical lens for understanding issues of identity, to the exclusion of religion. </a:t>
            </a:r>
            <a:endParaRPr lang="en-US" dirty="0" smtClean="0">
              <a:effectLst/>
            </a:endParaRPr>
          </a:p>
          <a:p>
            <a:r>
              <a:rPr lang="en-US" dirty="0">
                <a:effectLst/>
              </a:rPr>
              <a:t>To date, Jamila </a:t>
            </a:r>
            <a:r>
              <a:rPr lang="en-US" dirty="0" err="1">
                <a:effectLst/>
              </a:rPr>
              <a:t>Bargach’s</a:t>
            </a:r>
            <a:r>
              <a:rPr lang="en-US" dirty="0">
                <a:effectLst/>
              </a:rPr>
              <a:t> ethnographic work in Morocco (2002) is the single full-length monograph </a:t>
            </a:r>
            <a:r>
              <a:rPr lang="en-US" dirty="0" smtClean="0">
                <a:effectLst/>
              </a:rPr>
              <a:t>to address </a:t>
            </a:r>
            <a:r>
              <a:rPr lang="en-US" dirty="0">
                <a:effectLst/>
              </a:rPr>
              <a:t>the gap between relevant Islamic laws and contemporary practices of adoption and fostering in </a:t>
            </a:r>
            <a:r>
              <a:rPr lang="en-US" dirty="0" smtClean="0">
                <a:effectLst/>
              </a:rPr>
              <a:t>a Muslim-majority </a:t>
            </a:r>
            <a:r>
              <a:rPr lang="en-US" dirty="0">
                <a:effectLst/>
              </a:rPr>
              <a:t>context. </a:t>
            </a:r>
            <a:endParaRPr lang="en-US" dirty="0" smtClean="0">
              <a:effectLst/>
            </a:endParaRPr>
          </a:p>
        </p:txBody>
      </p:sp>
    </p:spTree>
    <p:extLst>
      <p:ext uri="{BB962C8B-B14F-4D97-AF65-F5344CB8AC3E}">
        <p14:creationId xmlns:p14="http://schemas.microsoft.com/office/powerpoint/2010/main" val="2998902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1E4A7341E5764EB7720A8BA2B0909D" ma:contentTypeVersion="13" ma:contentTypeDescription="Create a new document." ma:contentTypeScope="" ma:versionID="723e4a0bec832b4a76441f29fe652273">
  <xsd:schema xmlns:xsd="http://www.w3.org/2001/XMLSchema" xmlns:xs="http://www.w3.org/2001/XMLSchema" xmlns:p="http://schemas.microsoft.com/office/2006/metadata/properties" xmlns:ns3="cc4ff859-286e-4e09-ac6d-fed5c41aed36" xmlns:ns4="4821b020-1530-4074-bfa7-a34201004081" targetNamespace="http://schemas.microsoft.com/office/2006/metadata/properties" ma:root="true" ma:fieldsID="75e797c954f7471e007a3e4756a2d371" ns3:_="" ns4:_="">
    <xsd:import namespace="cc4ff859-286e-4e09-ac6d-fed5c41aed36"/>
    <xsd:import namespace="4821b020-1530-4074-bfa7-a3420100408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ff859-286e-4e09-ac6d-fed5c41aed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21b020-1530-4074-bfa7-a3420100408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49BA67-8A70-4645-AFFA-F538487B7815}">
  <ds:schemaRefs>
    <ds:schemaRef ds:uri="http://schemas.microsoft.com/sharepoint/v3/contenttype/forms"/>
  </ds:schemaRefs>
</ds:datastoreItem>
</file>

<file path=customXml/itemProps2.xml><?xml version="1.0" encoding="utf-8"?>
<ds:datastoreItem xmlns:ds="http://schemas.openxmlformats.org/officeDocument/2006/customXml" ds:itemID="{43AF9415-7F9C-4E4C-B41E-26C566352A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ff859-286e-4e09-ac6d-fed5c41aed36"/>
    <ds:schemaRef ds:uri="4821b020-1530-4074-bfa7-a34201004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754C16-9613-4C92-AD6D-D45FBD3FB624}">
  <ds:schemaRefs>
    <ds:schemaRef ds:uri="http://purl.org/dc/elements/1.1/"/>
    <ds:schemaRef ds:uri="http://schemas.microsoft.com/office/2006/metadata/properties"/>
    <ds:schemaRef ds:uri="cc4ff859-286e-4e09-ac6d-fed5c41aed36"/>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4821b020-1530-4074-bfa7-a3420100408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TM04033929[[fn=Slate]]</Template>
  <TotalTime>3399</TotalTime>
  <Words>2548</Words>
  <Application>Microsoft Office PowerPoint</Application>
  <PresentationFormat>Widescreen</PresentationFormat>
  <Paragraphs>103</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Calisto MT</vt:lpstr>
      <vt:lpstr>Trebuchet MS</vt:lpstr>
      <vt:lpstr>Wingdings 2</vt:lpstr>
      <vt:lpstr>Slate</vt:lpstr>
      <vt:lpstr>Guardians of Faith: Global Contestations Over the Care of Muslim Orphans</vt:lpstr>
      <vt:lpstr>PowerPoint Presentation</vt:lpstr>
      <vt:lpstr>The Muslim Orphan Paradox</vt:lpstr>
      <vt:lpstr>How do Muslims negotiate the legal, biological, and affective realms of the care and abandonment of vulnerable children?</vt:lpstr>
      <vt:lpstr>PowerPoint Presentation</vt:lpstr>
      <vt:lpstr>American Muslim Adoption Agency, New Star Kafala, promotional and educational media </vt:lpstr>
      <vt:lpstr>An Ethnographic Approach to probe the complex convergence of the interpretation of Islamic jurisprudence (fiqh), and evolving conceptions of family and care. </vt:lpstr>
      <vt:lpstr>Fieldwork</vt:lpstr>
      <vt:lpstr>Literature and Interventions</vt:lpstr>
      <vt:lpstr>Questioning Institutionalized Care</vt:lpstr>
      <vt:lpstr>Questioning Institutionalized Care</vt:lpstr>
      <vt:lpstr>National Context 1: Morocco </vt:lpstr>
      <vt:lpstr>Le Nid (est. 1988), located on the top floor of the Hôpital Mohammed V, Meknes, Morocco Infants and children 0-7 years of age</vt:lpstr>
      <vt:lpstr>Muslim Authenticity in Debates about Care</vt:lpstr>
      <vt:lpstr>Regulating Religious Identity of Guardians</vt:lpstr>
      <vt:lpstr>PowerPoint Presentation</vt:lpstr>
      <vt:lpstr>Growing Up </vt:lpstr>
      <vt:lpstr>Village de l’Espérance (2000-2010), Ain Leuh, Morocco</vt:lpstr>
      <vt:lpstr>Family as God’s Work </vt:lpstr>
      <vt:lpstr>National Context 2: Pakistan </vt:lpstr>
      <vt:lpstr>Relinquished Babies and Social Orphans</vt:lpstr>
      <vt:lpstr>Edhi cradle (jhula)</vt:lpstr>
      <vt:lpstr>Pakistan Sweet Homes, Outskirts of Karachi, Pakistan</vt:lpstr>
      <vt:lpstr>Anjuman Kashana-e-Atfal-o-Naunihal, Karachi, Pakistan Girls Hostel</vt:lpstr>
      <vt:lpstr>Anjuman Hayat-ul-Islam Orphanage, Karachi, Pakistan Boys Hostel</vt:lpstr>
      <vt:lpstr>Stakes: The Negotiation of Care and Sovereignty</vt:lpstr>
      <vt:lpstr>Future Directions</vt:lpstr>
      <vt:lpstr>Thank you</vt:lpstr>
    </vt:vector>
  </TitlesOfParts>
  <Company>Butler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Guardians of Faith: Global Contestations Over the Care of Muslim Orphans</dc:title>
  <dc:creator>Mouftah, Nermeen</dc:creator>
  <cp:lastModifiedBy>Mouftah, Nermeen</cp:lastModifiedBy>
  <cp:revision>127</cp:revision>
  <dcterms:created xsi:type="dcterms:W3CDTF">2021-04-24T11:04:32Z</dcterms:created>
  <dcterms:modified xsi:type="dcterms:W3CDTF">2021-04-30T13:16:20Z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0x0101009B1E4A7341E5764EB7720A8BA2B0909D</vt:lpwstr>
  </property>
</Properties>
</file>