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3" r:id="rId3"/>
    <p:sldId id="257" r:id="rId4"/>
    <p:sldId id="269" r:id="rId5"/>
    <p:sldId id="284" r:id="rId6"/>
    <p:sldId id="265" r:id="rId7"/>
    <p:sldId id="277" r:id="rId8"/>
    <p:sldId id="278" r:id="rId9"/>
    <p:sldId id="292" r:id="rId10"/>
    <p:sldId id="263" r:id="rId11"/>
    <p:sldId id="285" r:id="rId12"/>
    <p:sldId id="274" r:id="rId13"/>
    <p:sldId id="286" r:id="rId14"/>
    <p:sldId id="287" r:id="rId15"/>
    <p:sldId id="288" r:id="rId16"/>
    <p:sldId id="289" r:id="rId17"/>
    <p:sldId id="290" r:id="rId18"/>
    <p:sldId id="291" r:id="rId19"/>
    <p:sldId id="295" r:id="rId20"/>
    <p:sldId id="294" r:id="rId21"/>
    <p:sldId id="296" r:id="rId22"/>
    <p:sldId id="297" r:id="rId23"/>
    <p:sldId id="299" r:id="rId24"/>
    <p:sldId id="300" r:id="rId25"/>
    <p:sldId id="276" r:id="rId26"/>
    <p:sldId id="293" r:id="rId27"/>
    <p:sldId id="260"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21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058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98543" y="4681557"/>
            <a:ext cx="762000" cy="457200"/>
          </a:xfrm>
          <a:prstGeom prst="rect">
            <a:avLst/>
          </a:prstGeom>
        </p:spPr>
        <p:txBody>
          <a:bodyPr/>
          <a:lstStyle>
            <a:lvl1pPr algn="ctr">
              <a:defRPr sz="2800">
                <a:solidFill>
                  <a:schemeClr val="accent1">
                    <a:lumMod val="50000"/>
                  </a:schemeClr>
                </a:solidFill>
              </a:defRPr>
            </a:lvl1pPr>
          </a:lstStyle>
          <a:p>
            <a:fld id="{D480F2C5-0E3A-3E4B-A563-39780D96E247}" type="slidenum">
              <a:rPr lang="en-US" smtClean="0"/>
              <a:t>‹#›</a:t>
            </a:fld>
            <a:endParaRPr lang="en-US"/>
          </a:p>
        </p:txBody>
      </p:sp>
      <p:sp>
        <p:nvSpPr>
          <p:cNvPr id="2" name="Title 1"/>
          <p:cNvSpPr>
            <a:spLocks noGrp="1"/>
          </p:cNvSpPr>
          <p:nvPr>
            <p:ph type="ctrTitle"/>
          </p:nvPr>
        </p:nvSpPr>
        <p:spPr>
          <a:xfrm>
            <a:off x="616422" y="3283322"/>
            <a:ext cx="6629400" cy="1219201"/>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E0950E-1F54-1946-BBAC-7F518E61FD4B}" type="datetimeFigureOut">
              <a:rPr lang="en-US" smtClean="0"/>
              <a:t>9/25/19</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80F2C5-0E3A-3E4B-A563-39780D96E247}"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851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www.youtube.com/watch?v=BvA0J_2ZpIQ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fGs2Y5WJ1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ox.com/2015/11/10/9707034/starbucks-red-cup-controversy" TargetMode="External"/><Relationship Id="rId3" Type="http://schemas.openxmlformats.org/officeDocument/2006/relationships/hyperlink" Target="https://www.youtube.com/watch?v=DfGs2Y5WJ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ewforum.org/religious-landscape-study/income-distribu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chodynamictheory-5c783deac9e77c00011c8326.jpg"/>
          <p:cNvPicPr>
            <a:picLocks noChangeAspect="1"/>
          </p:cNvPicPr>
          <p:nvPr/>
        </p:nvPicPr>
        <p:blipFill>
          <a:blip r:embed="rId2">
            <a:alphaModFix amt="74000"/>
            <a:extLst>
              <a:ext uri="{28A0092B-C50C-407E-A947-70E740481C1C}">
                <a14:useLocalDpi xmlns:a14="http://schemas.microsoft.com/office/drawing/2010/main" val="0"/>
              </a:ext>
            </a:extLst>
          </a:blip>
          <a:stretch>
            <a:fillRect/>
          </a:stretch>
        </p:blipFill>
        <p:spPr>
          <a:xfrm>
            <a:off x="0" y="344216"/>
            <a:ext cx="9173863" cy="6115908"/>
          </a:xfrm>
          <a:prstGeom prst="rect">
            <a:avLst/>
          </a:prstGeom>
        </p:spPr>
      </p:pic>
      <p:sp>
        <p:nvSpPr>
          <p:cNvPr id="6" name="Rectangle 5"/>
          <p:cNvSpPr/>
          <p:nvPr/>
        </p:nvSpPr>
        <p:spPr>
          <a:xfrm>
            <a:off x="398628" y="3157255"/>
            <a:ext cx="7114939" cy="2456800"/>
          </a:xfrm>
          <a:prstGeom prst="rect">
            <a:avLst/>
          </a:prstGeom>
          <a:solidFill>
            <a:srgbClr val="FFFFFF">
              <a:alpha val="8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594261" y="3157255"/>
            <a:ext cx="1200023" cy="2456799"/>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28176" y="3368681"/>
            <a:ext cx="902844" cy="2069118"/>
          </a:xfrm>
          <a:prstGeom prst="rect">
            <a:avLst/>
          </a:prstGeom>
          <a:solidFill>
            <a:schemeClr val="accent4">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2296" y="4821028"/>
            <a:ext cx="6837734" cy="634534"/>
          </a:xfrm>
          <a:prstGeom prst="rect">
            <a:avLst/>
          </a:prstGeom>
          <a:solidFill>
            <a:schemeClr val="accent5">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928" y="3368681"/>
            <a:ext cx="6629400" cy="1251199"/>
          </a:xfrm>
          <a:solidFill>
            <a:schemeClr val="bg1">
              <a:alpha val="68000"/>
            </a:schemeClr>
          </a:solidFill>
        </p:spPr>
        <p:txBody>
          <a:bodyPr/>
          <a:lstStyle/>
          <a:p>
            <a:r>
              <a:rPr lang="en-US" sz="3600" dirty="0" smtClean="0"/>
              <a:t>Theories in the sociology of</a:t>
            </a:r>
            <a:r>
              <a:rPr lang="en-US" sz="3600" dirty="0"/>
              <a:t> </a:t>
            </a:r>
            <a:r>
              <a:rPr lang="en-US" sz="3600" dirty="0" smtClean="0"/>
              <a:t>religion</a:t>
            </a:r>
            <a:endParaRPr lang="en-US" sz="3600" dirty="0"/>
          </a:p>
        </p:txBody>
      </p:sp>
      <p:sp>
        <p:nvSpPr>
          <p:cNvPr id="3" name="Subtitle 2"/>
          <p:cNvSpPr>
            <a:spLocks noGrp="1"/>
          </p:cNvSpPr>
          <p:nvPr>
            <p:ph type="subTitle" idx="4294967295"/>
          </p:nvPr>
        </p:nvSpPr>
        <p:spPr>
          <a:xfrm>
            <a:off x="638654" y="4920131"/>
            <a:ext cx="6553200" cy="457200"/>
          </a:xfrm>
        </p:spPr>
        <p:txBody>
          <a:bodyPr/>
          <a:lstStyle/>
          <a:p>
            <a:endParaRPr lang="en-US" dirty="0"/>
          </a:p>
        </p:txBody>
      </p:sp>
      <p:sp>
        <p:nvSpPr>
          <p:cNvPr id="10" name="Rectangle 9"/>
          <p:cNvSpPr/>
          <p:nvPr/>
        </p:nvSpPr>
        <p:spPr>
          <a:xfrm>
            <a:off x="542295" y="3303562"/>
            <a:ext cx="6837735" cy="2159121"/>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013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p:txBody>
          <a:bodyPr>
            <a:normAutofit fontScale="92500" lnSpcReduction="20000"/>
          </a:bodyPr>
          <a:lstStyle/>
          <a:p>
            <a:pPr>
              <a:spcBef>
                <a:spcPts val="600"/>
              </a:spcBef>
            </a:pPr>
            <a:r>
              <a:rPr lang="en-US" sz="2800" dirty="0" smtClean="0"/>
              <a:t>Marx, like Durkheim, understood religion as created by humans </a:t>
            </a:r>
          </a:p>
          <a:p>
            <a:pPr lvl="1">
              <a:spcBef>
                <a:spcPts val="600"/>
              </a:spcBef>
            </a:pPr>
            <a:r>
              <a:rPr lang="en-US" sz="2400" dirty="0" smtClean="0"/>
              <a:t>He takes </a:t>
            </a:r>
            <a:r>
              <a:rPr lang="en-US" sz="2400" dirty="0"/>
              <a:t>it further </a:t>
            </a:r>
            <a:r>
              <a:rPr lang="en-US" sz="2400" dirty="0" smtClean="0"/>
              <a:t>than the elementary forms and has a </a:t>
            </a:r>
            <a:r>
              <a:rPr lang="en-US" sz="2400" dirty="0"/>
              <a:t>different focus</a:t>
            </a:r>
          </a:p>
          <a:p>
            <a:pPr lvl="2"/>
            <a:r>
              <a:rPr lang="en-US" sz="2000" dirty="0" smtClean="0"/>
              <a:t>Marx considers that religion </a:t>
            </a:r>
            <a:r>
              <a:rPr lang="en-US" sz="2000" dirty="0"/>
              <a:t>reflects humans’ self-consciousness and self-esteem…</a:t>
            </a:r>
            <a:r>
              <a:rPr lang="en-US" sz="2000" dirty="0" smtClean="0"/>
              <a:t>how?</a:t>
            </a:r>
            <a:endParaRPr lang="en-US" sz="2000" dirty="0"/>
          </a:p>
          <a:p>
            <a:pPr lvl="2"/>
            <a:r>
              <a:rPr lang="en-US" sz="2000" dirty="0"/>
              <a:t>Religion </a:t>
            </a:r>
            <a:r>
              <a:rPr lang="en-US" sz="2000" dirty="0" smtClean="0"/>
              <a:t>is understood as </a:t>
            </a:r>
            <a:r>
              <a:rPr lang="en-US" sz="2000" dirty="0"/>
              <a:t>a general theory of the world</a:t>
            </a:r>
          </a:p>
          <a:p>
            <a:pPr lvl="3"/>
            <a:r>
              <a:rPr lang="en-US" sz="1800" dirty="0"/>
              <a:t>The legitimated/justified </a:t>
            </a:r>
            <a:r>
              <a:rPr lang="en-US" sz="1800" dirty="0" smtClean="0"/>
              <a:t>world</a:t>
            </a:r>
          </a:p>
          <a:p>
            <a:pPr lvl="2"/>
            <a:r>
              <a:rPr lang="en-US" sz="2000" dirty="0" smtClean="0"/>
              <a:t>Marx was writing at a time when capitalism was just emerging</a:t>
            </a:r>
            <a:endParaRPr lang="en-US" sz="2000" dirty="0" smtClean="0"/>
          </a:p>
          <a:p>
            <a:r>
              <a:rPr lang="en-US" sz="2800" dirty="0"/>
              <a:t>Marx’s idea of religion</a:t>
            </a:r>
          </a:p>
          <a:p>
            <a:pPr lvl="1"/>
            <a:r>
              <a:rPr lang="en-US" sz="2400" dirty="0"/>
              <a:t>Our religion is not </a:t>
            </a:r>
            <a:r>
              <a:rPr lang="en-US" sz="2400" dirty="0" smtClean="0"/>
              <a:t>“The Truth”</a:t>
            </a:r>
            <a:endParaRPr lang="en-US" sz="2400" dirty="0"/>
          </a:p>
          <a:p>
            <a:pPr lvl="2"/>
            <a:r>
              <a:rPr lang="en-US" sz="2000" dirty="0"/>
              <a:t>It is a socially fabricated truth, an ideology </a:t>
            </a:r>
            <a:r>
              <a:rPr lang="en-US" sz="2000" dirty="0" smtClean="0"/>
              <a:t>only with no actual basis</a:t>
            </a:r>
            <a:endParaRPr lang="en-US" sz="2000" dirty="0"/>
          </a:p>
          <a:p>
            <a:pPr lvl="2"/>
            <a:r>
              <a:rPr lang="en-US" sz="2000" dirty="0"/>
              <a:t>If it’s not truth, what is the truth?</a:t>
            </a:r>
          </a:p>
          <a:p>
            <a:pPr lvl="1"/>
            <a:endParaRPr lang="en-US" sz="2200" dirty="0"/>
          </a:p>
          <a:p>
            <a:endParaRPr lang="en-US" dirty="0">
              <a:solidFill>
                <a:srgbClr val="1F497D"/>
              </a:solidFill>
            </a:endParaRPr>
          </a:p>
        </p:txBody>
      </p:sp>
    </p:spTree>
    <p:extLst>
      <p:ext uri="{BB962C8B-B14F-4D97-AF65-F5344CB8AC3E}">
        <p14:creationId xmlns:p14="http://schemas.microsoft.com/office/powerpoint/2010/main" val="36033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a:xfrm>
            <a:off x="457200" y="1752600"/>
            <a:ext cx="8229600" cy="4851400"/>
          </a:xfrm>
        </p:spPr>
        <p:txBody>
          <a:bodyPr/>
          <a:lstStyle/>
          <a:p>
            <a:pPr>
              <a:spcBef>
                <a:spcPts val="800"/>
              </a:spcBef>
            </a:pPr>
            <a:r>
              <a:rPr lang="en-US" dirty="0" smtClean="0"/>
              <a:t>Let’s talk about drugs</a:t>
            </a:r>
            <a:endParaRPr lang="en-US" dirty="0"/>
          </a:p>
          <a:p>
            <a:pPr lvl="1">
              <a:spcBef>
                <a:spcPts val="800"/>
              </a:spcBef>
            </a:pPr>
            <a:r>
              <a:rPr lang="en-US" dirty="0" smtClean="0"/>
              <a:t>What </a:t>
            </a:r>
            <a:r>
              <a:rPr lang="en-US" dirty="0"/>
              <a:t>effects do </a:t>
            </a:r>
            <a:r>
              <a:rPr lang="en-US" dirty="0" smtClean="0"/>
              <a:t>drugs (specifically opiates or </a:t>
            </a:r>
            <a:r>
              <a:rPr lang="en-US" dirty="0"/>
              <a:t>“downers”) have on people</a:t>
            </a:r>
            <a:r>
              <a:rPr lang="en-US" dirty="0" smtClean="0"/>
              <a:t>?</a:t>
            </a:r>
          </a:p>
          <a:p>
            <a:pPr>
              <a:spcBef>
                <a:spcPts val="800"/>
              </a:spcBef>
            </a:pPr>
            <a:r>
              <a:rPr lang="en-US" dirty="0" smtClean="0"/>
              <a:t>Marx saw religion as a drug, specifically an opiate</a:t>
            </a:r>
          </a:p>
          <a:p>
            <a:pPr lvl="1">
              <a:spcBef>
                <a:spcPts val="800"/>
              </a:spcBef>
            </a:pPr>
            <a:r>
              <a:rPr lang="en-US" dirty="0" smtClean="0"/>
              <a:t>It is a “</a:t>
            </a:r>
            <a:r>
              <a:rPr lang="en-US" b="1" dirty="0" smtClean="0"/>
              <a:t>sign of the</a:t>
            </a:r>
          </a:p>
          <a:p>
            <a:pPr marL="411480" lvl="1" indent="0">
              <a:spcBef>
                <a:spcPts val="800"/>
              </a:spcBef>
              <a:buNone/>
            </a:pPr>
            <a:r>
              <a:rPr lang="en-US" b="1" dirty="0"/>
              <a:t>o</a:t>
            </a:r>
            <a:r>
              <a:rPr lang="en-US" b="1" dirty="0" smtClean="0"/>
              <a:t>ppressed creature</a:t>
            </a:r>
            <a:r>
              <a:rPr lang="en-US" dirty="0" smtClean="0"/>
              <a:t>”</a:t>
            </a:r>
          </a:p>
          <a:p>
            <a:pPr>
              <a:spcBef>
                <a:spcPts val="800"/>
              </a:spcBef>
            </a:pPr>
            <a:r>
              <a:rPr lang="en-US" dirty="0" smtClean="0"/>
              <a:t>Short writing </a:t>
            </a:r>
          </a:p>
          <a:p>
            <a:pPr marL="114300" indent="0">
              <a:spcBef>
                <a:spcPts val="800"/>
              </a:spcBef>
              <a:buNone/>
            </a:pPr>
            <a:r>
              <a:rPr lang="en-US" dirty="0"/>
              <a:t>e</a:t>
            </a:r>
            <a:r>
              <a:rPr lang="en-US" dirty="0" smtClean="0"/>
              <a:t>xercise</a:t>
            </a:r>
          </a:p>
          <a:p>
            <a:pPr lvl="1">
              <a:spcBef>
                <a:spcPts val="800"/>
              </a:spcBef>
            </a:pPr>
            <a:r>
              <a:rPr lang="en-US" dirty="0" smtClean="0"/>
              <a:t>Take 5 minutes and </a:t>
            </a:r>
          </a:p>
          <a:p>
            <a:pPr marL="411480" lvl="1" indent="0">
              <a:spcBef>
                <a:spcPts val="800"/>
              </a:spcBef>
              <a:buNone/>
            </a:pPr>
            <a:r>
              <a:rPr lang="en-US" dirty="0" smtClean="0"/>
              <a:t>write about why Marx</a:t>
            </a:r>
          </a:p>
          <a:p>
            <a:pPr marL="411480" lvl="1" indent="0">
              <a:spcBef>
                <a:spcPts val="800"/>
              </a:spcBef>
              <a:buNone/>
            </a:pPr>
            <a:r>
              <a:rPr lang="en-US" dirty="0"/>
              <a:t>f</a:t>
            </a:r>
            <a:r>
              <a:rPr lang="en-US" dirty="0" smtClean="0"/>
              <a:t>ramed it that way</a:t>
            </a:r>
            <a:endParaRPr lang="en-US" dirty="0"/>
          </a:p>
          <a:p>
            <a:endParaRPr lang="en-US" dirty="0"/>
          </a:p>
        </p:txBody>
      </p:sp>
      <p:pic>
        <p:nvPicPr>
          <p:cNvPr id="6" name="Picture 5" descr="59f14b9d140000610d8c9c21.jpg"/>
          <p:cNvPicPr>
            <a:picLocks noChangeAspect="1"/>
          </p:cNvPicPr>
          <p:nvPr/>
        </p:nvPicPr>
        <p:blipFill rotWithShape="1">
          <a:blip r:embed="rId2">
            <a:extLst>
              <a:ext uri="{28A0092B-C50C-407E-A947-70E740481C1C}">
                <a14:useLocalDpi xmlns:a14="http://schemas.microsoft.com/office/drawing/2010/main" val="0"/>
              </a:ext>
            </a:extLst>
          </a:blip>
          <a:srcRect t="9583"/>
          <a:stretch/>
        </p:blipFill>
        <p:spPr>
          <a:xfrm>
            <a:off x="3825351" y="3575018"/>
            <a:ext cx="5350005" cy="3314341"/>
          </a:xfrm>
          <a:prstGeom prst="rect">
            <a:avLst/>
          </a:prstGeom>
        </p:spPr>
      </p:pic>
    </p:spTree>
    <p:extLst>
      <p:ext uri="{BB962C8B-B14F-4D97-AF65-F5344CB8AC3E}">
        <p14:creationId xmlns:p14="http://schemas.microsoft.com/office/powerpoint/2010/main" val="318036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p:txBody>
          <a:bodyPr/>
          <a:lstStyle/>
          <a:p>
            <a:pPr marL="571500" indent="-457200">
              <a:buAutoNum type="arabicPeriod"/>
            </a:pPr>
            <a:endParaRPr lang="en-US" dirty="0" smtClean="0"/>
          </a:p>
          <a:p>
            <a:pPr marL="571500" indent="-457200">
              <a:buFont typeface="+mj-lt"/>
              <a:buAutoNum type="arabicPeriod"/>
            </a:pPr>
            <a:endParaRPr lang="en-US" dirty="0" smtClean="0"/>
          </a:p>
        </p:txBody>
      </p:sp>
      <p:sp>
        <p:nvSpPr>
          <p:cNvPr id="4" name="TextBox 3"/>
          <p:cNvSpPr txBox="1"/>
          <p:nvPr/>
        </p:nvSpPr>
        <p:spPr>
          <a:xfrm>
            <a:off x="4452458" y="1254393"/>
            <a:ext cx="184666" cy="369332"/>
          </a:xfrm>
          <a:prstGeom prst="rect">
            <a:avLst/>
          </a:prstGeom>
          <a:noFill/>
        </p:spPr>
        <p:txBody>
          <a:bodyPr wrap="none" rtlCol="0">
            <a:spAutoFit/>
          </a:bodyPr>
          <a:lstStyle/>
          <a:p>
            <a:endParaRPr lang="en-US" dirty="0"/>
          </a:p>
        </p:txBody>
      </p:sp>
      <p:pic>
        <p:nvPicPr>
          <p:cNvPr id="5" name="Picture 4" descr="Income distribution by religious gro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59"/>
            <a:ext cx="9144000" cy="6654179"/>
          </a:xfrm>
          <a:prstGeom prst="rect">
            <a:avLst/>
          </a:prstGeom>
        </p:spPr>
      </p:pic>
    </p:spTree>
    <p:extLst>
      <p:ext uri="{BB962C8B-B14F-4D97-AF65-F5344CB8AC3E}">
        <p14:creationId xmlns:p14="http://schemas.microsoft.com/office/powerpoint/2010/main" val="322591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a:xfrm>
            <a:off x="457200" y="5693978"/>
            <a:ext cx="8229600" cy="910021"/>
          </a:xfrm>
        </p:spPr>
        <p:txBody>
          <a:bodyPr/>
          <a:lstStyle/>
          <a:p>
            <a:r>
              <a:rPr lang="en-US" dirty="0" smtClean="0"/>
              <a:t>How might race, gender, and socioeconomic status impact religious affiliation and belief?</a:t>
            </a:r>
            <a:endParaRPr lang="en-US" dirty="0"/>
          </a:p>
        </p:txBody>
      </p:sp>
      <p:pic>
        <p:nvPicPr>
          <p:cNvPr id="4" name="Picture 3" descr="Importance of religion in one's life by household inc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3941379"/>
          </a:xfrm>
          <a:prstGeom prst="rect">
            <a:avLst/>
          </a:prstGeom>
        </p:spPr>
      </p:pic>
    </p:spTree>
    <p:extLst>
      <p:ext uri="{BB962C8B-B14F-4D97-AF65-F5344CB8AC3E}">
        <p14:creationId xmlns:p14="http://schemas.microsoft.com/office/powerpoint/2010/main" val="120534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p:txBody>
          <a:bodyPr>
            <a:normAutofit/>
          </a:bodyPr>
          <a:lstStyle/>
          <a:p>
            <a:r>
              <a:rPr lang="en-US" dirty="0" smtClean="0"/>
              <a:t>Trends</a:t>
            </a:r>
          </a:p>
          <a:p>
            <a:pPr lvl="1">
              <a:spcBef>
                <a:spcPts val="800"/>
              </a:spcBef>
            </a:pPr>
            <a:r>
              <a:rPr lang="en-US" dirty="0"/>
              <a:t>People of lower SES are more likely to seek out, feel greater connections with, and have more belief in the divine control of a higher power</a:t>
            </a:r>
          </a:p>
          <a:p>
            <a:pPr lvl="1">
              <a:spcBef>
                <a:spcPts val="800"/>
              </a:spcBef>
            </a:pPr>
            <a:r>
              <a:rPr lang="en-US" dirty="0"/>
              <a:t>Lower SES get more psychological and physical health benefits from being religious</a:t>
            </a:r>
          </a:p>
          <a:p>
            <a:pPr>
              <a:spcBef>
                <a:spcPts val="800"/>
              </a:spcBef>
            </a:pPr>
            <a:r>
              <a:rPr lang="en-US" dirty="0"/>
              <a:t>Religion is an illusion</a:t>
            </a:r>
          </a:p>
          <a:p>
            <a:pPr lvl="1">
              <a:spcBef>
                <a:spcPts val="800"/>
              </a:spcBef>
            </a:pPr>
            <a:r>
              <a:rPr lang="en-US" dirty="0"/>
              <a:t>Serves to distract the oppressed from realizing their </a:t>
            </a:r>
            <a:r>
              <a:rPr lang="en-US" dirty="0" smtClean="0"/>
              <a:t>exploitation and serves </a:t>
            </a:r>
            <a:r>
              <a:rPr lang="en-US" dirty="0"/>
              <a:t>to maintain the status quo</a:t>
            </a:r>
          </a:p>
          <a:p>
            <a:pPr lvl="1">
              <a:spcBef>
                <a:spcPts val="800"/>
              </a:spcBef>
            </a:pPr>
            <a:r>
              <a:rPr lang="en-US" dirty="0"/>
              <a:t>Who gives us this drug</a:t>
            </a:r>
            <a:r>
              <a:rPr lang="en-US" dirty="0" smtClean="0"/>
              <a:t>?</a:t>
            </a:r>
          </a:p>
        </p:txBody>
      </p:sp>
    </p:spTree>
    <p:extLst>
      <p:ext uri="{BB962C8B-B14F-4D97-AF65-F5344CB8AC3E}">
        <p14:creationId xmlns:p14="http://schemas.microsoft.com/office/powerpoint/2010/main" val="76056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pic>
        <p:nvPicPr>
          <p:cNvPr id="4" name="Picture 3" descr="9a7c73da381b753db9b3a1a3ee099200.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rot="19800000">
            <a:off x="-2043659" y="-231850"/>
            <a:ext cx="8477848" cy="4736906"/>
          </a:xfrm>
          <a:prstGeom prst="rect">
            <a:avLst/>
          </a:prstGeom>
        </p:spPr>
      </p:pic>
      <p:pic>
        <p:nvPicPr>
          <p:cNvPr id="5" name="Picture 4" descr="9a7c73da381b753db9b3a1a3ee099200.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rot="9261770">
            <a:off x="3246713" y="2692185"/>
            <a:ext cx="8140628" cy="4548489"/>
          </a:xfrm>
          <a:prstGeom prst="rect">
            <a:avLst/>
          </a:prstGeom>
        </p:spPr>
      </p:pic>
      <p:sp>
        <p:nvSpPr>
          <p:cNvPr id="3" name="Content Placeholder 2"/>
          <p:cNvSpPr>
            <a:spLocks noGrp="1"/>
          </p:cNvSpPr>
          <p:nvPr>
            <p:ph idx="1"/>
          </p:nvPr>
        </p:nvSpPr>
        <p:spPr>
          <a:xfrm>
            <a:off x="940660" y="1752600"/>
            <a:ext cx="7274438" cy="4851400"/>
          </a:xfrm>
        </p:spPr>
        <p:txBody>
          <a:bodyPr>
            <a:normAutofit lnSpcReduction="10000"/>
          </a:bodyPr>
          <a:lstStyle/>
          <a:p>
            <a:pPr marL="342900" lvl="1">
              <a:buClr>
                <a:schemeClr val="accent1"/>
              </a:buClr>
            </a:pPr>
            <a:r>
              <a:rPr lang="en-US" sz="2400" dirty="0" smtClean="0"/>
              <a:t>Here’s how it works</a:t>
            </a:r>
          </a:p>
          <a:p>
            <a:pPr marL="617220" lvl="2">
              <a:buClr>
                <a:schemeClr val="accent1"/>
              </a:buClr>
            </a:pPr>
            <a:r>
              <a:rPr lang="en-US" sz="2000" dirty="0" smtClean="0"/>
              <a:t>Society</a:t>
            </a:r>
            <a:r>
              <a:rPr lang="en-US" sz="2000" dirty="0"/>
              <a:t>, according to Marx, is founded upon the </a:t>
            </a:r>
            <a:r>
              <a:rPr lang="en-US" sz="2000" dirty="0" smtClean="0"/>
              <a:t>economy</a:t>
            </a:r>
            <a:endParaRPr lang="en-US" sz="2000" dirty="0" smtClean="0"/>
          </a:p>
          <a:p>
            <a:pPr marL="560388" lvl="2" indent="0">
              <a:buClr>
                <a:schemeClr val="accent1"/>
              </a:buClr>
              <a:buNone/>
            </a:pPr>
            <a:endParaRPr lang="en-US" sz="2000" dirty="0" smtClean="0"/>
          </a:p>
          <a:p>
            <a:pPr marL="560388" lvl="2" indent="0">
              <a:buClr>
                <a:schemeClr val="accent1"/>
              </a:buClr>
              <a:buNone/>
            </a:pPr>
            <a:endParaRPr lang="en-US" sz="2000" dirty="0"/>
          </a:p>
          <a:p>
            <a:pPr marL="560388" lvl="2" indent="0">
              <a:buClr>
                <a:schemeClr val="accent1"/>
              </a:buClr>
              <a:buNone/>
            </a:pPr>
            <a:endParaRPr lang="en-US" sz="2000" dirty="0" smtClean="0"/>
          </a:p>
          <a:p>
            <a:pPr marL="560388" lvl="2" indent="0">
              <a:buClr>
                <a:schemeClr val="accent1"/>
              </a:buClr>
              <a:buNone/>
            </a:pPr>
            <a:endParaRPr lang="en-US" sz="2000" dirty="0"/>
          </a:p>
          <a:p>
            <a:pPr marL="560388" lvl="2" indent="0">
              <a:buClr>
                <a:schemeClr val="accent1"/>
              </a:buClr>
              <a:buNone/>
            </a:pPr>
            <a:endParaRPr lang="en-US" sz="2000" dirty="0" smtClean="0"/>
          </a:p>
          <a:p>
            <a:pPr marL="560388" lvl="2" indent="0">
              <a:buClr>
                <a:schemeClr val="accent1"/>
              </a:buClr>
              <a:buNone/>
            </a:pPr>
            <a:endParaRPr lang="en-US" sz="2000" dirty="0"/>
          </a:p>
          <a:p>
            <a:pPr marL="560388" lvl="2" indent="0">
              <a:buClr>
                <a:schemeClr val="accent1"/>
              </a:buClr>
              <a:buNone/>
            </a:pPr>
            <a:r>
              <a:rPr lang="en-US" sz="2000" dirty="0" smtClean="0"/>
              <a:t>which shapes other social institutions like education, family, politics, media, religion, etc. These other institutions serve to keep the economy, and its exploitative nature, </a:t>
            </a:r>
            <a:r>
              <a:rPr lang="en-US" sz="2000" dirty="0" smtClean="0"/>
              <a:t>functioning. These institutions—including religion—have that opiate effect of distracting the people and keeping them oppressed</a:t>
            </a:r>
            <a:endParaRPr lang="en-US" sz="2000" dirty="0" smtClean="0"/>
          </a:p>
          <a:p>
            <a:endParaRPr lang="en-US" sz="2800" dirty="0"/>
          </a:p>
        </p:txBody>
      </p:sp>
      <p:sp>
        <p:nvSpPr>
          <p:cNvPr id="6" name="TextBox 5"/>
          <p:cNvSpPr txBox="1"/>
          <p:nvPr/>
        </p:nvSpPr>
        <p:spPr>
          <a:xfrm>
            <a:off x="3151211" y="2776038"/>
            <a:ext cx="5063887" cy="2215991"/>
          </a:xfrm>
          <a:prstGeom prst="rect">
            <a:avLst/>
          </a:prstGeom>
          <a:noFill/>
        </p:spPr>
        <p:txBody>
          <a:bodyPr wrap="square" rtlCol="0">
            <a:spAutoFit/>
          </a:bodyPr>
          <a:lstStyle/>
          <a:p>
            <a:pPr marL="0" lvl="2"/>
            <a:r>
              <a:rPr lang="en-US" sz="2000" dirty="0">
                <a:solidFill>
                  <a:schemeClr val="tx2"/>
                </a:solidFill>
              </a:rPr>
              <a:t>how things are produced (called the </a:t>
            </a:r>
            <a:r>
              <a:rPr lang="en-US" sz="2000" i="1" dirty="0">
                <a:solidFill>
                  <a:schemeClr val="tx2"/>
                </a:solidFill>
              </a:rPr>
              <a:t>means of production</a:t>
            </a:r>
            <a:r>
              <a:rPr lang="en-US" sz="2000" dirty="0">
                <a:solidFill>
                  <a:schemeClr val="tx2"/>
                </a:solidFill>
              </a:rPr>
              <a:t>) and the relationships between socioeconomic classes (called </a:t>
            </a:r>
            <a:r>
              <a:rPr lang="en-US" sz="2000" i="1" dirty="0">
                <a:solidFill>
                  <a:schemeClr val="tx2"/>
                </a:solidFill>
              </a:rPr>
              <a:t>the relations of production</a:t>
            </a:r>
            <a:r>
              <a:rPr lang="en-US" sz="2000" dirty="0">
                <a:solidFill>
                  <a:schemeClr val="tx2"/>
                </a:solidFill>
              </a:rPr>
              <a:t>, between the bourgeoisie and proletariat)</a:t>
            </a:r>
          </a:p>
          <a:p>
            <a:endParaRPr lang="en-US" dirty="0"/>
          </a:p>
        </p:txBody>
      </p:sp>
      <p:cxnSp>
        <p:nvCxnSpPr>
          <p:cNvPr id="8" name="Straight Arrow Connector 7"/>
          <p:cNvCxnSpPr/>
          <p:nvPr/>
        </p:nvCxnSpPr>
        <p:spPr>
          <a:xfrm>
            <a:off x="2100808" y="2776038"/>
            <a:ext cx="1050403" cy="56378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504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 on Religion</a:t>
            </a:r>
            <a:endParaRPr lang="en-US" dirty="0"/>
          </a:p>
        </p:txBody>
      </p:sp>
      <p:sp>
        <p:nvSpPr>
          <p:cNvPr id="3" name="Content Placeholder 2"/>
          <p:cNvSpPr>
            <a:spLocks noGrp="1"/>
          </p:cNvSpPr>
          <p:nvPr>
            <p:ph idx="1"/>
          </p:nvPr>
        </p:nvSpPr>
        <p:spPr/>
        <p:txBody>
          <a:bodyPr>
            <a:normAutofit/>
          </a:bodyPr>
          <a:lstStyle/>
          <a:p>
            <a:r>
              <a:rPr lang="en-US" sz="2800" dirty="0" smtClean="0"/>
              <a:t>Get into small groups and compare and contrast Marx and Durkheim’s view of religion</a:t>
            </a:r>
          </a:p>
          <a:p>
            <a:pPr lvl="1"/>
            <a:r>
              <a:rPr lang="en-US" sz="2400" dirty="0" smtClean="0"/>
              <a:t>What stood out most to you about each?</a:t>
            </a:r>
          </a:p>
          <a:p>
            <a:pPr lvl="1"/>
            <a:r>
              <a:rPr lang="en-US" sz="2400" dirty="0" smtClean="0"/>
              <a:t>Which one do you gravitate toward?</a:t>
            </a:r>
          </a:p>
          <a:p>
            <a:pPr lvl="1"/>
            <a:r>
              <a:rPr lang="en-US" sz="2400" dirty="0" smtClean="0"/>
              <a:t>How are they similar? How are they different?</a:t>
            </a:r>
            <a:endParaRPr lang="en-US" sz="2400" dirty="0"/>
          </a:p>
        </p:txBody>
      </p:sp>
    </p:spTree>
    <p:extLst>
      <p:ext uri="{BB962C8B-B14F-4D97-AF65-F5344CB8AC3E}">
        <p14:creationId xmlns:p14="http://schemas.microsoft.com/office/powerpoint/2010/main" val="17463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 on Religion</a:t>
            </a:r>
            <a:endParaRPr lang="en-US" dirty="0"/>
          </a:p>
        </p:txBody>
      </p:sp>
      <p:sp>
        <p:nvSpPr>
          <p:cNvPr id="3" name="Content Placeholder 2"/>
          <p:cNvSpPr>
            <a:spLocks noGrp="1"/>
          </p:cNvSpPr>
          <p:nvPr>
            <p:ph idx="1"/>
          </p:nvPr>
        </p:nvSpPr>
        <p:spPr>
          <a:xfrm>
            <a:off x="457200" y="1752600"/>
            <a:ext cx="5594380" cy="4851400"/>
          </a:xfrm>
        </p:spPr>
        <p:txBody>
          <a:bodyPr>
            <a:normAutofit/>
          </a:bodyPr>
          <a:lstStyle/>
          <a:p>
            <a:r>
              <a:rPr lang="en-US" dirty="0" smtClean="0"/>
              <a:t>The Protestant Ethic and the Spirit of Capitalism</a:t>
            </a:r>
          </a:p>
          <a:p>
            <a:pPr lvl="1"/>
            <a:r>
              <a:rPr lang="en-US" dirty="0" smtClean="0"/>
              <a:t>In the early history of the US, Protestant immigrants, specifically Calvinists, dominated the landscape</a:t>
            </a:r>
          </a:p>
          <a:p>
            <a:pPr lvl="2"/>
            <a:r>
              <a:rPr lang="en-US" dirty="0" smtClean="0"/>
              <a:t>This Protestant immigrant has been characterized by having strong values of hard work, delayed gratification, and investment</a:t>
            </a:r>
          </a:p>
          <a:p>
            <a:pPr lvl="2"/>
            <a:r>
              <a:rPr lang="en-US" dirty="0"/>
              <a:t>Calvinists believed in predestination—specifically, that it has already been determined whether or not you are saved. However, they saw success in worldly activities as looked upon favorably by God</a:t>
            </a:r>
            <a:r>
              <a:rPr lang="en-US" dirty="0" smtClean="0"/>
              <a:t>.</a:t>
            </a:r>
          </a:p>
        </p:txBody>
      </p:sp>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80" y="2367260"/>
            <a:ext cx="2888610" cy="3497484"/>
          </a:xfrm>
          <a:prstGeom prst="rect">
            <a:avLst/>
          </a:prstGeom>
        </p:spPr>
      </p:pic>
    </p:spTree>
    <p:extLst>
      <p:ext uri="{BB962C8B-B14F-4D97-AF65-F5344CB8AC3E}">
        <p14:creationId xmlns:p14="http://schemas.microsoft.com/office/powerpoint/2010/main" val="265840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Weber on Religion</a:t>
            </a:r>
            <a:endParaRPr lang="en-US" dirty="0"/>
          </a:p>
        </p:txBody>
      </p:sp>
      <p:sp>
        <p:nvSpPr>
          <p:cNvPr id="3" name="Content Placeholder 2"/>
          <p:cNvSpPr>
            <a:spLocks noGrp="1"/>
          </p:cNvSpPr>
          <p:nvPr>
            <p:ph idx="1"/>
          </p:nvPr>
        </p:nvSpPr>
        <p:spPr>
          <a:xfrm>
            <a:off x="457200" y="1752600"/>
            <a:ext cx="5704124" cy="4851400"/>
          </a:xfrm>
        </p:spPr>
        <p:txBody>
          <a:bodyPr/>
          <a:lstStyle/>
          <a:p>
            <a:r>
              <a:rPr lang="en-US" dirty="0"/>
              <a:t>Max Weber argued that without those Protestant immigrants, capitalism would NOT have emerged in the US when it did and in the form that it did. They, in effect, created the capitalist </a:t>
            </a:r>
            <a:r>
              <a:rPr lang="en-US" dirty="0" smtClean="0"/>
              <a:t>spirit</a:t>
            </a:r>
            <a:endParaRPr lang="en-US" dirty="0"/>
          </a:p>
          <a:p>
            <a:pPr lvl="1"/>
            <a:r>
              <a:rPr lang="en-US" dirty="0"/>
              <a:t>He argued that religion was </a:t>
            </a:r>
            <a:r>
              <a:rPr lang="en-US" u="sng" dirty="0"/>
              <a:t>a</a:t>
            </a:r>
            <a:r>
              <a:rPr lang="en-US" dirty="0"/>
              <a:t> cause of our current system of capitalism (not </a:t>
            </a:r>
            <a:r>
              <a:rPr lang="en-US" u="sng" dirty="0"/>
              <a:t>the only</a:t>
            </a:r>
            <a:r>
              <a:rPr lang="en-US" dirty="0"/>
              <a:t> cause)</a:t>
            </a:r>
          </a:p>
          <a:p>
            <a:pPr lvl="1"/>
            <a:r>
              <a:rPr lang="en-US" dirty="0"/>
              <a:t>Capitalism is characterized by profit maximization being a goal in and of </a:t>
            </a:r>
            <a:r>
              <a:rPr lang="en-US" dirty="0" smtClean="0"/>
              <a:t>itself which correlated with the </a:t>
            </a:r>
            <a:r>
              <a:rPr lang="en-US" dirty="0"/>
              <a:t>P</a:t>
            </a:r>
            <a:r>
              <a:rPr lang="en-US" dirty="0" smtClean="0"/>
              <a:t>rotestant ethic of success in order to be rewarded in the afterlife</a:t>
            </a:r>
            <a:endParaRPr lang="en-US" dirty="0"/>
          </a:p>
          <a:p>
            <a:endParaRPr lang="en-US" dirty="0"/>
          </a:p>
        </p:txBody>
      </p:sp>
      <p:pic>
        <p:nvPicPr>
          <p:cNvPr id="5" name="Picture 4" descr="593007733919fe0ee3614da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29" y="2307996"/>
            <a:ext cx="4296004" cy="4296004"/>
          </a:xfrm>
          <a:prstGeom prst="rect">
            <a:avLst/>
          </a:prstGeom>
        </p:spPr>
      </p:pic>
    </p:spTree>
    <p:extLst>
      <p:ext uri="{BB962C8B-B14F-4D97-AF65-F5344CB8AC3E}">
        <p14:creationId xmlns:p14="http://schemas.microsoft.com/office/powerpoint/2010/main" val="339747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PNStockColorTentPremium13x1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734" y="-1381832"/>
            <a:ext cx="11930706" cy="10435020"/>
          </a:xfrm>
          <a:prstGeom prst="rect">
            <a:avLst/>
          </a:prstGeom>
        </p:spPr>
      </p:pic>
      <p:sp>
        <p:nvSpPr>
          <p:cNvPr id="2" name="Title 1"/>
          <p:cNvSpPr>
            <a:spLocks noGrp="1"/>
          </p:cNvSpPr>
          <p:nvPr>
            <p:ph type="title"/>
          </p:nvPr>
        </p:nvSpPr>
        <p:spPr/>
        <p:txBody>
          <a:bodyPr/>
          <a:lstStyle/>
          <a:p>
            <a:r>
              <a:rPr lang="en-US" dirty="0" smtClean="0"/>
              <a:t>Contemporary ideas</a:t>
            </a:r>
            <a:endParaRPr lang="en-US" dirty="0"/>
          </a:p>
        </p:txBody>
      </p:sp>
      <p:sp>
        <p:nvSpPr>
          <p:cNvPr id="3" name="Content Placeholder 2"/>
          <p:cNvSpPr>
            <a:spLocks noGrp="1"/>
          </p:cNvSpPr>
          <p:nvPr>
            <p:ph idx="1"/>
          </p:nvPr>
        </p:nvSpPr>
        <p:spPr/>
        <p:txBody>
          <a:bodyPr/>
          <a:lstStyle/>
          <a:p>
            <a:pPr>
              <a:spcBef>
                <a:spcPts val="800"/>
              </a:spcBef>
            </a:pPr>
            <a:r>
              <a:rPr lang="en-US" dirty="0"/>
              <a:t>The Sacred Canopy</a:t>
            </a:r>
          </a:p>
          <a:p>
            <a:pPr lvl="1">
              <a:spcBef>
                <a:spcPts val="800"/>
              </a:spcBef>
            </a:pPr>
            <a:r>
              <a:rPr lang="en-US" dirty="0"/>
              <a:t>Peter Berger’s idea of how humans place meaning on reality</a:t>
            </a:r>
          </a:p>
          <a:p>
            <a:pPr lvl="2"/>
            <a:r>
              <a:rPr lang="en-US" dirty="0"/>
              <a:t>This meaning can be otherworldly in nature—trying to understand the world as a whole as significant, having greater meaning</a:t>
            </a:r>
          </a:p>
          <a:p>
            <a:pPr lvl="2"/>
            <a:r>
              <a:rPr lang="en-US" dirty="0"/>
              <a:t>This greater meaning </a:t>
            </a:r>
            <a:r>
              <a:rPr lang="en-US" dirty="0" smtClean="0"/>
              <a:t>legitimates </a:t>
            </a:r>
            <a:r>
              <a:rPr lang="en-US" dirty="0"/>
              <a:t>society; </a:t>
            </a:r>
            <a:r>
              <a:rPr lang="en-US" dirty="0" smtClean="0"/>
              <a:t>what does this mean? what does this look like?</a:t>
            </a:r>
            <a:endParaRPr lang="en-US" dirty="0"/>
          </a:p>
          <a:p>
            <a:pPr lvl="1"/>
            <a:r>
              <a:rPr lang="en-US" dirty="0"/>
              <a:t>This “canopy</a:t>
            </a:r>
            <a:r>
              <a:rPr lang="en-US" dirty="0" smtClean="0"/>
              <a:t>” (like a tent or umbrella) </a:t>
            </a:r>
            <a:r>
              <a:rPr lang="en-US" dirty="0"/>
              <a:t>protects us and was/is constructed by us</a:t>
            </a:r>
          </a:p>
          <a:p>
            <a:pPr lvl="2"/>
            <a:r>
              <a:rPr lang="en-US" dirty="0"/>
              <a:t>The sacred canopy is </a:t>
            </a:r>
            <a:r>
              <a:rPr lang="en-US" dirty="0" smtClean="0"/>
              <a:t>religion</a:t>
            </a:r>
          </a:p>
          <a:p>
            <a:r>
              <a:rPr lang="en-US" dirty="0" smtClean="0"/>
              <a:t>How does this view of religion differ from the classical understandings of religion?</a:t>
            </a:r>
            <a:endParaRPr lang="en-US" dirty="0"/>
          </a:p>
          <a:p>
            <a:endParaRPr lang="en-US" dirty="0"/>
          </a:p>
        </p:txBody>
      </p:sp>
    </p:spTree>
    <p:extLst>
      <p:ext uri="{BB962C8B-B14F-4D97-AF65-F5344CB8AC3E}">
        <p14:creationId xmlns:p14="http://schemas.microsoft.com/office/powerpoint/2010/main" val="30527563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Short writing exercise:</a:t>
            </a:r>
          </a:p>
          <a:p>
            <a:pPr lvl="1"/>
            <a:r>
              <a:rPr lang="en-US" dirty="0" smtClean="0"/>
              <a:t>In a few sentences, answer this question:</a:t>
            </a:r>
          </a:p>
          <a:p>
            <a:pPr marL="411480" lvl="1" indent="0">
              <a:buNone/>
            </a:pPr>
            <a:endParaRPr lang="en-US" dirty="0"/>
          </a:p>
          <a:p>
            <a:pPr marL="411480" lvl="1" indent="0">
              <a:buNone/>
            </a:pPr>
            <a:endParaRPr lang="en-US" dirty="0" smtClean="0"/>
          </a:p>
          <a:p>
            <a:pPr marL="411480" lvl="1" indent="0">
              <a:buNone/>
            </a:pPr>
            <a:r>
              <a:rPr lang="en-US" sz="6600" dirty="0" smtClean="0"/>
              <a:t> What is religion?</a:t>
            </a:r>
            <a:endParaRPr lang="en-US" sz="6600" dirty="0"/>
          </a:p>
        </p:txBody>
      </p:sp>
    </p:spTree>
    <p:extLst>
      <p:ext uri="{BB962C8B-B14F-4D97-AF65-F5344CB8AC3E}">
        <p14:creationId xmlns:p14="http://schemas.microsoft.com/office/powerpoint/2010/main" val="39182831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6299591" cy="1039427"/>
          </a:xfrm>
        </p:spPr>
        <p:txBody>
          <a:bodyPr>
            <a:normAutofit/>
          </a:bodyPr>
          <a:lstStyle/>
          <a:p>
            <a:r>
              <a:rPr lang="en-US" dirty="0" smtClean="0"/>
              <a:t>Contemporary ideas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Civil Religion</a:t>
            </a:r>
          </a:p>
          <a:p>
            <a:pPr lvl="1"/>
            <a:r>
              <a:rPr lang="en-US" sz="2400" dirty="0" smtClean="0"/>
              <a:t>Robert </a:t>
            </a:r>
            <a:r>
              <a:rPr lang="en-US" sz="2400" dirty="0" err="1" smtClean="0"/>
              <a:t>Bellah’s</a:t>
            </a:r>
            <a:r>
              <a:rPr lang="en-US" sz="2400" dirty="0" smtClean="0"/>
              <a:t> idea of how religion </a:t>
            </a:r>
          </a:p>
          <a:p>
            <a:pPr marL="411480" lvl="1" indent="0">
              <a:buNone/>
            </a:pPr>
            <a:r>
              <a:rPr lang="en-US" sz="2400" dirty="0" smtClean="0"/>
              <a:t>manifests in everyday sociopolitical life</a:t>
            </a:r>
          </a:p>
          <a:p>
            <a:pPr lvl="1"/>
            <a:r>
              <a:rPr lang="en-US" sz="2400" dirty="0" smtClean="0"/>
              <a:t>Civil religion includes practices </a:t>
            </a:r>
            <a:r>
              <a:rPr lang="en-US" sz="2400" dirty="0"/>
              <a:t>in which citizenship takes on religious aspects</a:t>
            </a:r>
          </a:p>
          <a:p>
            <a:pPr lvl="1"/>
            <a:r>
              <a:rPr lang="en-US" sz="2400" dirty="0" smtClean="0"/>
              <a:t>It is a “public</a:t>
            </a:r>
            <a:r>
              <a:rPr lang="en-US" sz="2400" dirty="0"/>
              <a:t>” </a:t>
            </a:r>
            <a:r>
              <a:rPr lang="en-US" sz="2400" dirty="0" smtClean="0"/>
              <a:t>religion, as religious is typically seen in the private sphere due to the separation of church and state</a:t>
            </a:r>
            <a:endParaRPr lang="en-US" sz="2400" dirty="0"/>
          </a:p>
          <a:p>
            <a:pPr lvl="1"/>
            <a:r>
              <a:rPr lang="en-US" sz="2400" dirty="0" smtClean="0"/>
              <a:t>Civil religion takes what </a:t>
            </a:r>
            <a:r>
              <a:rPr lang="en-US" sz="2400" dirty="0"/>
              <a:t>is political further—justifies, mobilizes, honors it through religion</a:t>
            </a:r>
          </a:p>
          <a:p>
            <a:pPr lvl="2"/>
            <a:r>
              <a:rPr lang="en-US" sz="2000" dirty="0"/>
              <a:t>In the </a:t>
            </a:r>
            <a:r>
              <a:rPr lang="en-US" sz="2000" dirty="0" smtClean="0"/>
              <a:t>US, Protestant Christianity is the foundation of much of mainstream society</a:t>
            </a:r>
            <a:endParaRPr lang="en-US" sz="2000" dirty="0"/>
          </a:p>
          <a:p>
            <a:pPr lvl="3"/>
            <a:r>
              <a:rPr lang="en-US" sz="1800" dirty="0"/>
              <a:t>Why?</a:t>
            </a:r>
          </a:p>
          <a:p>
            <a:pPr lvl="2"/>
            <a:endParaRPr lang="en-US" dirty="0"/>
          </a:p>
        </p:txBody>
      </p:sp>
      <p:pic>
        <p:nvPicPr>
          <p:cNvPr id="5" name="Picture 4" descr="topic-statue-of-liberty-gettyimages-960610006-feature.jpg"/>
          <p:cNvPicPr>
            <a:picLocks noChangeAspect="1"/>
          </p:cNvPicPr>
          <p:nvPr/>
        </p:nvPicPr>
        <p:blipFill rotWithShape="1">
          <a:blip r:embed="rId2">
            <a:extLst>
              <a:ext uri="{28A0092B-C50C-407E-A947-70E740481C1C}">
                <a14:useLocalDpi xmlns:a14="http://schemas.microsoft.com/office/drawing/2010/main" val="0"/>
              </a:ext>
            </a:extLst>
          </a:blip>
          <a:srcRect l="18638"/>
          <a:stretch/>
        </p:blipFill>
        <p:spPr>
          <a:xfrm>
            <a:off x="6827036" y="162046"/>
            <a:ext cx="3719527" cy="2571505"/>
          </a:xfrm>
          <a:prstGeom prst="rect">
            <a:avLst/>
          </a:prstGeom>
        </p:spPr>
      </p:pic>
    </p:spTree>
    <p:extLst>
      <p:ext uri="{BB962C8B-B14F-4D97-AF65-F5344CB8AC3E}">
        <p14:creationId xmlns:p14="http://schemas.microsoft.com/office/powerpoint/2010/main" val="424375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84306f1a6515b1e0ad75b43.png"/>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5079565" y="1521467"/>
            <a:ext cx="4064435" cy="5336532"/>
          </a:xfrm>
          <a:prstGeom prst="rect">
            <a:avLst/>
          </a:prstGeom>
        </p:spPr>
      </p:pic>
      <p:sp>
        <p:nvSpPr>
          <p:cNvPr id="2" name="Title 1"/>
          <p:cNvSpPr>
            <a:spLocks noGrp="1"/>
          </p:cNvSpPr>
          <p:nvPr>
            <p:ph type="title"/>
          </p:nvPr>
        </p:nvSpPr>
        <p:spPr/>
        <p:txBody>
          <a:bodyPr/>
          <a:lstStyle/>
          <a:p>
            <a:r>
              <a:rPr lang="en-US" dirty="0" smtClean="0"/>
              <a:t>Contemporary ideas</a:t>
            </a:r>
            <a:endParaRPr lang="en-US" dirty="0"/>
          </a:p>
        </p:txBody>
      </p:sp>
      <p:sp>
        <p:nvSpPr>
          <p:cNvPr id="3" name="Content Placeholder 2"/>
          <p:cNvSpPr>
            <a:spLocks noGrp="1"/>
          </p:cNvSpPr>
          <p:nvPr>
            <p:ph idx="1"/>
          </p:nvPr>
        </p:nvSpPr>
        <p:spPr/>
        <p:txBody>
          <a:bodyPr>
            <a:normAutofit fontScale="62500" lnSpcReduction="20000"/>
          </a:bodyPr>
          <a:lstStyle/>
          <a:p>
            <a:r>
              <a:rPr lang="en-US" sz="3200" dirty="0" smtClean="0"/>
              <a:t>Example in US history: The Gettysburg Address</a:t>
            </a:r>
          </a:p>
          <a:p>
            <a:pPr lvl="1"/>
            <a:r>
              <a:rPr lang="en-US" dirty="0" smtClean="0"/>
              <a:t>Audio: </a:t>
            </a:r>
            <a:r>
              <a:rPr lang="en-US" dirty="0" smtClean="0">
                <a:hlinkClick r:id="rId3"/>
              </a:rPr>
              <a:t>https</a:t>
            </a:r>
            <a:r>
              <a:rPr lang="en-US" dirty="0">
                <a:hlinkClick r:id="rId3"/>
              </a:rPr>
              <a:t>://www.youtube.com/watch?v=</a:t>
            </a:r>
            <a:r>
              <a:rPr lang="en-US" dirty="0" smtClean="0">
                <a:hlinkClick r:id="rId3"/>
              </a:rPr>
              <a:t>BvA0J_2ZpIQIs</a:t>
            </a:r>
            <a:endParaRPr lang="en-US" dirty="0" smtClean="0"/>
          </a:p>
          <a:p>
            <a:pPr lvl="1"/>
            <a:r>
              <a:rPr lang="en-US" dirty="0" smtClean="0"/>
              <a:t>Text: </a:t>
            </a:r>
          </a:p>
          <a:p>
            <a:pPr marL="411480" lvl="1" indent="0">
              <a:buNone/>
            </a:pPr>
            <a:r>
              <a:rPr lang="en-US" dirty="0" smtClean="0"/>
              <a:t> </a:t>
            </a:r>
            <a:r>
              <a:rPr lang="en-US" i="1" dirty="0" smtClean="0"/>
              <a:t>"</a:t>
            </a:r>
            <a:r>
              <a:rPr lang="en-US" i="1" dirty="0"/>
              <a:t>Four score and seven years ago our fathers brought forth on this continent, a new nation, conceived in Liberty, and dedicated to the proposition that all men are created </a:t>
            </a:r>
            <a:r>
              <a:rPr lang="en-US" i="1" dirty="0" smtClean="0"/>
              <a:t>equal.</a:t>
            </a:r>
            <a:endParaRPr lang="en-US" sz="1600" dirty="0"/>
          </a:p>
          <a:p>
            <a:pPr marL="411480" lvl="1" indent="0">
              <a:buNone/>
            </a:pPr>
            <a:endParaRPr lang="en-US" i="1" dirty="0" smtClean="0"/>
          </a:p>
          <a:p>
            <a:pPr marL="411480" lvl="1" indent="0">
              <a:buNone/>
            </a:pPr>
            <a:r>
              <a:rPr lang="en-US" i="1" dirty="0" smtClean="0"/>
              <a:t>Now </a:t>
            </a:r>
            <a:r>
              <a:rPr lang="en-US" i="1" dirty="0"/>
              <a:t>we are engaged in a great civil war, testing whether that nation, or any nation so conceived and dedicated, can long endure. We are met on a great battle-field of that war. We have come to dedicate a portion of that field, as a final resting place for those who here gave their lives that that nation might live. It is altogether fitting and proper that we should do </a:t>
            </a:r>
            <a:r>
              <a:rPr lang="en-US" i="1" dirty="0" smtClean="0"/>
              <a:t>this.</a:t>
            </a:r>
            <a:endParaRPr lang="en-US" sz="1600" dirty="0"/>
          </a:p>
          <a:p>
            <a:pPr marL="411480" lvl="1" indent="0">
              <a:buNone/>
            </a:pPr>
            <a:endParaRPr lang="en-US" sz="1600" i="1" dirty="0"/>
          </a:p>
          <a:p>
            <a:pPr marL="411480" lvl="1" indent="0">
              <a:buNone/>
            </a:pPr>
            <a:r>
              <a:rPr lang="en-US" i="1" dirty="0" smtClean="0"/>
              <a:t>But</a:t>
            </a:r>
            <a:r>
              <a:rPr lang="en-US" i="1" dirty="0"/>
              <a: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r>
              <a:rPr lang="en-US" i="1" dirty="0" smtClean="0"/>
              <a:t>.”</a:t>
            </a:r>
            <a:endParaRPr lang="en-US" dirty="0"/>
          </a:p>
          <a:p>
            <a:pPr lvl="1"/>
            <a:endParaRPr lang="en-US" dirty="0" smtClean="0"/>
          </a:p>
          <a:p>
            <a:pPr lvl="1"/>
            <a:r>
              <a:rPr lang="en-US" sz="2900" dirty="0" smtClean="0"/>
              <a:t>Is there </a:t>
            </a:r>
            <a:r>
              <a:rPr lang="en-US" sz="2900" dirty="0"/>
              <a:t>anything religious in this speech? </a:t>
            </a:r>
            <a:endParaRPr lang="en-US" sz="2900" dirty="0" smtClean="0"/>
          </a:p>
          <a:p>
            <a:pPr marL="411480" lvl="1" indent="0">
              <a:buNone/>
            </a:pPr>
            <a:r>
              <a:rPr lang="en-US" sz="2900" dirty="0" smtClean="0"/>
              <a:t>Hidden </a:t>
            </a:r>
            <a:r>
              <a:rPr lang="en-US" sz="2900" dirty="0"/>
              <a:t>or obvious</a:t>
            </a:r>
            <a:r>
              <a:rPr lang="en-US" sz="2900" dirty="0" smtClean="0"/>
              <a:t>?</a:t>
            </a:r>
            <a:endParaRPr lang="en-US" sz="2900" dirty="0"/>
          </a:p>
        </p:txBody>
      </p:sp>
    </p:spTree>
    <p:extLst>
      <p:ext uri="{BB962C8B-B14F-4D97-AF65-F5344CB8AC3E}">
        <p14:creationId xmlns:p14="http://schemas.microsoft.com/office/powerpoint/2010/main" val="205646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ideas</a:t>
            </a:r>
          </a:p>
        </p:txBody>
      </p:sp>
      <p:sp>
        <p:nvSpPr>
          <p:cNvPr id="3" name="Content Placeholder 2"/>
          <p:cNvSpPr>
            <a:spLocks noGrp="1"/>
          </p:cNvSpPr>
          <p:nvPr>
            <p:ph idx="1"/>
          </p:nvPr>
        </p:nvSpPr>
        <p:spPr/>
        <p:txBody>
          <a:bodyPr>
            <a:normAutofit lnSpcReduction="10000"/>
          </a:bodyPr>
          <a:lstStyle/>
          <a:p>
            <a:r>
              <a:rPr lang="en-US" dirty="0"/>
              <a:t>Are there other </a:t>
            </a:r>
            <a:r>
              <a:rPr lang="en-US" dirty="0" smtClean="0"/>
              <a:t>examples of civil religion in American history or folklore? Get in groups and come up with examples of these concepts in the American context</a:t>
            </a:r>
          </a:p>
          <a:p>
            <a:pPr lvl="1"/>
            <a:r>
              <a:rPr lang="en-US" dirty="0"/>
              <a:t>Exodus</a:t>
            </a:r>
          </a:p>
          <a:p>
            <a:pPr lvl="1"/>
            <a:r>
              <a:rPr lang="en-US" dirty="0"/>
              <a:t>Chosen People</a:t>
            </a:r>
          </a:p>
          <a:p>
            <a:pPr lvl="1"/>
            <a:r>
              <a:rPr lang="en-US" dirty="0"/>
              <a:t>Promised Land</a:t>
            </a:r>
          </a:p>
          <a:p>
            <a:pPr lvl="1"/>
            <a:r>
              <a:rPr lang="en-US" dirty="0"/>
              <a:t>New Jerusalem</a:t>
            </a:r>
          </a:p>
          <a:p>
            <a:pPr lvl="1"/>
            <a:r>
              <a:rPr lang="en-US" dirty="0"/>
              <a:t>Sacrificial death </a:t>
            </a:r>
          </a:p>
          <a:p>
            <a:pPr lvl="1"/>
            <a:r>
              <a:rPr lang="en-US" dirty="0"/>
              <a:t>Rebirth</a:t>
            </a:r>
          </a:p>
          <a:p>
            <a:pPr lvl="1"/>
            <a:r>
              <a:rPr lang="en-US" dirty="0"/>
              <a:t>Prophets, martyrs, saints</a:t>
            </a:r>
          </a:p>
          <a:p>
            <a:pPr lvl="1"/>
            <a:r>
              <a:rPr lang="en-US" dirty="0"/>
              <a:t>Sacred events, days, places</a:t>
            </a:r>
          </a:p>
          <a:p>
            <a:pPr lvl="1"/>
            <a:r>
              <a:rPr lang="en-US" dirty="0"/>
              <a:t>Sacred rituals, symbols, songs, prayers, </a:t>
            </a:r>
            <a:r>
              <a:rPr lang="en-US" dirty="0" smtClean="0"/>
              <a:t>scripture</a:t>
            </a:r>
            <a:endParaRPr lang="en-US" dirty="0"/>
          </a:p>
          <a:p>
            <a:r>
              <a:rPr lang="en-US" dirty="0"/>
              <a:t>Do other countries or cultures have a civil religion?</a:t>
            </a:r>
          </a:p>
          <a:p>
            <a:endParaRPr lang="en-US" dirty="0"/>
          </a:p>
        </p:txBody>
      </p:sp>
      <p:pic>
        <p:nvPicPr>
          <p:cNvPr id="4" name="Picture 3" descr="Screen Shot 2019-09-26 at 9.2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343" y="2963503"/>
            <a:ext cx="1792268" cy="2472876"/>
          </a:xfrm>
          <a:prstGeom prst="rect">
            <a:avLst/>
          </a:prstGeom>
        </p:spPr>
      </p:pic>
    </p:spTree>
    <p:extLst>
      <p:ext uri="{BB962C8B-B14F-4D97-AF65-F5344CB8AC3E}">
        <p14:creationId xmlns:p14="http://schemas.microsoft.com/office/powerpoint/2010/main" val="275015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Contemporary ideas</a:t>
            </a:r>
            <a:endParaRPr lang="en-US" dirty="0"/>
          </a:p>
        </p:txBody>
      </p:sp>
      <p:sp>
        <p:nvSpPr>
          <p:cNvPr id="3" name="Content Placeholder 2"/>
          <p:cNvSpPr>
            <a:spLocks noGrp="1"/>
          </p:cNvSpPr>
          <p:nvPr>
            <p:ph idx="1"/>
          </p:nvPr>
        </p:nvSpPr>
        <p:spPr/>
        <p:txBody>
          <a:bodyPr/>
          <a:lstStyle/>
          <a:p>
            <a:r>
              <a:rPr lang="en-US" dirty="0" smtClean="0"/>
              <a:t>Secularization</a:t>
            </a:r>
          </a:p>
          <a:p>
            <a:pPr lvl="1"/>
            <a:r>
              <a:rPr lang="en-US" dirty="0" smtClean="0"/>
              <a:t>A process of removing institutions, such as education and government, from the dominance or influence of religion</a:t>
            </a:r>
          </a:p>
          <a:p>
            <a:pPr lvl="2"/>
            <a:r>
              <a:rPr lang="en-US" dirty="0" smtClean="0"/>
              <a:t>Why might social institutions do this? What benefits are there? Are there any disadvantages?</a:t>
            </a:r>
          </a:p>
          <a:p>
            <a:pPr lvl="1"/>
            <a:r>
              <a:rPr lang="en-US" dirty="0" smtClean="0"/>
              <a:t>Secularization </a:t>
            </a:r>
            <a:r>
              <a:rPr lang="en-US" dirty="0" smtClean="0"/>
              <a:t>theorists, including Steve Bruce, </a:t>
            </a:r>
            <a:r>
              <a:rPr lang="en-US" dirty="0" smtClean="0"/>
              <a:t>have argued that as society modernizes, there will be less of a need for religion</a:t>
            </a:r>
          </a:p>
          <a:p>
            <a:pPr lvl="2"/>
            <a:r>
              <a:rPr lang="en-US" dirty="0" smtClean="0"/>
              <a:t>The argument is that the institution of religion will not have as strong of a role in society, culture, institutions, and families as it once did</a:t>
            </a:r>
          </a:p>
          <a:p>
            <a:pPr lvl="2"/>
            <a:r>
              <a:rPr lang="en-US" dirty="0" smtClean="0"/>
              <a:t>Take 5 minutes and write your thoughts about this idea. Does it have merit? Does it have flaws? Will it come true? Has it begun already? </a:t>
            </a:r>
            <a:endParaRPr lang="en-US" dirty="0"/>
          </a:p>
        </p:txBody>
      </p:sp>
    </p:spTree>
    <p:extLst>
      <p:ext uri="{BB962C8B-B14F-4D97-AF65-F5344CB8AC3E}">
        <p14:creationId xmlns:p14="http://schemas.microsoft.com/office/powerpoint/2010/main" val="2379264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ideas</a:t>
            </a:r>
            <a:endParaRPr lang="en-US" dirty="0"/>
          </a:p>
        </p:txBody>
      </p:sp>
      <p:sp>
        <p:nvSpPr>
          <p:cNvPr id="3" name="Content Placeholder 2"/>
          <p:cNvSpPr>
            <a:spLocks noGrp="1"/>
          </p:cNvSpPr>
          <p:nvPr>
            <p:ph idx="1"/>
          </p:nvPr>
        </p:nvSpPr>
        <p:spPr>
          <a:xfrm>
            <a:off x="457200" y="1752600"/>
            <a:ext cx="5186761" cy="4851400"/>
          </a:xfrm>
        </p:spPr>
        <p:txBody>
          <a:bodyPr>
            <a:normAutofit/>
          </a:bodyPr>
          <a:lstStyle/>
          <a:p>
            <a:r>
              <a:rPr lang="en-US" dirty="0" smtClean="0"/>
              <a:t>The Starbucks Red </a:t>
            </a:r>
            <a:r>
              <a:rPr lang="en-US" dirty="0" smtClean="0"/>
              <a:t>Cup Case Study</a:t>
            </a:r>
            <a:endParaRPr lang="en-US" dirty="0"/>
          </a:p>
          <a:p>
            <a:pPr lvl="1"/>
            <a:r>
              <a:rPr lang="en-US" dirty="0" smtClean="0"/>
              <a:t>There was a significant controversy about the 2015 cup and the so-called “War on Christmas”</a:t>
            </a:r>
          </a:p>
          <a:p>
            <a:pPr lvl="1"/>
            <a:endParaRPr lang="en-US" dirty="0"/>
          </a:p>
        </p:txBody>
      </p:sp>
      <p:pic>
        <p:nvPicPr>
          <p:cNvPr id="5" name="Picture 4" descr="red_cu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078" y="1771540"/>
            <a:ext cx="3255127" cy="2728881"/>
          </a:xfrm>
          <a:prstGeom prst="rect">
            <a:avLst/>
          </a:prstGeom>
        </p:spPr>
      </p:pic>
      <p:pic>
        <p:nvPicPr>
          <p:cNvPr id="6" name="Picture 5" descr="PRRI-War-On-Christmas-Happy-Holidays-Merry-Christm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93" y="3671671"/>
            <a:ext cx="4013483" cy="2932329"/>
          </a:xfrm>
          <a:prstGeom prst="rect">
            <a:avLst/>
          </a:prstGeom>
        </p:spPr>
      </p:pic>
      <p:sp>
        <p:nvSpPr>
          <p:cNvPr id="7" name="TextBox 6"/>
          <p:cNvSpPr txBox="1"/>
          <p:nvPr/>
        </p:nvSpPr>
        <p:spPr>
          <a:xfrm>
            <a:off x="5314730" y="4719653"/>
            <a:ext cx="3527475" cy="2215991"/>
          </a:xfrm>
          <a:prstGeom prst="rect">
            <a:avLst/>
          </a:prstGeom>
          <a:noFill/>
        </p:spPr>
        <p:txBody>
          <a:bodyPr wrap="square" rtlCol="0">
            <a:spAutoFit/>
          </a:bodyPr>
          <a:lstStyle/>
          <a:p>
            <a:pPr marL="285750" lvl="1" indent="-285750">
              <a:buFont typeface="Arial"/>
              <a:buChar char="•"/>
            </a:pPr>
            <a:r>
              <a:rPr lang="en-US" sz="2000" dirty="0" smtClean="0">
                <a:solidFill>
                  <a:schemeClr val="tx2"/>
                </a:solidFill>
              </a:rPr>
              <a:t>How do these debates relate to secularization, religion, politics, the economy, and culture?</a:t>
            </a:r>
          </a:p>
          <a:p>
            <a:pPr marL="285750" lvl="1" indent="-285750">
              <a:buFont typeface="Arial"/>
              <a:buChar char="•"/>
            </a:pPr>
            <a:r>
              <a:rPr lang="en-US" sz="2000" dirty="0" smtClean="0">
                <a:solidFill>
                  <a:schemeClr val="tx2"/>
                </a:solidFill>
              </a:rPr>
              <a:t>Is secularization happening?</a:t>
            </a:r>
            <a:endParaRPr lang="en-US" sz="2000" dirty="0">
              <a:solidFill>
                <a:schemeClr val="tx2"/>
              </a:solidFill>
            </a:endParaRPr>
          </a:p>
          <a:p>
            <a:endParaRPr lang="en-US" dirty="0"/>
          </a:p>
        </p:txBody>
      </p:sp>
    </p:spTree>
    <p:extLst>
      <p:ext uri="{BB962C8B-B14F-4D97-AF65-F5344CB8AC3E}">
        <p14:creationId xmlns:p14="http://schemas.microsoft.com/office/powerpoint/2010/main" val="3873580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Assessments</a:t>
            </a:r>
            <a:endParaRPr lang="en-US" dirty="0"/>
          </a:p>
        </p:txBody>
      </p:sp>
      <p:sp>
        <p:nvSpPr>
          <p:cNvPr id="3" name="Content Placeholder 2"/>
          <p:cNvSpPr>
            <a:spLocks noGrp="1"/>
          </p:cNvSpPr>
          <p:nvPr>
            <p:ph idx="1"/>
          </p:nvPr>
        </p:nvSpPr>
        <p:spPr/>
        <p:txBody>
          <a:bodyPr>
            <a:normAutofit fontScale="85000" lnSpcReduction="20000"/>
          </a:bodyPr>
          <a:lstStyle/>
          <a:p>
            <a:pPr marL="571500" indent="-457200">
              <a:buFont typeface="+mj-lt"/>
              <a:buAutoNum type="arabicPeriod"/>
            </a:pPr>
            <a:r>
              <a:rPr lang="en-US" dirty="0" smtClean="0"/>
              <a:t>Short paper assignment</a:t>
            </a:r>
          </a:p>
          <a:p>
            <a:pPr marL="868680" lvl="1" indent="-457200">
              <a:buFont typeface="+mj-lt"/>
              <a:buAutoNum type="alphaLcPeriod"/>
            </a:pPr>
            <a:r>
              <a:rPr lang="en-US" dirty="0" smtClean="0"/>
              <a:t>Have students watch a 3 minute clip of Charlie Chaplin’s </a:t>
            </a:r>
            <a:r>
              <a:rPr lang="en-US" dirty="0"/>
              <a:t>Modern </a:t>
            </a:r>
            <a:r>
              <a:rPr lang="en-US" dirty="0" smtClean="0"/>
              <a:t>Times: </a:t>
            </a:r>
            <a:endParaRPr lang="en-US" dirty="0"/>
          </a:p>
          <a:p>
            <a:pPr marL="411480" lvl="1" indent="0">
              <a:buNone/>
            </a:pPr>
            <a:r>
              <a:rPr lang="en-US" dirty="0" smtClean="0"/>
              <a:t>	(</a:t>
            </a:r>
            <a:r>
              <a:rPr lang="en-US" dirty="0" smtClean="0">
                <a:hlinkClick r:id="rId2"/>
              </a:rPr>
              <a:t>https</a:t>
            </a:r>
            <a:r>
              <a:rPr lang="en-US" dirty="0">
                <a:hlinkClick r:id="rId2"/>
              </a:rPr>
              <a:t>://www.youtube.com/watch?v=</a:t>
            </a:r>
            <a:r>
              <a:rPr lang="en-US" dirty="0" smtClean="0">
                <a:hlinkClick r:id="rId2"/>
              </a:rPr>
              <a:t>DfGs2Y5WJ14</a:t>
            </a:r>
            <a:r>
              <a:rPr lang="en-US" dirty="0" smtClean="0"/>
              <a:t>) </a:t>
            </a:r>
          </a:p>
          <a:p>
            <a:pPr marL="868680" lvl="1" indent="-457200">
              <a:buFont typeface="+mj-lt"/>
              <a:buAutoNum type="alphaLcPeriod" startAt="2"/>
            </a:pPr>
            <a:r>
              <a:rPr lang="en-US" dirty="0" smtClean="0"/>
              <a:t>Prompt: For Marx, the economic structure is of utmost importance to understand social life. Now, </a:t>
            </a:r>
            <a:r>
              <a:rPr lang="en-US" dirty="0"/>
              <a:t>i</a:t>
            </a:r>
            <a:r>
              <a:rPr lang="en-US" dirty="0" smtClean="0"/>
              <a:t>magine a factory during the Industrial Revolution. Each worker had specialized tasks to increase efficiency and maximize profit. In the clip, the workers were alienated from one another, pit against each other. They worked under circumstances of constant supervision. The supervisor that appears on the screens </a:t>
            </a:r>
            <a:r>
              <a:rPr lang="en-US" dirty="0" smtClean="0"/>
              <a:t>represent the </a:t>
            </a:r>
            <a:r>
              <a:rPr lang="en-US" dirty="0" smtClean="0"/>
              <a:t>bourgeoisie while the line workers represent the proletariat. The workers have false consciousness, they are distracted from their exploitation (did you see the horrible working conditions and treatment?). They fight against one another as a result. They do not have class consciousness, or the realization that they are ALL being exploited and oppressed. If they banded together, they could change their circumstances or even overthrow the bourgeoisie</a:t>
            </a:r>
            <a:r>
              <a:rPr lang="en-US" b="1" dirty="0" smtClean="0"/>
              <a:t>! In 1-2 pages, explain how this clip and discussion of the economic structure relates to </a:t>
            </a:r>
            <a:r>
              <a:rPr lang="en-US" b="1" dirty="0" smtClean="0"/>
              <a:t>religion, highlighting Marx’s perspective on religion. </a:t>
            </a:r>
            <a:r>
              <a:rPr lang="en-US" b="1" dirty="0" smtClean="0"/>
              <a:t>Also, discuss how this very old clip (1936) relates to societies today.</a:t>
            </a:r>
          </a:p>
        </p:txBody>
      </p:sp>
    </p:spTree>
    <p:extLst>
      <p:ext uri="{BB962C8B-B14F-4D97-AF65-F5344CB8AC3E}">
        <p14:creationId xmlns:p14="http://schemas.microsoft.com/office/powerpoint/2010/main" val="1900197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Assessment</a:t>
            </a:r>
            <a:endParaRPr lang="en-US" dirty="0"/>
          </a:p>
        </p:txBody>
      </p:sp>
      <p:sp>
        <p:nvSpPr>
          <p:cNvPr id="3" name="Content Placeholder 2"/>
          <p:cNvSpPr>
            <a:spLocks noGrp="1"/>
          </p:cNvSpPr>
          <p:nvPr>
            <p:ph idx="1"/>
          </p:nvPr>
        </p:nvSpPr>
        <p:spPr/>
        <p:txBody>
          <a:bodyPr/>
          <a:lstStyle/>
          <a:p>
            <a:pPr marL="571500" indent="-457200">
              <a:buFont typeface="+mj-lt"/>
              <a:buAutoNum type="arabicPeriod" startAt="2"/>
            </a:pPr>
            <a:r>
              <a:rPr lang="en-US" dirty="0" smtClean="0"/>
              <a:t>Essay exam question</a:t>
            </a:r>
          </a:p>
          <a:p>
            <a:pPr marL="868680" lvl="1" indent="-457200">
              <a:buFont typeface="+mj-lt"/>
              <a:buAutoNum type="alphaLcPeriod"/>
            </a:pPr>
            <a:r>
              <a:rPr lang="en-US" dirty="0" smtClean="0"/>
              <a:t>Compare and contrast the classical understandings of religion (Marx, Durkheim, Weber). How do they map onto the classical sociological theories of structural functionalism and conflict theory?</a:t>
            </a:r>
          </a:p>
          <a:p>
            <a:pPr marL="571500" indent="-457200">
              <a:buFont typeface="+mj-lt"/>
              <a:buAutoNum type="arabicPeriod" startAt="2"/>
            </a:pPr>
            <a:r>
              <a:rPr lang="en-US" dirty="0" smtClean="0"/>
              <a:t>Short Paper Exercise</a:t>
            </a:r>
          </a:p>
          <a:p>
            <a:pPr marL="868680" lvl="1" indent="-457200">
              <a:buFont typeface="+mj-lt"/>
              <a:buAutoNum type="alphaLcPeriod"/>
            </a:pPr>
            <a:r>
              <a:rPr lang="en-US" dirty="0" smtClean="0"/>
              <a:t>Research other countries and cultures and find one wherein the practices of citizenship take on religious aspects—where a civil religion exists. What does it look like? What are some of the major aspects of this civil religion? How does it compare to that in the US? Write a 2 page paper in response and provide citations for your research.</a:t>
            </a:r>
          </a:p>
          <a:p>
            <a:pPr lvl="1"/>
            <a:endParaRPr lang="en-US" dirty="0"/>
          </a:p>
        </p:txBody>
      </p:sp>
    </p:spTree>
    <p:extLst>
      <p:ext uri="{BB962C8B-B14F-4D97-AF65-F5344CB8AC3E}">
        <p14:creationId xmlns:p14="http://schemas.microsoft.com/office/powerpoint/2010/main" val="135961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Abad-Santos, Alex. 2016. “Starbucks’s Red Cup Controversy, Explained.” </a:t>
            </a:r>
            <a:r>
              <a:rPr lang="en-US" dirty="0" err="1"/>
              <a:t>Vox</a:t>
            </a:r>
            <a:r>
              <a:rPr lang="en-US" dirty="0"/>
              <a:t> </a:t>
            </a:r>
            <a:r>
              <a:rPr lang="en-US" dirty="0">
                <a:hlinkClick r:id="rId2"/>
              </a:rPr>
              <a:t>https://www.vox.com/2015/11/10/9707034/starbucks-red-cup-controversy</a:t>
            </a:r>
            <a:r>
              <a:rPr lang="en-US" dirty="0"/>
              <a:t> </a:t>
            </a:r>
          </a:p>
          <a:p>
            <a:r>
              <a:rPr lang="en-US" dirty="0" err="1" smtClean="0"/>
              <a:t>Bellah</a:t>
            </a:r>
            <a:r>
              <a:rPr lang="en-US" dirty="0" smtClean="0"/>
              <a:t>, Robert. 1967. “America’s Civil Religion.” </a:t>
            </a:r>
            <a:r>
              <a:rPr lang="en-US" i="1" dirty="0" smtClean="0"/>
              <a:t>Daedalus</a:t>
            </a:r>
            <a:r>
              <a:rPr lang="en-US" dirty="0" smtClean="0"/>
              <a:t> (Winter). </a:t>
            </a:r>
          </a:p>
          <a:p>
            <a:r>
              <a:rPr lang="en-US" dirty="0" smtClean="0"/>
              <a:t>Berger</a:t>
            </a:r>
            <a:r>
              <a:rPr lang="en-US" dirty="0"/>
              <a:t>, Peter. 1967. </a:t>
            </a:r>
            <a:r>
              <a:rPr lang="en-US" i="1" dirty="0"/>
              <a:t>The Sacred Canopy</a:t>
            </a:r>
            <a:r>
              <a:rPr lang="en-US" dirty="0"/>
              <a:t>. Garden City, NY: Random House. </a:t>
            </a:r>
          </a:p>
          <a:p>
            <a:r>
              <a:rPr lang="en-US" dirty="0"/>
              <a:t>Bruce, Steve. 2002. </a:t>
            </a:r>
            <a:r>
              <a:rPr lang="en-US" i="1" dirty="0"/>
              <a:t>God is Dead: Secularization in the West</a:t>
            </a:r>
            <a:r>
              <a:rPr lang="en-US" dirty="0"/>
              <a:t>. Malden, MA: Blackwell Publishing.</a:t>
            </a:r>
          </a:p>
          <a:p>
            <a:r>
              <a:rPr lang="en-US" dirty="0" smtClean="0"/>
              <a:t>Chaplin</a:t>
            </a:r>
            <a:r>
              <a:rPr lang="en-US" dirty="0" smtClean="0"/>
              <a:t>, Charlie. 1936. </a:t>
            </a:r>
            <a:r>
              <a:rPr lang="en-US" i="1" dirty="0" smtClean="0"/>
              <a:t>Modern Times</a:t>
            </a:r>
            <a:r>
              <a:rPr lang="en-US" dirty="0" smtClean="0"/>
              <a:t>. </a:t>
            </a:r>
            <a:r>
              <a:rPr lang="en-US" dirty="0" smtClean="0">
                <a:hlinkClick r:id="rId3"/>
              </a:rPr>
              <a:t>https</a:t>
            </a:r>
            <a:r>
              <a:rPr lang="en-US" dirty="0">
                <a:hlinkClick r:id="rId3"/>
              </a:rPr>
              <a:t>://www.youtube.com/watch?v=</a:t>
            </a:r>
            <a:r>
              <a:rPr lang="en-US" dirty="0" smtClean="0">
                <a:hlinkClick r:id="rId3"/>
              </a:rPr>
              <a:t>DfGs2Y5WJ14</a:t>
            </a:r>
            <a:endParaRPr lang="en-US" dirty="0" smtClean="0"/>
          </a:p>
          <a:p>
            <a:r>
              <a:rPr lang="en-US" dirty="0" smtClean="0"/>
              <a:t>Durkheim, Emile. 1912. </a:t>
            </a:r>
            <a:r>
              <a:rPr lang="en-US" i="1" dirty="0" smtClean="0"/>
              <a:t>The Elementary Forms of Religious Life</a:t>
            </a:r>
            <a:r>
              <a:rPr lang="en-US" dirty="0" smtClean="0"/>
              <a:t>.</a:t>
            </a:r>
            <a:endParaRPr lang="en-US" dirty="0" smtClean="0"/>
          </a:p>
        </p:txBody>
      </p:sp>
    </p:spTree>
    <p:extLst>
      <p:ext uri="{BB962C8B-B14F-4D97-AF65-F5344CB8AC3E}">
        <p14:creationId xmlns:p14="http://schemas.microsoft.com/office/powerpoint/2010/main" val="303117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Readings</a:t>
            </a:r>
            <a:endParaRPr lang="en-US" dirty="0"/>
          </a:p>
        </p:txBody>
      </p:sp>
      <p:sp>
        <p:nvSpPr>
          <p:cNvPr id="3" name="Content Placeholder 2"/>
          <p:cNvSpPr>
            <a:spLocks noGrp="1"/>
          </p:cNvSpPr>
          <p:nvPr>
            <p:ph idx="1"/>
          </p:nvPr>
        </p:nvSpPr>
        <p:spPr/>
        <p:txBody>
          <a:bodyPr>
            <a:normAutofit/>
          </a:bodyPr>
          <a:lstStyle/>
          <a:p>
            <a:r>
              <a:rPr lang="en-US" dirty="0"/>
              <a:t>Marx, Karl. 1843. </a:t>
            </a:r>
            <a:r>
              <a:rPr lang="en-US" i="1" dirty="0"/>
              <a:t>Critique of Hegel’s Philosophy of Right</a:t>
            </a:r>
            <a:r>
              <a:rPr lang="en-US" dirty="0"/>
              <a:t>. </a:t>
            </a:r>
          </a:p>
          <a:p>
            <a:r>
              <a:rPr lang="en-US" dirty="0" smtClean="0"/>
              <a:t>Pew </a:t>
            </a:r>
            <a:r>
              <a:rPr lang="en-US" dirty="0"/>
              <a:t>Research. </a:t>
            </a:r>
            <a:r>
              <a:rPr lang="en-US" dirty="0" smtClean="0"/>
              <a:t>2019. Religious Landscape Study. Income Distribution. </a:t>
            </a:r>
            <a:r>
              <a:rPr lang="en-US" dirty="0" smtClean="0">
                <a:hlinkClick r:id="rId2"/>
              </a:rPr>
              <a:t>https</a:t>
            </a:r>
            <a:r>
              <a:rPr lang="en-US" dirty="0">
                <a:hlinkClick r:id="rId2"/>
              </a:rPr>
              <a:t>://www.pewforum.org/religious-landscape-study/income-distribution</a:t>
            </a:r>
            <a:r>
              <a:rPr lang="en-US" dirty="0" smtClean="0">
                <a:hlinkClick r:id="rId2"/>
              </a:rPr>
              <a:t>/</a:t>
            </a:r>
            <a:endParaRPr lang="en-US" dirty="0" smtClean="0"/>
          </a:p>
          <a:p>
            <a:r>
              <a:rPr lang="en-US" dirty="0" smtClean="0"/>
              <a:t>Weber, Max. 1930. </a:t>
            </a:r>
            <a:r>
              <a:rPr lang="en-US" i="1" dirty="0" smtClean="0"/>
              <a:t>The Protestant Ethic and the Spirit of Capitalism. </a:t>
            </a:r>
            <a:r>
              <a:rPr lang="en-US" dirty="0" smtClean="0"/>
              <a:t>Allen and </a:t>
            </a:r>
            <a:r>
              <a:rPr lang="en-US" dirty="0" err="1" smtClean="0"/>
              <a:t>Unwin</a:t>
            </a:r>
            <a:r>
              <a:rPr lang="en-US" dirty="0" smtClean="0"/>
              <a:t>.</a:t>
            </a:r>
            <a:endParaRPr lang="en-US" dirty="0"/>
          </a:p>
        </p:txBody>
      </p:sp>
    </p:spTree>
    <p:extLst>
      <p:ext uri="{BB962C8B-B14F-4D97-AF65-F5344CB8AC3E}">
        <p14:creationId xmlns:p14="http://schemas.microsoft.com/office/powerpoint/2010/main" val="297350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752600"/>
            <a:ext cx="8229600" cy="4754562"/>
          </a:xfrm>
        </p:spPr>
        <p:txBody>
          <a:bodyPr>
            <a:normAutofit lnSpcReduction="10000"/>
          </a:bodyPr>
          <a:lstStyle/>
          <a:p>
            <a:r>
              <a:rPr lang="en-US" dirty="0" smtClean="0"/>
              <a:t>What is religion?</a:t>
            </a:r>
          </a:p>
          <a:p>
            <a:pPr lvl="1"/>
            <a:r>
              <a:rPr lang="en-US" dirty="0" smtClean="0"/>
              <a:t>According to Emile Durkheim: “</a:t>
            </a:r>
            <a:r>
              <a:rPr lang="en-US" dirty="0"/>
              <a:t>a unified system of beliefs and practices which unite into a single moral community called a Church, all those who adhere to them”</a:t>
            </a:r>
          </a:p>
          <a:p>
            <a:pPr lvl="1"/>
            <a:r>
              <a:rPr lang="en-US" dirty="0" smtClean="0"/>
              <a:t>According to Milton </a:t>
            </a:r>
            <a:r>
              <a:rPr lang="en-US" dirty="0" err="1" smtClean="0"/>
              <a:t>Yinger</a:t>
            </a:r>
            <a:r>
              <a:rPr lang="en-US" dirty="0" smtClean="0"/>
              <a:t>, this is how religion functions: </a:t>
            </a:r>
            <a:r>
              <a:rPr lang="en-US" dirty="0"/>
              <a:t>“a system of beliefs and practices by means of which a group of people struggles with the ultimate problems of human life” (like death, suffering, evil, etc.</a:t>
            </a:r>
            <a:r>
              <a:rPr lang="en-US" dirty="0" smtClean="0"/>
              <a:t>)</a:t>
            </a:r>
          </a:p>
          <a:p>
            <a:pPr lvl="2"/>
            <a:r>
              <a:rPr lang="en-US" dirty="0" smtClean="0"/>
              <a:t>This definition is broader, and can include things like science and technology</a:t>
            </a:r>
          </a:p>
          <a:p>
            <a:pPr>
              <a:spcBef>
                <a:spcPts val="800"/>
              </a:spcBef>
            </a:pPr>
            <a:r>
              <a:rPr lang="en-US" dirty="0"/>
              <a:t>Which one </a:t>
            </a:r>
            <a:r>
              <a:rPr lang="en-US" dirty="0" smtClean="0"/>
              <a:t>makes more sense to you? </a:t>
            </a:r>
            <a:r>
              <a:rPr lang="en-US" dirty="0"/>
              <a:t>Is there anything missing in these definitions?</a:t>
            </a:r>
          </a:p>
          <a:p>
            <a:pPr lvl="1"/>
            <a:r>
              <a:rPr lang="en-US" dirty="0"/>
              <a:t>Is the “supernatural” necessary for the definition</a:t>
            </a:r>
            <a:r>
              <a:rPr lang="en-US" dirty="0" smtClean="0"/>
              <a:t>?</a:t>
            </a:r>
          </a:p>
          <a:p>
            <a:pPr lvl="1"/>
            <a:r>
              <a:rPr lang="en-US" dirty="0" smtClean="0"/>
              <a:t>How does the definition that you wrote compare? Get into small groups to discuss.</a:t>
            </a:r>
          </a:p>
          <a:p>
            <a:pPr marL="411480" lvl="1" indent="0">
              <a:buNone/>
            </a:pPr>
            <a:endParaRPr lang="en-US" dirty="0"/>
          </a:p>
          <a:p>
            <a:pPr lvl="1"/>
            <a:endParaRPr lang="en-US" dirty="0"/>
          </a:p>
        </p:txBody>
      </p:sp>
    </p:spTree>
    <p:extLst>
      <p:ext uri="{BB962C8B-B14F-4D97-AF65-F5344CB8AC3E}">
        <p14:creationId xmlns:p14="http://schemas.microsoft.com/office/powerpoint/2010/main" val="1533189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Religion is a social institution—what are its functions?</a:t>
            </a:r>
          </a:p>
          <a:p>
            <a:pPr lvl="1"/>
            <a:r>
              <a:rPr lang="en-US" dirty="0" smtClean="0"/>
              <a:t>Characteristics </a:t>
            </a:r>
            <a:r>
              <a:rPr lang="en-US" dirty="0"/>
              <a:t>of religion</a:t>
            </a:r>
          </a:p>
          <a:p>
            <a:pPr lvl="2"/>
            <a:r>
              <a:rPr lang="en-US" dirty="0"/>
              <a:t>Social phenomenon involving grouping people around a </a:t>
            </a:r>
            <a:r>
              <a:rPr lang="en-US" dirty="0" smtClean="0"/>
              <a:t>faith with shared  </a:t>
            </a:r>
            <a:r>
              <a:rPr lang="en-US" dirty="0"/>
              <a:t>beliefs, rituals, morals, symbols, </a:t>
            </a:r>
            <a:r>
              <a:rPr lang="en-US" dirty="0" smtClean="0"/>
              <a:t>worldviews, giving them a sense </a:t>
            </a:r>
            <a:r>
              <a:rPr lang="en-US" dirty="0"/>
              <a:t>of </a:t>
            </a:r>
            <a:r>
              <a:rPr lang="en-US" dirty="0" smtClean="0"/>
              <a:t>belonging</a:t>
            </a:r>
            <a:endParaRPr lang="en-US" dirty="0"/>
          </a:p>
          <a:p>
            <a:pPr lvl="2"/>
            <a:r>
              <a:rPr lang="en-US" dirty="0" smtClean="0"/>
              <a:t>Provides a </a:t>
            </a:r>
            <a:r>
              <a:rPr lang="en-US" dirty="0"/>
              <a:t>s</a:t>
            </a:r>
            <a:r>
              <a:rPr lang="en-US" dirty="0" smtClean="0"/>
              <a:t>hared </a:t>
            </a:r>
            <a:r>
              <a:rPr lang="en-US" dirty="0"/>
              <a:t>system of meaning and </a:t>
            </a:r>
            <a:r>
              <a:rPr lang="en-US" dirty="0" smtClean="0"/>
              <a:t>expectations</a:t>
            </a:r>
          </a:p>
          <a:p>
            <a:pPr lvl="2"/>
            <a:r>
              <a:rPr lang="en-US" dirty="0" smtClean="0"/>
              <a:t>It promotes social order and serves as a mechanism of social control (how?)</a:t>
            </a:r>
            <a:endParaRPr lang="en-US" dirty="0"/>
          </a:p>
          <a:p>
            <a:pPr>
              <a:spcBef>
                <a:spcPts val="800"/>
              </a:spcBef>
            </a:pPr>
            <a:r>
              <a:rPr lang="en-US" dirty="0" smtClean="0"/>
              <a:t>Some important differences:</a:t>
            </a:r>
          </a:p>
          <a:p>
            <a:pPr lvl="1">
              <a:spcBef>
                <a:spcPts val="800"/>
              </a:spcBef>
            </a:pPr>
            <a:r>
              <a:rPr lang="en-US" dirty="0" smtClean="0"/>
              <a:t>Sacred: something </a:t>
            </a:r>
            <a:r>
              <a:rPr lang="en-US" dirty="0"/>
              <a:t>that has a quality greater than humankind, is related to the supernatural </a:t>
            </a:r>
            <a:endParaRPr lang="en-US" dirty="0" smtClean="0"/>
          </a:p>
          <a:p>
            <a:pPr lvl="1">
              <a:spcBef>
                <a:spcPts val="800"/>
              </a:spcBef>
            </a:pPr>
            <a:r>
              <a:rPr lang="en-US" dirty="0" smtClean="0"/>
              <a:t>Secular: everything </a:t>
            </a:r>
            <a:r>
              <a:rPr lang="en-US" dirty="0"/>
              <a:t>else not related to the </a:t>
            </a:r>
            <a:r>
              <a:rPr lang="en-US" dirty="0" smtClean="0"/>
              <a:t>supernatural</a:t>
            </a:r>
          </a:p>
          <a:p>
            <a:pPr lvl="1">
              <a:spcBef>
                <a:spcPts val="800"/>
              </a:spcBef>
            </a:pPr>
            <a:r>
              <a:rPr lang="en-US" dirty="0" smtClean="0"/>
              <a:t>Spirituality: a </a:t>
            </a:r>
            <a:r>
              <a:rPr lang="en-US" dirty="0"/>
              <a:t>personal connection with something greater than oneself (a higher power/force</a:t>
            </a:r>
            <a:r>
              <a:rPr lang="en-US" dirty="0" smtClean="0"/>
              <a:t>)</a:t>
            </a:r>
            <a:endParaRPr lang="en-US" dirty="0"/>
          </a:p>
          <a:p>
            <a:pPr lvl="2">
              <a:spcBef>
                <a:spcPts val="800"/>
              </a:spcBef>
            </a:pPr>
            <a:r>
              <a:rPr lang="en-US" dirty="0" smtClean="0"/>
              <a:t>Spirituality may </a:t>
            </a:r>
            <a:r>
              <a:rPr lang="en-US" dirty="0"/>
              <a:t>or may </a:t>
            </a:r>
            <a:r>
              <a:rPr lang="en-US" dirty="0" smtClean="0"/>
              <a:t>not include involvement in organized religion</a:t>
            </a:r>
          </a:p>
          <a:p>
            <a:pPr lvl="2">
              <a:spcBef>
                <a:spcPts val="800"/>
              </a:spcBef>
            </a:pPr>
            <a:r>
              <a:rPr lang="en-US" dirty="0" smtClean="0"/>
              <a:t>So what’s the difference between religion and spirituality? </a:t>
            </a:r>
          </a:p>
          <a:p>
            <a:pPr marL="685800" lvl="2" indent="0">
              <a:spcBef>
                <a:spcPts val="800"/>
              </a:spcBef>
              <a:buNone/>
            </a:pPr>
            <a:r>
              <a:rPr lang="en-US" dirty="0" smtClean="0"/>
              <a:t>Fill in the blank: religion is more ______, while spirituality is more _________</a:t>
            </a:r>
          </a:p>
          <a:p>
            <a:pPr lvl="1">
              <a:spcBef>
                <a:spcPts val="800"/>
              </a:spcBef>
            </a:pPr>
            <a:endParaRPr lang="en-US" dirty="0"/>
          </a:p>
          <a:p>
            <a:pPr>
              <a:spcBef>
                <a:spcPts val="800"/>
              </a:spcBef>
            </a:pPr>
            <a:endParaRPr lang="en-US" dirty="0"/>
          </a:p>
          <a:p>
            <a:pPr lvl="1"/>
            <a:endParaRPr lang="en-US" dirty="0"/>
          </a:p>
        </p:txBody>
      </p:sp>
    </p:spTree>
    <p:extLst>
      <p:ext uri="{BB962C8B-B14F-4D97-AF65-F5344CB8AC3E}">
        <p14:creationId xmlns:p14="http://schemas.microsoft.com/office/powerpoint/2010/main" val="29336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on Religion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Classical understandings and approaches to the sociology of religion</a:t>
            </a:r>
          </a:p>
          <a:p>
            <a:pPr lvl="1"/>
            <a:r>
              <a:rPr lang="en-US" sz="2400" dirty="0" smtClean="0"/>
              <a:t>Emile </a:t>
            </a:r>
            <a:r>
              <a:rPr lang="en-US" sz="2400" dirty="0" smtClean="0"/>
              <a:t>Durkheim’s Elementary Forms of Religious Life</a:t>
            </a:r>
            <a:endParaRPr lang="en-US" sz="2400" dirty="0" smtClean="0"/>
          </a:p>
          <a:p>
            <a:pPr lvl="1"/>
            <a:r>
              <a:rPr lang="en-US" sz="2400" dirty="0" smtClean="0"/>
              <a:t>Karl </a:t>
            </a:r>
            <a:r>
              <a:rPr lang="en-US" sz="2400" dirty="0" smtClean="0"/>
              <a:t>Marx’s Opiate of the Masses</a:t>
            </a:r>
            <a:endParaRPr lang="en-US" sz="2400" dirty="0" smtClean="0"/>
          </a:p>
          <a:p>
            <a:pPr lvl="1"/>
            <a:r>
              <a:rPr lang="en-US" sz="2400" dirty="0" smtClean="0"/>
              <a:t>Max </a:t>
            </a:r>
            <a:r>
              <a:rPr lang="en-US" sz="2400" dirty="0" smtClean="0"/>
              <a:t>Weber’s Protestant Ethic and the Spirit of Capitalism</a:t>
            </a:r>
            <a:endParaRPr lang="en-US" sz="2400" dirty="0" smtClean="0"/>
          </a:p>
          <a:p>
            <a:r>
              <a:rPr lang="en-US" sz="2800" dirty="0" smtClean="0"/>
              <a:t>Contemporary approaches to the sociology of </a:t>
            </a:r>
            <a:r>
              <a:rPr lang="en-US" sz="2800" dirty="0" smtClean="0"/>
              <a:t>religion</a:t>
            </a:r>
          </a:p>
          <a:p>
            <a:pPr lvl="1"/>
            <a:r>
              <a:rPr lang="en-US" sz="2400" dirty="0" smtClean="0"/>
              <a:t>Peter Berger’s Sacred Canopy</a:t>
            </a:r>
          </a:p>
          <a:p>
            <a:pPr lvl="1"/>
            <a:r>
              <a:rPr lang="en-US" sz="2400" dirty="0" smtClean="0"/>
              <a:t>Robert </a:t>
            </a:r>
            <a:r>
              <a:rPr lang="en-US" sz="2400" dirty="0" err="1" smtClean="0"/>
              <a:t>Bellah’s</a:t>
            </a:r>
            <a:r>
              <a:rPr lang="en-US" sz="2400" dirty="0" smtClean="0"/>
              <a:t> Civil Religion</a:t>
            </a:r>
          </a:p>
          <a:p>
            <a:pPr lvl="1"/>
            <a:r>
              <a:rPr lang="en-US" sz="2400" dirty="0" smtClean="0"/>
              <a:t>Steve Bruce’s Secularization Theory</a:t>
            </a:r>
            <a:endParaRPr lang="en-US" sz="2400" dirty="0" smtClean="0"/>
          </a:p>
          <a:p>
            <a:pPr lvl="1"/>
            <a:endParaRPr lang="en-US" dirty="0"/>
          </a:p>
        </p:txBody>
      </p:sp>
    </p:spTree>
    <p:extLst>
      <p:ext uri="{BB962C8B-B14F-4D97-AF65-F5344CB8AC3E}">
        <p14:creationId xmlns:p14="http://schemas.microsoft.com/office/powerpoint/2010/main" val="366409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Class Activity</a:t>
            </a:r>
            <a:endParaRPr lang="en-US" dirty="0"/>
          </a:p>
        </p:txBody>
      </p:sp>
      <p:sp>
        <p:nvSpPr>
          <p:cNvPr id="3" name="Content Placeholder 2"/>
          <p:cNvSpPr>
            <a:spLocks noGrp="1"/>
          </p:cNvSpPr>
          <p:nvPr>
            <p:ph idx="1"/>
          </p:nvPr>
        </p:nvSpPr>
        <p:spPr/>
        <p:txBody>
          <a:bodyPr>
            <a:normAutofit/>
          </a:bodyPr>
          <a:lstStyle/>
          <a:p>
            <a:pPr marL="342900" lvl="1">
              <a:buClr>
                <a:schemeClr val="accent1"/>
              </a:buClr>
            </a:pPr>
            <a:r>
              <a:rPr lang="en-US" dirty="0" smtClean="0"/>
              <a:t>Group juggling</a:t>
            </a:r>
          </a:p>
          <a:p>
            <a:pPr marL="617220" lvl="2">
              <a:buClr>
                <a:schemeClr val="accent1"/>
              </a:buClr>
            </a:pPr>
            <a:r>
              <a:rPr lang="en-US" dirty="0" smtClean="0"/>
              <a:t>Form </a:t>
            </a:r>
            <a:r>
              <a:rPr lang="en-US" dirty="0"/>
              <a:t>a circle with everyone standing up facing the inside of the circle. The leader of the group will begin with one object in hand (i.e. a small ball). The leader will ask one group member to repeat their name, and then the leader will gently toss the object to that group member. The group member will reply "Thank you, (the leader's name)!" The leader will reply by saying, "Your welcome, (the individual's name)!? The object will continue around the circle in the same manner, making sure everyone has received the object, until the object ends up in the hands of the original leader. NOTE: During the first round, once a group member has tossed the object, have them cross their arms to prevent repetition. The same pattern will start again with the leader adding more objects. Once an object has been dropped, the pattern starts all over with the first object. NOTE: the leader should mix up sizes and shapes of objects (i.e. a rubber chicken, toilet paper, etc.) </a:t>
            </a:r>
          </a:p>
          <a:p>
            <a:endParaRPr lang="en-US" dirty="0" smtClean="0"/>
          </a:p>
        </p:txBody>
      </p:sp>
    </p:spTree>
    <p:extLst>
      <p:ext uri="{BB962C8B-B14F-4D97-AF65-F5344CB8AC3E}">
        <p14:creationId xmlns:p14="http://schemas.microsoft.com/office/powerpoint/2010/main" val="387069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6e89c1-4405-4273-eb46-c946d14bfc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55" y="0"/>
            <a:ext cx="2618545" cy="2618545"/>
          </a:xfrm>
          <a:prstGeom prst="rect">
            <a:avLst/>
          </a:prstGeom>
        </p:spPr>
      </p:pic>
      <p:sp>
        <p:nvSpPr>
          <p:cNvPr id="2" name="Title 1"/>
          <p:cNvSpPr>
            <a:spLocks noGrp="1"/>
          </p:cNvSpPr>
          <p:nvPr>
            <p:ph type="title"/>
          </p:nvPr>
        </p:nvSpPr>
        <p:spPr>
          <a:xfrm>
            <a:off x="426128" y="408372"/>
            <a:ext cx="6099327" cy="1039427"/>
          </a:xfrm>
        </p:spPr>
        <p:txBody>
          <a:bodyPr/>
          <a:lstStyle/>
          <a:p>
            <a:r>
              <a:rPr lang="en-US" dirty="0" smtClean="0"/>
              <a:t>Durkheim on Religion</a:t>
            </a:r>
            <a:endParaRPr lang="en-US" dirty="0"/>
          </a:p>
        </p:txBody>
      </p:sp>
      <p:sp>
        <p:nvSpPr>
          <p:cNvPr id="3" name="Content Placeholder 2"/>
          <p:cNvSpPr>
            <a:spLocks noGrp="1"/>
          </p:cNvSpPr>
          <p:nvPr>
            <p:ph idx="1"/>
          </p:nvPr>
        </p:nvSpPr>
        <p:spPr/>
        <p:txBody>
          <a:bodyPr>
            <a:normAutofit lnSpcReduction="10000"/>
          </a:bodyPr>
          <a:lstStyle/>
          <a:p>
            <a:r>
              <a:rPr lang="en-US" dirty="0"/>
              <a:t>Collective Effervescence </a:t>
            </a:r>
          </a:p>
          <a:p>
            <a:pPr lvl="1"/>
            <a:r>
              <a:rPr lang="en-US" dirty="0"/>
              <a:t>The intense and electric feelings and </a:t>
            </a:r>
            <a:endParaRPr lang="en-US" dirty="0" smtClean="0"/>
          </a:p>
          <a:p>
            <a:pPr marL="411480" lvl="1" indent="0">
              <a:buNone/>
            </a:pPr>
            <a:r>
              <a:rPr lang="en-US" dirty="0" smtClean="0"/>
              <a:t>experiences </a:t>
            </a:r>
            <a:r>
              <a:rPr lang="en-US" dirty="0"/>
              <a:t>of a social gathering</a:t>
            </a:r>
          </a:p>
          <a:p>
            <a:pPr lvl="1"/>
            <a:r>
              <a:rPr lang="en-US" dirty="0"/>
              <a:t>Gives people extraordinary feelings, often euphoric</a:t>
            </a:r>
          </a:p>
          <a:p>
            <a:pPr lvl="1"/>
            <a:r>
              <a:rPr lang="en-US" dirty="0"/>
              <a:t>Reaffirms social bonds and moral </a:t>
            </a:r>
            <a:r>
              <a:rPr lang="en-US" dirty="0" smtClean="0"/>
              <a:t>unity</a:t>
            </a:r>
          </a:p>
          <a:p>
            <a:pPr lvl="1"/>
            <a:r>
              <a:rPr lang="en-US" dirty="0" smtClean="0"/>
              <a:t>Did you feel any of this, to a lesser degree, when juggling as a group? Have you felt collective effervescence in other situations?</a:t>
            </a:r>
          </a:p>
          <a:p>
            <a:r>
              <a:rPr lang="en-US" dirty="0" smtClean="0"/>
              <a:t>For </a:t>
            </a:r>
            <a:r>
              <a:rPr lang="en-US" dirty="0" smtClean="0"/>
              <a:t>Emile Durkheim</a:t>
            </a:r>
            <a:r>
              <a:rPr lang="en-US" dirty="0" smtClean="0"/>
              <a:t>, this collective effervescence plays a big role in the development of a religion</a:t>
            </a:r>
          </a:p>
          <a:p>
            <a:pPr lvl="1"/>
            <a:r>
              <a:rPr lang="en-US" dirty="0"/>
              <a:t>Durkheim attempted to study the most primitive form for religion (its elementary form</a:t>
            </a:r>
            <a:r>
              <a:rPr lang="en-US" dirty="0" smtClean="0"/>
              <a:t>)</a:t>
            </a:r>
          </a:p>
          <a:p>
            <a:pPr lvl="1"/>
            <a:r>
              <a:rPr lang="en-US" dirty="0" smtClean="0"/>
              <a:t>He </a:t>
            </a:r>
            <a:r>
              <a:rPr lang="en-US" dirty="0" smtClean="0"/>
              <a:t>studied </a:t>
            </a:r>
            <a:r>
              <a:rPr lang="en-US" dirty="0"/>
              <a:t>the origins of religious </a:t>
            </a:r>
            <a:r>
              <a:rPr lang="en-US" dirty="0" smtClean="0"/>
              <a:t>life in aboriginal </a:t>
            </a:r>
            <a:r>
              <a:rPr lang="en-US" dirty="0"/>
              <a:t>tribes in </a:t>
            </a:r>
            <a:r>
              <a:rPr lang="en-US" dirty="0" smtClean="0"/>
              <a:t>Australia. His question: “</a:t>
            </a:r>
            <a:r>
              <a:rPr lang="en-US" dirty="0"/>
              <a:t>how does religious life emerge?”</a:t>
            </a:r>
          </a:p>
          <a:p>
            <a:pPr lvl="1"/>
            <a:endParaRPr lang="en-US" dirty="0"/>
          </a:p>
        </p:txBody>
      </p:sp>
    </p:spTree>
    <p:extLst>
      <p:ext uri="{BB962C8B-B14F-4D97-AF65-F5344CB8AC3E}">
        <p14:creationId xmlns:p14="http://schemas.microsoft.com/office/powerpoint/2010/main" val="310291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Durkheim</a:t>
            </a:r>
            <a:r>
              <a:rPr lang="en-US" dirty="0"/>
              <a:t> </a:t>
            </a:r>
            <a:r>
              <a:rPr lang="en-US" dirty="0" smtClean="0"/>
              <a:t>on Religion</a:t>
            </a:r>
            <a:endParaRPr lang="en-US" dirty="0"/>
          </a:p>
        </p:txBody>
      </p:sp>
      <p:sp>
        <p:nvSpPr>
          <p:cNvPr id="3" name="Content Placeholder 2"/>
          <p:cNvSpPr>
            <a:spLocks noGrp="1"/>
          </p:cNvSpPr>
          <p:nvPr>
            <p:ph idx="1"/>
          </p:nvPr>
        </p:nvSpPr>
        <p:spPr/>
        <p:txBody>
          <a:bodyPr>
            <a:normAutofit/>
          </a:bodyPr>
          <a:lstStyle/>
          <a:p>
            <a:r>
              <a:rPr lang="en-US" dirty="0" smtClean="0"/>
              <a:t>Basic process of the formation of religion</a:t>
            </a:r>
            <a:endParaRPr lang="en-US" dirty="0" smtClean="0"/>
          </a:p>
          <a:p>
            <a:pPr lvl="1"/>
            <a:r>
              <a:rPr lang="en-US" dirty="0" smtClean="0"/>
              <a:t>In clan life, each clan is represented by a “totem” (</a:t>
            </a:r>
            <a:r>
              <a:rPr lang="en-US" dirty="0"/>
              <a:t>A sacred object (that represents a plant or animal) which represents the whole clan, a </a:t>
            </a:r>
            <a:r>
              <a:rPr lang="en-US" dirty="0" smtClean="0"/>
              <a:t>symbol; did not start out as sacred)</a:t>
            </a:r>
          </a:p>
          <a:p>
            <a:pPr lvl="1"/>
            <a:r>
              <a:rPr lang="en-US" dirty="0" smtClean="0"/>
              <a:t>The clan comes together regularly at social gatherings</a:t>
            </a:r>
          </a:p>
          <a:p>
            <a:pPr lvl="1"/>
            <a:r>
              <a:rPr lang="en-US" dirty="0" smtClean="0"/>
              <a:t>At these social gatherings, the totem is important and prominent</a:t>
            </a:r>
          </a:p>
          <a:p>
            <a:pPr lvl="1"/>
            <a:r>
              <a:rPr lang="en-US" dirty="0"/>
              <a:t>The totem transforms into a </a:t>
            </a:r>
            <a:r>
              <a:rPr lang="en-US" i="1" dirty="0" err="1" smtClean="0"/>
              <a:t>churinga</a:t>
            </a:r>
            <a:r>
              <a:rPr lang="en-US" i="1" dirty="0" smtClean="0"/>
              <a:t>; </a:t>
            </a:r>
            <a:r>
              <a:rPr lang="en-US" dirty="0"/>
              <a:t>t</a:t>
            </a:r>
            <a:r>
              <a:rPr lang="en-US" dirty="0" smtClean="0"/>
              <a:t>he </a:t>
            </a:r>
            <a:r>
              <a:rPr lang="en-US" dirty="0"/>
              <a:t>collective effervescence of the gathering is attributed to the totem</a:t>
            </a:r>
            <a:r>
              <a:rPr lang="en-US" dirty="0" smtClean="0"/>
              <a:t>—it is given </a:t>
            </a:r>
            <a:r>
              <a:rPr lang="en-US" dirty="0"/>
              <a:t>greater, spiritual </a:t>
            </a:r>
            <a:r>
              <a:rPr lang="en-US" dirty="0" smtClean="0"/>
              <a:t>significance</a:t>
            </a:r>
          </a:p>
          <a:p>
            <a:pPr lvl="2"/>
            <a:r>
              <a:rPr lang="en-US" dirty="0" smtClean="0"/>
              <a:t>The meaning of the totem/</a:t>
            </a:r>
            <a:r>
              <a:rPr lang="en-US" i="1" dirty="0" err="1" smtClean="0"/>
              <a:t>churinga</a:t>
            </a:r>
            <a:r>
              <a:rPr lang="en-US" dirty="0" smtClean="0"/>
              <a:t> is not intrinsic, it is socially ascribed</a:t>
            </a:r>
            <a:endParaRPr lang="en-US" dirty="0"/>
          </a:p>
          <a:p>
            <a:endParaRPr lang="en-US" dirty="0"/>
          </a:p>
          <a:p>
            <a:pPr lvl="1"/>
            <a:endParaRPr lang="en-US" dirty="0"/>
          </a:p>
        </p:txBody>
      </p:sp>
    </p:spTree>
    <p:extLst>
      <p:ext uri="{BB962C8B-B14F-4D97-AF65-F5344CB8AC3E}">
        <p14:creationId xmlns:p14="http://schemas.microsoft.com/office/powerpoint/2010/main" val="175004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Durkheim on Religion</a:t>
            </a:r>
            <a:endParaRPr lang="en-US" dirty="0"/>
          </a:p>
        </p:txBody>
      </p:sp>
      <p:sp>
        <p:nvSpPr>
          <p:cNvPr id="3" name="Content Placeholder 2"/>
          <p:cNvSpPr>
            <a:spLocks noGrp="1"/>
          </p:cNvSpPr>
          <p:nvPr>
            <p:ph idx="1"/>
          </p:nvPr>
        </p:nvSpPr>
        <p:spPr/>
        <p:txBody>
          <a:bodyPr/>
          <a:lstStyle/>
          <a:p>
            <a:pPr>
              <a:spcBef>
                <a:spcPts val="800"/>
              </a:spcBef>
            </a:pPr>
            <a:r>
              <a:rPr lang="en-US" dirty="0"/>
              <a:t>This provided proof to Durkheim that religion is social</a:t>
            </a:r>
          </a:p>
          <a:p>
            <a:pPr lvl="1"/>
            <a:r>
              <a:rPr lang="en-US" dirty="0"/>
              <a:t>And not necessarily based on the supernatural but involves moral practices and beliefs</a:t>
            </a:r>
          </a:p>
          <a:p>
            <a:pPr lvl="2"/>
            <a:r>
              <a:rPr lang="en-US" dirty="0"/>
              <a:t>Religion sustains the rest of our existence (in the profane/secular sphere)</a:t>
            </a:r>
          </a:p>
          <a:p>
            <a:pPr lvl="1"/>
            <a:r>
              <a:rPr lang="en-US" dirty="0"/>
              <a:t>Durkheim’s definition is widely </a:t>
            </a:r>
            <a:r>
              <a:rPr lang="en-US" dirty="0" smtClean="0"/>
              <a:t>accepted</a:t>
            </a:r>
          </a:p>
          <a:p>
            <a:r>
              <a:rPr lang="en-US" dirty="0" smtClean="0"/>
              <a:t>Are there any totems in our own lives that have a more sacred meaning? Try to come up with at least two and share with your group</a:t>
            </a:r>
          </a:p>
          <a:p>
            <a:pPr lvl="1"/>
            <a:r>
              <a:rPr lang="en-US" dirty="0" smtClean="0"/>
              <a:t>What function does it serve? Is it based on the supernatural? If not, what does it represent? How unifying is this totem?</a:t>
            </a:r>
            <a:endParaRPr lang="en-US" dirty="0"/>
          </a:p>
          <a:p>
            <a:endParaRPr lang="en-US" dirty="0"/>
          </a:p>
        </p:txBody>
      </p:sp>
    </p:spTree>
    <p:extLst>
      <p:ext uri="{BB962C8B-B14F-4D97-AF65-F5344CB8AC3E}">
        <p14:creationId xmlns:p14="http://schemas.microsoft.com/office/powerpoint/2010/main" val="1094959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14861</TotalTime>
  <Words>2549</Words>
  <Application>Microsoft Macintosh PowerPoint</Application>
  <PresentationFormat>On-screen Show (4:3)</PresentationFormat>
  <Paragraphs>196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Apothecary</vt:lpstr>
      <vt:lpstr>Theories in the sociology of religion</vt:lpstr>
      <vt:lpstr>Religion</vt:lpstr>
      <vt:lpstr>Religion</vt:lpstr>
      <vt:lpstr>Religion</vt:lpstr>
      <vt:lpstr>Theory on Religion</vt:lpstr>
      <vt:lpstr>Suggested Class Activity</vt:lpstr>
      <vt:lpstr>Durkheim on Religion</vt:lpstr>
      <vt:lpstr>Durkheim on Religion</vt:lpstr>
      <vt:lpstr>Durkheim on Religion</vt:lpstr>
      <vt:lpstr>Marx on religion</vt:lpstr>
      <vt:lpstr>Marx on Religion</vt:lpstr>
      <vt:lpstr>Marx on Religion</vt:lpstr>
      <vt:lpstr>Marx on Religion</vt:lpstr>
      <vt:lpstr>Marx on religion</vt:lpstr>
      <vt:lpstr>Marx on Religion</vt:lpstr>
      <vt:lpstr>Marx on Religion</vt:lpstr>
      <vt:lpstr>Weber on Religion</vt:lpstr>
      <vt:lpstr>Weber on Religion</vt:lpstr>
      <vt:lpstr>Contemporary ideas</vt:lpstr>
      <vt:lpstr>Contemporary ideas</vt:lpstr>
      <vt:lpstr>Contemporary ideas</vt:lpstr>
      <vt:lpstr>Contemporary ideas</vt:lpstr>
      <vt:lpstr>Contemporary ideas</vt:lpstr>
      <vt:lpstr>Contemporary ideas</vt:lpstr>
      <vt:lpstr>Suggested Assessments</vt:lpstr>
      <vt:lpstr>Suggested Assessment</vt:lpstr>
      <vt:lpstr>Suggested Readings</vt:lpstr>
      <vt:lpstr>Suggested Readings</vt:lpstr>
    </vt:vector>
  </TitlesOfParts>
  <Company>Bellevue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Race/Ethnicity</dc:title>
  <dc:creator>Jennifer Le</dc:creator>
  <cp:lastModifiedBy>Jennifer Le</cp:lastModifiedBy>
  <cp:revision>70</cp:revision>
  <dcterms:created xsi:type="dcterms:W3CDTF">2019-07-02T00:03:09Z</dcterms:created>
  <dcterms:modified xsi:type="dcterms:W3CDTF">2019-09-27T04:51:18Z</dcterms:modified>
</cp:coreProperties>
</file>