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3" r:id="rId3"/>
    <p:sldId id="257" r:id="rId4"/>
    <p:sldId id="269" r:id="rId5"/>
    <p:sldId id="284" r:id="rId6"/>
    <p:sldId id="279" r:id="rId7"/>
    <p:sldId id="280" r:id="rId8"/>
    <p:sldId id="281" r:id="rId9"/>
    <p:sldId id="282" r:id="rId10"/>
    <p:sldId id="289" r:id="rId11"/>
    <p:sldId id="290" r:id="rId12"/>
    <p:sldId id="291" r:id="rId13"/>
    <p:sldId id="286" r:id="rId14"/>
    <p:sldId id="285" r:id="rId15"/>
    <p:sldId id="287" r:id="rId16"/>
    <p:sldId id="288" r:id="rId17"/>
    <p:sldId id="276" r:id="rId18"/>
    <p:sldId id="292" r:id="rId19"/>
    <p:sldId id="26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2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58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8543" y="4681557"/>
            <a:ext cx="762000" cy="4572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422" y="3283322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E0950E-1F54-1946-BBAC-7F518E61FD4B}" type="datetimeFigureOut">
              <a:rPr lang="en-US" smtClean="0"/>
              <a:t>9/25/19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0F2C5-0E3A-3E4B-A563-39780D96E2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ox.com/2015/11/10/9707034/starbucks-red-cup-controvers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grationpolicy.org/article/fifty-years-1965-immigration-and-nationality-act-continues-reshape-united-states" TargetMode="External"/><Relationship Id="rId3" Type="http://schemas.openxmlformats.org/officeDocument/2006/relationships/hyperlink" Target="https://www.pewforum.org/religious-landscape-stud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-sky-with-clouds-5.jpg"/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6380"/>
            <a:ext cx="9281180" cy="11810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628" y="3157255"/>
            <a:ext cx="7114939" cy="245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94261" y="3157255"/>
            <a:ext cx="1200023" cy="2456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28176" y="3368681"/>
            <a:ext cx="902844" cy="20691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2296" y="4821028"/>
            <a:ext cx="6837734" cy="63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928" y="3368681"/>
            <a:ext cx="6629400" cy="1251199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/>
              <a:t>Introduction to the sociology of</a:t>
            </a:r>
            <a:r>
              <a:rPr lang="en-US" sz="3600" dirty="0"/>
              <a:t> </a:t>
            </a:r>
            <a:r>
              <a:rPr lang="en-US" sz="3600" dirty="0" smtClean="0"/>
              <a:t>religion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38654" y="4920131"/>
            <a:ext cx="6553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2295" y="3303562"/>
            <a:ext cx="6837735" cy="2159121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Immigration </a:t>
            </a:r>
            <a:r>
              <a:rPr lang="en-US" dirty="0"/>
              <a:t>and religion—why is it important?</a:t>
            </a:r>
          </a:p>
          <a:p>
            <a:pPr lvl="1"/>
            <a:r>
              <a:rPr lang="en-US" dirty="0"/>
              <a:t>Emigration, voluntary or involuntary, can be very stressful</a:t>
            </a:r>
          </a:p>
          <a:p>
            <a:pPr lvl="1"/>
            <a:r>
              <a:rPr lang="en-US" dirty="0"/>
              <a:t>Religion gives strength, meaning, helps with coping, makes sense of the world and afterlife, connects to others</a:t>
            </a:r>
          </a:p>
          <a:p>
            <a:pPr lvl="1"/>
            <a:r>
              <a:rPr lang="en-US" dirty="0"/>
              <a:t>Religion may be the only constant in their </a:t>
            </a:r>
            <a:r>
              <a:rPr lang="en-US" dirty="0" smtClean="0"/>
              <a:t>lives</a:t>
            </a:r>
          </a:p>
          <a:p>
            <a:r>
              <a:rPr lang="en-US" dirty="0"/>
              <a:t>How does immigration impact US religious affiliation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1965 Immigration and Nationality Act was a turning point in migration as it ended immigration-admissions policies based on race and ethnicity</a:t>
            </a:r>
          </a:p>
          <a:p>
            <a:pPr lvl="2"/>
            <a:r>
              <a:rPr lang="en-US" dirty="0" smtClean="0"/>
              <a:t>Previous policies included the 1882 Chinese Exclusion Act and other quota-based systems for immigration in place since the 1920s that restricted intake of non-European immigrants</a:t>
            </a:r>
          </a:p>
          <a:p>
            <a:pPr lvl="2"/>
            <a:r>
              <a:rPr lang="en-US" dirty="0" smtClean="0"/>
              <a:t>1965 and beyond included immigrants from all over the world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Immigrant Population by World Region of Birth, 1960-2013</a:t>
            </a:r>
          </a:p>
          <a:p>
            <a:pPr lvl="1"/>
            <a:r>
              <a:rPr lang="en-US" dirty="0" smtClean="0"/>
              <a:t>How do you </a:t>
            </a:r>
          </a:p>
          <a:p>
            <a:pPr marL="411480" lvl="1" indent="0">
              <a:buNone/>
            </a:pPr>
            <a:r>
              <a:rPr lang="en-US" dirty="0" smtClean="0"/>
              <a:t>think the religious </a:t>
            </a:r>
          </a:p>
          <a:p>
            <a:pPr marL="411480" lvl="1" indent="0">
              <a:buNone/>
            </a:pPr>
            <a:r>
              <a:rPr lang="en-US" dirty="0" smtClean="0"/>
              <a:t>landscape of </a:t>
            </a:r>
          </a:p>
          <a:p>
            <a:pPr marL="411480" lvl="1" indent="0">
              <a:buNone/>
            </a:pPr>
            <a:r>
              <a:rPr lang="en-US" dirty="0" smtClean="0"/>
              <a:t>the US changed</a:t>
            </a:r>
          </a:p>
          <a:p>
            <a:pPr marL="411480" lvl="1" indent="0">
              <a:buNone/>
            </a:pPr>
            <a:r>
              <a:rPr lang="en-US" dirty="0" smtClean="0"/>
              <a:t>as the </a:t>
            </a:r>
          </a:p>
          <a:p>
            <a:pPr marL="411480" lvl="1" indent="0">
              <a:buNone/>
            </a:pPr>
            <a:r>
              <a:rPr lang="en-US" dirty="0" smtClean="0"/>
              <a:t>demographics </a:t>
            </a:r>
          </a:p>
          <a:p>
            <a:pPr marL="411480" lvl="1" indent="0">
              <a:buNone/>
            </a:pPr>
            <a:r>
              <a:rPr lang="en-US" dirty="0" smtClean="0"/>
              <a:t>changed </a:t>
            </a:r>
          </a:p>
          <a:p>
            <a:pPr marL="411480" lvl="1" indent="0">
              <a:buNone/>
            </a:pPr>
            <a:r>
              <a:rPr lang="en-US" dirty="0" smtClean="0"/>
              <a:t>through </a:t>
            </a:r>
          </a:p>
          <a:p>
            <a:pPr marL="411480" lvl="1" indent="0">
              <a:buNone/>
            </a:pPr>
            <a:r>
              <a:rPr lang="en-US" dirty="0" smtClean="0"/>
              <a:t>immigration?</a:t>
            </a:r>
            <a:endParaRPr lang="en-US" dirty="0"/>
          </a:p>
        </p:txBody>
      </p:sp>
      <p:pic>
        <p:nvPicPr>
          <p:cNvPr id="4" name="Picture 3" descr="PB-1965Act-F2-transparent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88" y="2415103"/>
            <a:ext cx="6227954" cy="42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Changes to the US religious landscape</a:t>
            </a:r>
          </a:p>
          <a:p>
            <a:pPr lvl="1"/>
            <a:r>
              <a:rPr lang="en-US" dirty="0" smtClean="0"/>
              <a:t>Post-1965, there was an increase in religious diversity</a:t>
            </a:r>
          </a:p>
          <a:p>
            <a:pPr lvl="1"/>
            <a:r>
              <a:rPr lang="en-US" dirty="0" smtClean="0"/>
              <a:t>Islam, Buddhism, Hinduism, Sikhism, other forms of Christianity and Judaism</a:t>
            </a:r>
          </a:p>
          <a:p>
            <a:pPr lvl="1"/>
            <a:r>
              <a:rPr lang="en-US" dirty="0" smtClean="0"/>
              <a:t>What are the consequences of this religious diversity? </a:t>
            </a:r>
          </a:p>
          <a:p>
            <a:pPr lvl="2"/>
            <a:r>
              <a:rPr lang="en-US" dirty="0" smtClean="0"/>
              <a:t>Socially? Demographically? For policy? For mainstream culture? For businesses? For families? For other social institutions?</a:t>
            </a:r>
          </a:p>
          <a:p>
            <a:r>
              <a:rPr lang="en-US" dirty="0" smtClean="0"/>
              <a:t>Immigration is just one change--on a global scale--that has impacted religious affiliation </a:t>
            </a:r>
          </a:p>
          <a:p>
            <a:pPr lvl="1"/>
            <a:r>
              <a:rPr lang="en-US" dirty="0" smtClean="0"/>
              <a:t>What else has changed religion?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9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e-icon-23.pn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1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affiliation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 not nun!</a:t>
            </a:r>
          </a:p>
          <a:p>
            <a:pPr lvl="1"/>
            <a:r>
              <a:rPr lang="en-US" dirty="0" smtClean="0"/>
              <a:t>Religious “</a:t>
            </a:r>
            <a:r>
              <a:rPr lang="en-US" dirty="0" err="1" smtClean="0"/>
              <a:t>nones</a:t>
            </a:r>
            <a:r>
              <a:rPr lang="en-US" dirty="0" smtClean="0"/>
              <a:t>” are people who don’t affiliate with any religious group or belief</a:t>
            </a:r>
          </a:p>
          <a:p>
            <a:pPr lvl="2"/>
            <a:r>
              <a:rPr lang="en-US" dirty="0" smtClean="0"/>
              <a:t>1 in 5 adults have no religious affiliation (Pew 2012)</a:t>
            </a:r>
          </a:p>
          <a:p>
            <a:pPr lvl="2"/>
            <a:r>
              <a:rPr lang="en-US" dirty="0" smtClean="0"/>
              <a:t>Who is more likely to be a religious “none”?</a:t>
            </a:r>
          </a:p>
          <a:p>
            <a:pPr lvl="3"/>
            <a:r>
              <a:rPr lang="en-US" dirty="0" smtClean="0"/>
              <a:t>Younger folks (one-third of Americans under 30 are “</a:t>
            </a:r>
            <a:r>
              <a:rPr lang="en-US" dirty="0" err="1" smtClean="0"/>
              <a:t>nones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/>
              <a:t>Why do you think there are so many people that are “</a:t>
            </a:r>
            <a:r>
              <a:rPr lang="en-US" dirty="0" err="1" smtClean="0"/>
              <a:t>nones</a:t>
            </a:r>
            <a:r>
              <a:rPr lang="en-US" dirty="0" smtClean="0"/>
              <a:t>”?</a:t>
            </a:r>
          </a:p>
          <a:p>
            <a:pPr lvl="2"/>
            <a:r>
              <a:rPr lang="en-US" dirty="0" smtClean="0"/>
              <a:t>Being a religious “none” can mean they still believe in a higher power/God, have a deep spiritual connection to nature and the earth</a:t>
            </a:r>
          </a:p>
          <a:p>
            <a:pPr lvl="3"/>
            <a:r>
              <a:rPr lang="en-US" dirty="0" smtClean="0"/>
              <a:t>In fact, one-third of “</a:t>
            </a:r>
            <a:r>
              <a:rPr lang="en-US" dirty="0" err="1" smtClean="0"/>
              <a:t>nones</a:t>
            </a:r>
            <a:r>
              <a:rPr lang="en-US" dirty="0" smtClean="0"/>
              <a:t>” say they are spiritual but not religious. The majority say they are not looking for a religion and are dissatisfied with organized religions</a:t>
            </a:r>
          </a:p>
        </p:txBody>
      </p:sp>
    </p:spTree>
    <p:extLst>
      <p:ext uri="{BB962C8B-B14F-4D97-AF65-F5344CB8AC3E}">
        <p14:creationId xmlns:p14="http://schemas.microsoft.com/office/powerpoint/2010/main" val="54998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8-2086218_group-of-people-png-old-people-clipart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91" y="3149419"/>
            <a:ext cx="4499924" cy="356746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Affiliation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71522" cy="4851400"/>
          </a:xfrm>
        </p:spPr>
        <p:txBody>
          <a:bodyPr/>
          <a:lstStyle/>
          <a:p>
            <a:r>
              <a:rPr lang="en-US" dirty="0"/>
              <a:t>Ages and stages</a:t>
            </a:r>
          </a:p>
          <a:p>
            <a:pPr lvl="1"/>
            <a:r>
              <a:rPr lang="en-US" dirty="0"/>
              <a:t>Religious affiliation can vary by ones’ age as well as generation</a:t>
            </a:r>
          </a:p>
          <a:p>
            <a:pPr lvl="2"/>
            <a:r>
              <a:rPr lang="en-US" dirty="0"/>
              <a:t>Much of this change in religious affiliation has to do with “generational replacement”—or the gradual replacement of older generations by younger ones</a:t>
            </a:r>
          </a:p>
          <a:p>
            <a:pPr lvl="2"/>
            <a:r>
              <a:rPr lang="en-US" dirty="0"/>
              <a:t>Older generations tend to be more religious </a:t>
            </a:r>
            <a:r>
              <a:rPr lang="en-US" dirty="0" smtClean="0"/>
              <a:t>(only 1 </a:t>
            </a:r>
            <a:r>
              <a:rPr lang="en-US" dirty="0"/>
              <a:t>in 10 </a:t>
            </a:r>
            <a:r>
              <a:rPr lang="en-US" dirty="0" smtClean="0"/>
              <a:t>people </a:t>
            </a:r>
            <a:r>
              <a:rPr lang="en-US" dirty="0"/>
              <a:t>65+ are “</a:t>
            </a:r>
            <a:r>
              <a:rPr lang="en-US" dirty="0" err="1"/>
              <a:t>nones</a:t>
            </a:r>
            <a:r>
              <a:rPr lang="en-US" dirty="0" smtClean="0"/>
              <a:t>”)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1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Secularization</a:t>
            </a:r>
          </a:p>
          <a:p>
            <a:pPr lvl="1"/>
            <a:r>
              <a:rPr lang="en-US" dirty="0" smtClean="0"/>
              <a:t>A process of removing institutions, such as education and government, from the dominance or influence of religion</a:t>
            </a:r>
          </a:p>
          <a:p>
            <a:pPr lvl="2"/>
            <a:r>
              <a:rPr lang="en-US" dirty="0" smtClean="0"/>
              <a:t>Why might social institutions do this? What benefits are there? Are there any disadvantages?</a:t>
            </a:r>
          </a:p>
          <a:p>
            <a:pPr lvl="1"/>
            <a:r>
              <a:rPr lang="en-US" dirty="0" smtClean="0"/>
              <a:t>Secularization theorists have argued that as society modernizes, there will be less of a need for religion</a:t>
            </a:r>
          </a:p>
          <a:p>
            <a:pPr lvl="2"/>
            <a:r>
              <a:rPr lang="en-US" dirty="0" smtClean="0"/>
              <a:t>The argument is that the institution of religion will not have as strong of a role in society, culture, institutions, and families as it once did</a:t>
            </a:r>
          </a:p>
          <a:p>
            <a:pPr lvl="2"/>
            <a:r>
              <a:rPr lang="en-US" dirty="0" smtClean="0"/>
              <a:t>Take 5 minutes and write your thoughts about this idea. Does it have merit? Does it have flaws? Will it come true? Has it begun already?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0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Secularization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74473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The Starbucks Red Cup</a:t>
            </a:r>
            <a:endParaRPr lang="en-US" dirty="0"/>
          </a:p>
          <a:p>
            <a:pPr lvl="1"/>
            <a:r>
              <a:rPr lang="en-US" dirty="0" smtClean="0"/>
              <a:t>There was a significant controversy about the 2015 cup and the so-called “War on Christmas”</a:t>
            </a:r>
          </a:p>
          <a:p>
            <a:pPr lvl="1"/>
            <a:endParaRPr lang="en-US" dirty="0"/>
          </a:p>
        </p:txBody>
      </p:sp>
      <p:pic>
        <p:nvPicPr>
          <p:cNvPr id="5" name="Picture 4" descr="red_cu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73" y="1771540"/>
            <a:ext cx="3255127" cy="2728881"/>
          </a:xfrm>
          <a:prstGeom prst="rect">
            <a:avLst/>
          </a:prstGeom>
        </p:spPr>
      </p:pic>
      <p:pic>
        <p:nvPicPr>
          <p:cNvPr id="6" name="Picture 5" descr="PRRI-War-On-Christmas-Happy-Holidays-Merry-Christ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3" y="3671671"/>
            <a:ext cx="4013483" cy="2932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4730" y="4719653"/>
            <a:ext cx="35274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How do these debates relate to secularization, religion, politics, the economy, and culture?</a:t>
            </a:r>
          </a:p>
          <a:p>
            <a:pPr marL="285750" lvl="1" indent="-28575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Is secularization happening?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6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Essay questions for exam: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dirty="0"/>
              <a:t>Compare and contrast </a:t>
            </a:r>
            <a:r>
              <a:rPr lang="en-US" dirty="0" smtClean="0"/>
              <a:t>religious affiliation in the US and religious affiliation globally. What structures, institutions, and historical patterns led to the particular, current religious landscape?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dirty="0" smtClean="0"/>
              <a:t>As religious “</a:t>
            </a:r>
            <a:r>
              <a:rPr lang="en-US" dirty="0" err="1" smtClean="0"/>
              <a:t>nones</a:t>
            </a:r>
            <a:r>
              <a:rPr lang="en-US" dirty="0" smtClean="0"/>
              <a:t>” increase, will secularization also increase, thus leading to a world without religion?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9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Short paper assignment:</a:t>
            </a:r>
          </a:p>
          <a:p>
            <a:pPr lvl="1"/>
            <a:r>
              <a:rPr lang="en-US" dirty="0" smtClean="0"/>
              <a:t>Have students examine this political cartoon and analyze it sociologically in </a:t>
            </a:r>
            <a:r>
              <a:rPr lang="en-US" smtClean="0"/>
              <a:t>2 pages. </a:t>
            </a:r>
            <a:r>
              <a:rPr lang="en-US" dirty="0" smtClean="0"/>
              <a:t>Responses must address 1) religion, 2) culture and consumption, and 3) globalization.</a:t>
            </a:r>
            <a:endParaRPr lang="en-US" dirty="0"/>
          </a:p>
        </p:txBody>
      </p:sp>
      <p:pic>
        <p:nvPicPr>
          <p:cNvPr id="5" name="Picture 4" descr="Happy_Holidays_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12" y="3302000"/>
            <a:ext cx="53975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2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Abad-Santos, Alex. 2016. “Starbucks’s Red Cup Controversy, Explained.” </a:t>
            </a:r>
            <a:r>
              <a:rPr lang="en-US" sz="2000" dirty="0" err="1" smtClean="0"/>
              <a:t>Vox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https://www.vox.com/2015/11/10/9707034/starbucks-red-cup-</a:t>
            </a:r>
            <a:r>
              <a:rPr lang="en-US" sz="2000" dirty="0" smtClean="0">
                <a:hlinkClick r:id="rId2"/>
              </a:rPr>
              <a:t>controversy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Berger, Peter. 1967. </a:t>
            </a:r>
            <a:r>
              <a:rPr lang="en-US" sz="2000" i="1" dirty="0" smtClean="0"/>
              <a:t>The Sacred Canopy</a:t>
            </a:r>
            <a:r>
              <a:rPr lang="en-US" sz="2000" dirty="0" smtClean="0"/>
              <a:t>. Garden City, NY: Random House. </a:t>
            </a:r>
            <a:endParaRPr lang="en-US" sz="2000" dirty="0" smtClean="0"/>
          </a:p>
          <a:p>
            <a:r>
              <a:rPr lang="en-US" sz="2000" dirty="0" smtClean="0"/>
              <a:t>Bruce, Steve. 2002. </a:t>
            </a:r>
            <a:r>
              <a:rPr lang="en-US" sz="2000" i="1" dirty="0" smtClean="0"/>
              <a:t>God is Dead: Secularization in the West</a:t>
            </a:r>
            <a:r>
              <a:rPr lang="en-US" sz="2000" dirty="0" smtClean="0"/>
              <a:t>. Malden, MA: Blackwell Publishing.</a:t>
            </a:r>
            <a:endParaRPr lang="en-US" sz="2000" dirty="0" smtClean="0"/>
          </a:p>
          <a:p>
            <a:r>
              <a:rPr lang="en-US" sz="2000" dirty="0" smtClean="0"/>
              <a:t>Bruce, Steve. 2011. “Defining Religion: A Practical Response.” International Review of Sociology 21(1):107-120.</a:t>
            </a:r>
          </a:p>
          <a:p>
            <a:r>
              <a:rPr lang="en-US" sz="2000" dirty="0"/>
              <a:t>Cadge, Wendy and Elaine Howard </a:t>
            </a:r>
            <a:r>
              <a:rPr lang="en-US" sz="2000" dirty="0" err="1"/>
              <a:t>Ecklund</a:t>
            </a:r>
            <a:r>
              <a:rPr lang="en-US" sz="2000" dirty="0"/>
              <a:t>. 2007. “Immigration and Religion.” </a:t>
            </a:r>
            <a:r>
              <a:rPr lang="en-US" sz="2000" i="1" dirty="0"/>
              <a:t>Annual Review of Sociology </a:t>
            </a:r>
            <a:r>
              <a:rPr lang="en-US" sz="2000" dirty="0"/>
              <a:t>17.1-17.21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17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writing exercise:</a:t>
            </a:r>
          </a:p>
          <a:p>
            <a:pPr lvl="1"/>
            <a:r>
              <a:rPr lang="en-US" dirty="0" smtClean="0"/>
              <a:t>In a few sentences, answer this question: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sz="6600" dirty="0" smtClean="0"/>
              <a:t> What is religion?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66949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Chishti</a:t>
            </a:r>
            <a:r>
              <a:rPr lang="en-US" dirty="0"/>
              <a:t>, </a:t>
            </a:r>
            <a:r>
              <a:rPr lang="en-US" dirty="0" err="1"/>
              <a:t>Muzaffar</a:t>
            </a:r>
            <a:r>
              <a:rPr lang="en-US" dirty="0"/>
              <a:t>, et al. 2015. “Fifty Years On, the 1965 Immigration and Nationality Act Continues to Reshape the United States.” Migration Policy Institute </a:t>
            </a:r>
            <a:r>
              <a:rPr lang="en-US" dirty="0">
                <a:hlinkClick r:id="rId2"/>
              </a:rPr>
              <a:t>https://www.migrationpolicy.org/article/fifty-years-1965-immigration-and-nationality-act-continues-reshape-united-states</a:t>
            </a:r>
            <a:r>
              <a:rPr lang="en-US" dirty="0"/>
              <a:t> </a:t>
            </a:r>
          </a:p>
          <a:p>
            <a:r>
              <a:rPr lang="en-US" dirty="0" smtClean="0"/>
              <a:t>Hirschman</a:t>
            </a:r>
            <a:r>
              <a:rPr lang="en-US" dirty="0"/>
              <a:t>, Charles. 2004. “The Role of Religion in the Origins and Adaptation of Immigrant Groups in the United States.” International Migration Review 38(3):1206-1233.</a:t>
            </a:r>
          </a:p>
          <a:p>
            <a:r>
              <a:rPr lang="en-US" dirty="0" smtClean="0"/>
              <a:t>Pew Research. 2010. </a:t>
            </a:r>
            <a:r>
              <a:rPr lang="en-US" i="1" dirty="0" smtClean="0"/>
              <a:t>Religion Among the </a:t>
            </a:r>
            <a:r>
              <a:rPr lang="en-US" i="1" dirty="0" err="1" smtClean="0"/>
              <a:t>Millenials</a:t>
            </a:r>
            <a:r>
              <a:rPr lang="en-US" dirty="0" smtClean="0"/>
              <a:t>. Pew Research Forum on Religion and Public Life.</a:t>
            </a:r>
          </a:p>
          <a:p>
            <a:r>
              <a:rPr lang="en-US" dirty="0"/>
              <a:t>Pew Research. 2010. </a:t>
            </a:r>
            <a:r>
              <a:rPr lang="en-US" i="1" dirty="0" smtClean="0"/>
              <a:t>“</a:t>
            </a:r>
            <a:r>
              <a:rPr lang="en-US" i="1" dirty="0" err="1" smtClean="0"/>
              <a:t>Nones</a:t>
            </a:r>
            <a:r>
              <a:rPr lang="en-US" i="1" dirty="0" smtClean="0"/>
              <a:t>” on the Rise</a:t>
            </a:r>
            <a:r>
              <a:rPr lang="en-US" dirty="0" smtClean="0"/>
              <a:t>. </a:t>
            </a:r>
            <a:r>
              <a:rPr lang="en-US" dirty="0"/>
              <a:t>Pew Research </a:t>
            </a:r>
            <a:r>
              <a:rPr lang="en-US" dirty="0" smtClean="0"/>
              <a:t>Forum on Religion </a:t>
            </a:r>
            <a:r>
              <a:rPr lang="en-US" dirty="0"/>
              <a:t>and Public Life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Pew </a:t>
            </a:r>
            <a:r>
              <a:rPr lang="en-US" dirty="0"/>
              <a:t>Research. </a:t>
            </a:r>
            <a:r>
              <a:rPr lang="en-US" dirty="0" smtClean="0"/>
              <a:t>2019. Religious Landscape Study.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://www.pewforum.org/religious-landscape-study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0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So, w</a:t>
            </a:r>
            <a:r>
              <a:rPr lang="en-US" dirty="0" smtClean="0"/>
              <a:t>hat </a:t>
            </a:r>
            <a:r>
              <a:rPr lang="en-US" dirty="0" smtClean="0"/>
              <a:t>is religion?</a:t>
            </a:r>
          </a:p>
          <a:p>
            <a:pPr lvl="1"/>
            <a:r>
              <a:rPr lang="en-US" dirty="0" smtClean="0"/>
              <a:t>According to Emile Durkheim: “</a:t>
            </a:r>
            <a:r>
              <a:rPr lang="en-US" dirty="0"/>
              <a:t>a unified system of beliefs and practices which unite into a single moral community called a Church, all those who adhere to them”</a:t>
            </a:r>
          </a:p>
          <a:p>
            <a:pPr lvl="1"/>
            <a:r>
              <a:rPr lang="en-US" dirty="0" smtClean="0"/>
              <a:t>According to Milton </a:t>
            </a:r>
            <a:r>
              <a:rPr lang="en-US" dirty="0" err="1" smtClean="0"/>
              <a:t>Yinger</a:t>
            </a:r>
            <a:r>
              <a:rPr lang="en-US" dirty="0" smtClean="0"/>
              <a:t>, this is how religion functions: </a:t>
            </a:r>
            <a:r>
              <a:rPr lang="en-US" dirty="0"/>
              <a:t>“a system of beliefs and practices by means of which a group of people struggles with the ultimate problems of human life” (like death, suffering, evil, etc.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This definition is broader, and can include things like science and </a:t>
            </a:r>
            <a:r>
              <a:rPr lang="en-US" dirty="0" smtClean="0"/>
              <a:t>technology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Which </a:t>
            </a:r>
            <a:r>
              <a:rPr lang="en-US" dirty="0"/>
              <a:t>one </a:t>
            </a:r>
            <a:r>
              <a:rPr lang="en-US" dirty="0" smtClean="0"/>
              <a:t>makes more sense to you? </a:t>
            </a:r>
            <a:r>
              <a:rPr lang="en-US" dirty="0"/>
              <a:t>Is there anything missing in these definitions?</a:t>
            </a:r>
          </a:p>
          <a:p>
            <a:pPr lvl="1"/>
            <a:r>
              <a:rPr lang="en-US" dirty="0"/>
              <a:t>Is the “supernatural” necessary for the definition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How does the definition that you wrote compare? Get into small groups to discuss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Social scientists and people who study religion often cannot come to a consensus on the definition of </a:t>
            </a:r>
            <a:r>
              <a:rPr lang="en-US" dirty="0" smtClean="0"/>
              <a:t>religion, which highlights the fact of how personal religion, and therefore its definition, can be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8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Religion is a social institution—what are its functions?</a:t>
            </a:r>
          </a:p>
          <a:p>
            <a:pPr lvl="1"/>
            <a:r>
              <a:rPr lang="en-US" dirty="0" smtClean="0"/>
              <a:t>Characteristics </a:t>
            </a:r>
            <a:r>
              <a:rPr lang="en-US" dirty="0"/>
              <a:t>of religion</a:t>
            </a:r>
          </a:p>
          <a:p>
            <a:pPr lvl="2"/>
            <a:r>
              <a:rPr lang="en-US" dirty="0"/>
              <a:t>Social phenomenon involving grouping people around a </a:t>
            </a:r>
            <a:r>
              <a:rPr lang="en-US" dirty="0" smtClean="0"/>
              <a:t>faith with shared  </a:t>
            </a:r>
            <a:r>
              <a:rPr lang="en-US" dirty="0"/>
              <a:t>beliefs, rituals, morals, symbols, </a:t>
            </a:r>
            <a:r>
              <a:rPr lang="en-US" dirty="0" smtClean="0"/>
              <a:t>worldviews, giving them a sense </a:t>
            </a:r>
            <a:r>
              <a:rPr lang="en-US" dirty="0"/>
              <a:t>of </a:t>
            </a:r>
            <a:r>
              <a:rPr lang="en-US" dirty="0" smtClean="0"/>
              <a:t>belonging</a:t>
            </a:r>
            <a:endParaRPr lang="en-US" dirty="0"/>
          </a:p>
          <a:p>
            <a:pPr lvl="2"/>
            <a:r>
              <a:rPr lang="en-US" dirty="0" smtClean="0"/>
              <a:t>Provides a </a:t>
            </a:r>
            <a:r>
              <a:rPr lang="en-US" dirty="0"/>
              <a:t>s</a:t>
            </a:r>
            <a:r>
              <a:rPr lang="en-US" dirty="0" smtClean="0"/>
              <a:t>hared </a:t>
            </a:r>
            <a:r>
              <a:rPr lang="en-US" dirty="0"/>
              <a:t>system of meaning and </a:t>
            </a:r>
            <a:r>
              <a:rPr lang="en-US" dirty="0" smtClean="0"/>
              <a:t>expectations</a:t>
            </a:r>
          </a:p>
          <a:p>
            <a:pPr lvl="2"/>
            <a:r>
              <a:rPr lang="en-US" dirty="0" smtClean="0"/>
              <a:t>It promotes social order and serves as a mechanism of social control (how?)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Some important differences: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Sacred: something </a:t>
            </a:r>
            <a:r>
              <a:rPr lang="en-US" dirty="0"/>
              <a:t>that has a quality greater than humankind, is related to the supernatural </a:t>
            </a:r>
            <a:endParaRPr lang="en-US" dirty="0" smtClean="0"/>
          </a:p>
          <a:p>
            <a:pPr lvl="1">
              <a:spcBef>
                <a:spcPts val="800"/>
              </a:spcBef>
            </a:pPr>
            <a:r>
              <a:rPr lang="en-US" dirty="0" smtClean="0"/>
              <a:t>Secular: everything </a:t>
            </a:r>
            <a:r>
              <a:rPr lang="en-US" dirty="0"/>
              <a:t>else not related to the </a:t>
            </a:r>
            <a:r>
              <a:rPr lang="en-US" dirty="0" smtClean="0"/>
              <a:t>supernatural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Spirituality: a </a:t>
            </a:r>
            <a:r>
              <a:rPr lang="en-US" dirty="0"/>
              <a:t>personal connection with something greater than oneself (a higher power/force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Bef>
                <a:spcPts val="800"/>
              </a:spcBef>
            </a:pPr>
            <a:r>
              <a:rPr lang="en-US" dirty="0" smtClean="0"/>
              <a:t>Spirituality may </a:t>
            </a:r>
            <a:r>
              <a:rPr lang="en-US" dirty="0"/>
              <a:t>or may </a:t>
            </a:r>
            <a:r>
              <a:rPr lang="en-US" dirty="0" smtClean="0"/>
              <a:t>not include involvement in organized religion</a:t>
            </a:r>
          </a:p>
          <a:p>
            <a:pPr lvl="2">
              <a:spcBef>
                <a:spcPts val="800"/>
              </a:spcBef>
            </a:pPr>
            <a:r>
              <a:rPr lang="en-US" dirty="0" smtClean="0"/>
              <a:t>So what’s the difference between religion and spirituality? </a:t>
            </a:r>
          </a:p>
          <a:p>
            <a:pPr marL="685800" lvl="2" indent="0">
              <a:spcBef>
                <a:spcPts val="800"/>
              </a:spcBef>
              <a:buNone/>
            </a:pPr>
            <a:r>
              <a:rPr lang="en-US" dirty="0" smtClean="0"/>
              <a:t>Fill in the blank: religion is more ______, while spirituality is more _________</a:t>
            </a:r>
          </a:p>
          <a:p>
            <a:pPr lvl="1"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into small groups and discuss the following questions. Make sure to come up with examples and/or explanations for each.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Can you be both religious and spiritual?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Can you be religious without being spiritual?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Can you be spiritual without being religious?</a:t>
            </a:r>
            <a:endParaRPr lang="en-US" dirty="0"/>
          </a:p>
        </p:txBody>
      </p:sp>
      <p:pic>
        <p:nvPicPr>
          <p:cNvPr id="4" name="Picture 3" descr="ten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47" y="4318000"/>
            <a:ext cx="3683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2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The Sacred Canopy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Peter Berger’s idea of how humans place meaning on reality</a:t>
            </a:r>
          </a:p>
          <a:p>
            <a:pPr lvl="2"/>
            <a:r>
              <a:rPr lang="en-US" dirty="0"/>
              <a:t>This meaning can be otherworldly in nature—trying to understand the world as a whole as significant, having greater meaning</a:t>
            </a:r>
          </a:p>
          <a:p>
            <a:pPr lvl="2"/>
            <a:r>
              <a:rPr lang="en-US" dirty="0"/>
              <a:t>This greater meaning </a:t>
            </a:r>
            <a:r>
              <a:rPr lang="en-US" dirty="0" smtClean="0"/>
              <a:t>legitimates </a:t>
            </a:r>
            <a:r>
              <a:rPr lang="en-US" dirty="0"/>
              <a:t>society; </a:t>
            </a:r>
            <a:r>
              <a:rPr lang="en-US" dirty="0" smtClean="0"/>
              <a:t>what does this mean? what does this look like?</a:t>
            </a:r>
            <a:endParaRPr lang="en-US" dirty="0"/>
          </a:p>
          <a:p>
            <a:pPr lvl="1"/>
            <a:r>
              <a:rPr lang="en-US" dirty="0"/>
              <a:t>This “canopy</a:t>
            </a:r>
            <a:r>
              <a:rPr lang="en-US" dirty="0" smtClean="0"/>
              <a:t>” (like a tent or umbrella) </a:t>
            </a:r>
            <a:r>
              <a:rPr lang="en-US" dirty="0"/>
              <a:t>protects us and was/is constructed by us</a:t>
            </a:r>
          </a:p>
          <a:p>
            <a:pPr lvl="2"/>
            <a:r>
              <a:rPr lang="en-US" dirty="0"/>
              <a:t>The sacred canopy is </a:t>
            </a:r>
            <a:r>
              <a:rPr lang="en-US" dirty="0" smtClean="0"/>
              <a:t>religion</a:t>
            </a:r>
          </a:p>
          <a:p>
            <a:r>
              <a:rPr lang="en-US" dirty="0" smtClean="0"/>
              <a:t>What are the major religions in the world? The US?</a:t>
            </a:r>
          </a:p>
          <a:p>
            <a:pPr lvl="1"/>
            <a:r>
              <a:rPr lang="en-US" dirty="0" smtClean="0"/>
              <a:t>What does religious affiliation look like in the US?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30" y="408372"/>
            <a:ext cx="4577382" cy="10394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Religion in the US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420296"/>
              </p:ext>
            </p:extLst>
          </p:nvPr>
        </p:nvGraphicFramePr>
        <p:xfrm>
          <a:off x="5003512" y="236800"/>
          <a:ext cx="3935094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049"/>
                <a:gridCol w="846045"/>
              </a:tblGrid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Religion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Christian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70.6%</a:t>
                      </a:r>
                      <a:endParaRPr lang="en-US" sz="1600" b="1" dirty="0"/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Evangelical</a:t>
                      </a:r>
                      <a:r>
                        <a:rPr lang="en-US" sz="1600" baseline="0" dirty="0" smtClean="0"/>
                        <a:t> Protestant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25.4</a:t>
                      </a:r>
                      <a:endParaRPr lang="en-US" sz="1600" dirty="0"/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Catholic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20.8</a:t>
                      </a:r>
                      <a:endParaRPr lang="en-US" sz="1600" dirty="0"/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Mainline</a:t>
                      </a:r>
                      <a:r>
                        <a:rPr lang="en-US" sz="1600" baseline="0" dirty="0" smtClean="0"/>
                        <a:t> Protestant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14.7</a:t>
                      </a:r>
                      <a:endParaRPr lang="en-US" sz="1600" dirty="0"/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Historically Black Prot.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6.5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Other Christian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Non-Christian Faiths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5.9%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Jewish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Muslim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Buddhist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Hindu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Other Faiths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1.5%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Unaffiliated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22.8%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  Nothing in particular</a:t>
                      </a:r>
                      <a:endParaRPr lang="en-US" sz="16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15.8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  Agnostic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4</a:t>
                      </a:r>
                    </a:p>
                  </a:txBody>
                  <a:tcPr/>
                </a:tc>
              </a:tr>
              <a:tr h="30594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  Atheist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3.1</a:t>
                      </a:r>
                    </a:p>
                  </a:txBody>
                  <a:tcPr/>
                </a:tc>
              </a:tr>
              <a:tr h="292038">
                <a:tc gridSpan="2">
                  <a:txBody>
                    <a:bodyPr/>
                    <a:lstStyle/>
                    <a:p>
                      <a:r>
                        <a:rPr lang="en-US" sz="1600" b="0" dirty="0" smtClean="0"/>
                        <a:t>Source: Pew</a:t>
                      </a:r>
                      <a:r>
                        <a:rPr lang="en-US" sz="1600" b="0" baseline="0" dirty="0" smtClean="0"/>
                        <a:t> Research</a:t>
                      </a:r>
                      <a:endParaRPr lang="en-US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9-07-18 at 3.2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7" y="2806704"/>
            <a:ext cx="4211315" cy="24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066" y="408372"/>
            <a:ext cx="4312734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Religion</a:t>
            </a:r>
            <a:endParaRPr lang="en-US" dirty="0"/>
          </a:p>
        </p:txBody>
      </p:sp>
      <p:pic>
        <p:nvPicPr>
          <p:cNvPr id="5" name="Picture 4" descr="01_grou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" y="176601"/>
            <a:ext cx="4177474" cy="6539907"/>
          </a:xfrm>
          <a:prstGeom prst="rect">
            <a:avLst/>
          </a:prstGeom>
        </p:spPr>
      </p:pic>
      <p:pic>
        <p:nvPicPr>
          <p:cNvPr id="7" name="Content Placeholder 6" descr="Screen Shot 2019-07-18 at 3.35.17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b="16037"/>
          <a:stretch/>
        </p:blipFill>
        <p:spPr>
          <a:xfrm>
            <a:off x="4255115" y="1793860"/>
            <a:ext cx="4888885" cy="4713301"/>
          </a:xfrm>
        </p:spPr>
      </p:pic>
    </p:spTree>
    <p:extLst>
      <p:ext uri="{BB962C8B-B14F-4D97-AF65-F5344CB8AC3E}">
        <p14:creationId xmlns:p14="http://schemas.microsoft.com/office/powerpoint/2010/main" val="30197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64608" cy="4851400"/>
          </a:xfrm>
        </p:spPr>
        <p:txBody>
          <a:bodyPr/>
          <a:lstStyle/>
          <a:p>
            <a:r>
              <a:rPr lang="en-US" dirty="0" smtClean="0"/>
              <a:t>Take 5 minutes to write down some of your initial thoughts on this data</a:t>
            </a:r>
          </a:p>
          <a:p>
            <a:pPr marL="2632075">
              <a:tabLst>
                <a:tab pos="800100" algn="l"/>
              </a:tabLst>
            </a:pPr>
            <a:endParaRPr lang="en-US" dirty="0" smtClean="0"/>
          </a:p>
          <a:p>
            <a:pPr marL="2632075">
              <a:tabLst>
                <a:tab pos="800100" algn="l"/>
              </a:tabLst>
            </a:pPr>
            <a:r>
              <a:rPr lang="en-US" dirty="0" smtClean="0"/>
              <a:t>Get into small groups and discuss. Be prepared to share what you talked about</a:t>
            </a:r>
            <a:endParaRPr lang="en-US" dirty="0"/>
          </a:p>
          <a:p>
            <a:pPr marL="2570163">
              <a:tabLst>
                <a:tab pos="800100" algn="l"/>
              </a:tabLst>
            </a:pPr>
            <a:endParaRPr lang="en-US" dirty="0" smtClean="0"/>
          </a:p>
          <a:p>
            <a:pPr marL="50800" lvl="1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587465"/>
              </p:ext>
            </p:extLst>
          </p:nvPr>
        </p:nvGraphicFramePr>
        <p:xfrm>
          <a:off x="6321808" y="1008075"/>
          <a:ext cx="256880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10"/>
                <a:gridCol w="552292"/>
              </a:tblGrid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Religion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Christian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70.6%</a:t>
                      </a:r>
                      <a:endParaRPr lang="en-US" sz="1200" b="1" dirty="0"/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Evangelical</a:t>
                      </a:r>
                      <a:r>
                        <a:rPr lang="en-US" sz="1200" baseline="0" dirty="0" smtClean="0"/>
                        <a:t> Protestant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25.4</a:t>
                      </a:r>
                      <a:endParaRPr lang="en-US" sz="1200" dirty="0"/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Catholic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20.8</a:t>
                      </a:r>
                      <a:endParaRPr lang="en-US" sz="1200" dirty="0"/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Mainline</a:t>
                      </a:r>
                      <a:r>
                        <a:rPr lang="en-US" sz="1200" baseline="0" dirty="0" smtClean="0"/>
                        <a:t> Protestant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14.7</a:t>
                      </a:r>
                      <a:endParaRPr lang="en-US" sz="1200" dirty="0"/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Historically Black Prot.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6.5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Other Christian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3.3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Non-Christian Faiths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5.9%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Jewish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1.9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Muslim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Buddhist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Hindu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Other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Other Faiths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1.5%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Unaffiliated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22.8%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     Nothing in particular</a:t>
                      </a:r>
                      <a:endParaRPr lang="en-US" sz="12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15.8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     Agnostic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4</a:t>
                      </a:r>
                    </a:p>
                  </a:txBody>
                  <a:tcPr/>
                </a:tc>
              </a:tr>
              <a:tr h="243761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     Atheist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3.1</a:t>
                      </a:r>
                    </a:p>
                  </a:txBody>
                  <a:tcPr/>
                </a:tc>
              </a:tr>
              <a:tr h="243761">
                <a:tc gridSpan="2">
                  <a:txBody>
                    <a:bodyPr/>
                    <a:lstStyle/>
                    <a:p>
                      <a:r>
                        <a:rPr lang="en-US" sz="1200" b="0" dirty="0" smtClean="0"/>
                        <a:t>Source: Pew</a:t>
                      </a:r>
                      <a:r>
                        <a:rPr lang="en-US" sz="1200" b="0" baseline="0" dirty="0" smtClean="0"/>
                        <a:t> Research</a:t>
                      </a:r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01_grou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" y="2606419"/>
            <a:ext cx="2625388" cy="41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0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15908</TotalTime>
  <Words>1670</Words>
  <Application>Microsoft Macintosh PowerPoint</Application>
  <PresentationFormat>On-screen Show (4:3)</PresentationFormat>
  <Paragraphs>199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Introduction to the sociology of religion</vt:lpstr>
      <vt:lpstr>Religion</vt:lpstr>
      <vt:lpstr>Religion</vt:lpstr>
      <vt:lpstr>Religion</vt:lpstr>
      <vt:lpstr>Discussion Questions</vt:lpstr>
      <vt:lpstr>Religion</vt:lpstr>
      <vt:lpstr>Religion in the US</vt:lpstr>
      <vt:lpstr>Global Religion</vt:lpstr>
      <vt:lpstr>Discussion</vt:lpstr>
      <vt:lpstr>Immigration and religion</vt:lpstr>
      <vt:lpstr>Immigration and religion</vt:lpstr>
      <vt:lpstr>Immigration and religion</vt:lpstr>
      <vt:lpstr>Religious affiliation</vt:lpstr>
      <vt:lpstr>Religious Affiliation</vt:lpstr>
      <vt:lpstr>secularization</vt:lpstr>
      <vt:lpstr>Secularization Case Study</vt:lpstr>
      <vt:lpstr>Suggested Assessments</vt:lpstr>
      <vt:lpstr>Suggested Assessments</vt:lpstr>
      <vt:lpstr>Suggested Readings</vt:lpstr>
      <vt:lpstr>Suggested Readings</vt:lpstr>
    </vt:vector>
  </TitlesOfParts>
  <Company>Bellevue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 Race/Ethnicity</dc:title>
  <dc:creator>Jennifer Le</dc:creator>
  <cp:lastModifiedBy>Jennifer Le</cp:lastModifiedBy>
  <cp:revision>57</cp:revision>
  <dcterms:created xsi:type="dcterms:W3CDTF">2019-07-02T00:03:09Z</dcterms:created>
  <dcterms:modified xsi:type="dcterms:W3CDTF">2019-09-25T22:56:23Z</dcterms:modified>
</cp:coreProperties>
</file>